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28"/>
  </p:notesMasterIdLst>
  <p:sldIdLst>
    <p:sldId id="468" r:id="rId2"/>
    <p:sldId id="476" r:id="rId3"/>
    <p:sldId id="469" r:id="rId4"/>
    <p:sldId id="483" r:id="rId5"/>
    <p:sldId id="526" r:id="rId6"/>
    <p:sldId id="484" r:id="rId7"/>
    <p:sldId id="528" r:id="rId8"/>
    <p:sldId id="519" r:id="rId9"/>
    <p:sldId id="505" r:id="rId10"/>
    <p:sldId id="486" r:id="rId11"/>
    <p:sldId id="456" r:id="rId12"/>
    <p:sldId id="490" r:id="rId13"/>
    <p:sldId id="491" r:id="rId14"/>
    <p:sldId id="492" r:id="rId15"/>
    <p:sldId id="524" r:id="rId16"/>
    <p:sldId id="498" r:id="rId17"/>
    <p:sldId id="525" r:id="rId18"/>
    <p:sldId id="504" r:id="rId19"/>
    <p:sldId id="503" r:id="rId20"/>
    <p:sldId id="527" r:id="rId21"/>
    <p:sldId id="514" r:id="rId22"/>
    <p:sldId id="516" r:id="rId23"/>
    <p:sldId id="522" r:id="rId24"/>
    <p:sldId id="507" r:id="rId25"/>
    <p:sldId id="508" r:id="rId26"/>
    <p:sldId id="52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u, Jian (MU-Student)" initials="LJ(S" lastIdx="1" clrIdx="0">
    <p:extLst>
      <p:ext uri="{19B8F6BF-5375-455C-9EA6-DF929625EA0E}">
        <p15:presenceInfo xmlns:p15="http://schemas.microsoft.com/office/powerpoint/2012/main" userId="Liu, Jian (MU-Student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7F672"/>
    <a:srgbClr val="58DA2A"/>
    <a:srgbClr val="F3ED6D"/>
    <a:srgbClr val="9BE97F"/>
    <a:srgbClr val="95E878"/>
    <a:srgbClr val="F4D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10DFA0-0D88-C043-D225-7502EE762E07}" v="36" dt="2024-12-02T03:13:00.216"/>
    <p1510:client id="{07E89110-239D-7AEA-502B-C67703A54C49}" v="57" dt="2024-12-01T04:56:52.8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2"/>
  </p:normalViewPr>
  <p:slideViewPr>
    <p:cSldViewPr snapToGrid="0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87012E-24C3-4268-BAA2-D9E71D7C4E9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BC051A-CA3B-4E86-8DEF-BA49B84306E8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>
              <a:latin typeface="Times New Roman"/>
              <a:cs typeface="Times New Roman"/>
            </a:rPr>
            <a:t>1. Single-model methods are less accurate in estimating model quality scores</a:t>
          </a:r>
        </a:p>
      </dgm:t>
    </dgm:pt>
    <dgm:pt modelId="{7B60C339-0B8B-424A-907E-50052CDB49D4}" type="parTrans" cxnId="{34E5A915-7A99-4533-B617-8B003E027AAE}">
      <dgm:prSet/>
      <dgm:spPr/>
      <dgm:t>
        <a:bodyPr/>
        <a:lstStyle/>
        <a:p>
          <a:endParaRPr lang="en-US"/>
        </a:p>
      </dgm:t>
    </dgm:pt>
    <dgm:pt modelId="{9876BA0A-C931-4390-A98F-68267A12D319}" type="sibTrans" cxnId="{34E5A915-7A99-4533-B617-8B003E027AAE}">
      <dgm:prSet/>
      <dgm:spPr/>
      <dgm:t>
        <a:bodyPr/>
        <a:lstStyle/>
        <a:p>
          <a:endParaRPr lang="en-US"/>
        </a:p>
      </dgm:t>
    </dgm:pt>
    <dgm:pt modelId="{928FC665-2559-4403-9D67-DE7924D2916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2. Multi-model methods, especially for average pairwise similarity scores, though simple but highly effective</a:t>
          </a:r>
        </a:p>
      </dgm:t>
    </dgm:pt>
    <dgm:pt modelId="{1B9A8BE9-A5B4-429A-9DCB-861E4274FDE0}" type="parTrans" cxnId="{8CBD954C-11A2-489F-A89A-A39456048234}">
      <dgm:prSet/>
      <dgm:spPr/>
      <dgm:t>
        <a:bodyPr/>
        <a:lstStyle/>
        <a:p>
          <a:endParaRPr lang="en-US"/>
        </a:p>
      </dgm:t>
    </dgm:pt>
    <dgm:pt modelId="{B5F79D35-944E-4F97-B912-E56E980CA117}" type="sibTrans" cxnId="{8CBD954C-11A2-489F-A89A-A39456048234}">
      <dgm:prSet/>
      <dgm:spPr/>
      <dgm:t>
        <a:bodyPr/>
        <a:lstStyle/>
        <a:p>
          <a:endParaRPr lang="en-US"/>
        </a:p>
      </dgm:t>
    </dgm:pt>
    <dgm:pt modelId="{382A9161-5771-4E49-A043-F0A330B79FB6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>
              <a:latin typeface="Times New Roman"/>
              <a:cs typeface="Times New Roman"/>
            </a:rPr>
            <a:t>3. Multi-model methods often struggle when there are few good models in a model pool</a:t>
          </a:r>
        </a:p>
      </dgm:t>
    </dgm:pt>
    <dgm:pt modelId="{DBA9601E-4FEE-49C5-AFC8-BC94BDFBBBE0}" type="parTrans" cxnId="{B03476F9-207F-44C5-8580-5FD26DCB5F11}">
      <dgm:prSet/>
      <dgm:spPr/>
      <dgm:t>
        <a:bodyPr/>
        <a:lstStyle/>
        <a:p>
          <a:endParaRPr lang="en-US"/>
        </a:p>
      </dgm:t>
    </dgm:pt>
    <dgm:pt modelId="{1E050274-9A9F-4ED1-B7D2-59F1FAFDDB45}" type="sibTrans" cxnId="{B03476F9-207F-44C5-8580-5FD26DCB5F11}">
      <dgm:prSet/>
      <dgm:spPr/>
      <dgm:t>
        <a:bodyPr/>
        <a:lstStyle/>
        <a:p>
          <a:endParaRPr lang="en-US"/>
        </a:p>
      </dgm:t>
    </dgm:pt>
    <dgm:pt modelId="{0D0EB071-EFD0-4567-A8DC-0CE1E0ABAB2E}" type="pres">
      <dgm:prSet presAssocID="{6487012E-24C3-4268-BAA2-D9E71D7C4E9C}" presName="root" presStyleCnt="0">
        <dgm:presLayoutVars>
          <dgm:dir/>
          <dgm:resizeHandles val="exact"/>
        </dgm:presLayoutVars>
      </dgm:prSet>
      <dgm:spPr/>
    </dgm:pt>
    <dgm:pt modelId="{91E7FF1E-1E10-4978-8820-E47C230786A4}" type="pres">
      <dgm:prSet presAssocID="{35BC051A-CA3B-4E86-8DEF-BA49B84306E8}" presName="compNode" presStyleCnt="0"/>
      <dgm:spPr/>
    </dgm:pt>
    <dgm:pt modelId="{AA6A57B5-ABE5-4F05-A5B4-E7A8A4B37A29}" type="pres">
      <dgm:prSet presAssocID="{35BC051A-CA3B-4E86-8DEF-BA49B84306E8}" presName="bgRect" presStyleLbl="bgShp" presStyleIdx="0" presStyleCnt="3"/>
      <dgm:spPr/>
    </dgm:pt>
    <dgm:pt modelId="{2BB1B2AA-B8EC-4BFA-BAD3-3EF72358B280}" type="pres">
      <dgm:prSet presAssocID="{35BC051A-CA3B-4E86-8DEF-BA49B84306E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t"/>
        </a:ext>
      </dgm:extLst>
    </dgm:pt>
    <dgm:pt modelId="{3300E81C-6880-4F78-8FA4-4696E6E9B1BC}" type="pres">
      <dgm:prSet presAssocID="{35BC051A-CA3B-4E86-8DEF-BA49B84306E8}" presName="spaceRect" presStyleCnt="0"/>
      <dgm:spPr/>
    </dgm:pt>
    <dgm:pt modelId="{9C6CF390-D86A-4EFD-9834-4B200ED1281A}" type="pres">
      <dgm:prSet presAssocID="{35BC051A-CA3B-4E86-8DEF-BA49B84306E8}" presName="parTx" presStyleLbl="revTx" presStyleIdx="0" presStyleCnt="3">
        <dgm:presLayoutVars>
          <dgm:chMax val="0"/>
          <dgm:chPref val="0"/>
        </dgm:presLayoutVars>
      </dgm:prSet>
      <dgm:spPr/>
    </dgm:pt>
    <dgm:pt modelId="{1D821A62-D612-4F3E-84BB-8E1E4AEDA541}" type="pres">
      <dgm:prSet presAssocID="{9876BA0A-C931-4390-A98F-68267A12D319}" presName="sibTrans" presStyleCnt="0"/>
      <dgm:spPr/>
    </dgm:pt>
    <dgm:pt modelId="{5017EE05-6C7B-479E-975E-5B9C34812179}" type="pres">
      <dgm:prSet presAssocID="{928FC665-2559-4403-9D67-DE7924D29168}" presName="compNode" presStyleCnt="0"/>
      <dgm:spPr/>
    </dgm:pt>
    <dgm:pt modelId="{56B51AA9-83EE-49EC-8EAC-49DD73CF124A}" type="pres">
      <dgm:prSet presAssocID="{928FC665-2559-4403-9D67-DE7924D29168}" presName="bgRect" presStyleLbl="bgShp" presStyleIdx="1" presStyleCnt="3"/>
      <dgm:spPr/>
    </dgm:pt>
    <dgm:pt modelId="{C666205D-1815-485C-9618-DBAE3B179FF8}" type="pres">
      <dgm:prSet presAssocID="{928FC665-2559-4403-9D67-DE7924D2916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otprints"/>
        </a:ext>
      </dgm:extLst>
    </dgm:pt>
    <dgm:pt modelId="{96BAA95B-3067-4CC6-9825-829E66E11071}" type="pres">
      <dgm:prSet presAssocID="{928FC665-2559-4403-9D67-DE7924D29168}" presName="spaceRect" presStyleCnt="0"/>
      <dgm:spPr/>
    </dgm:pt>
    <dgm:pt modelId="{2F5A6C66-5306-4701-9459-ACA976BAE06D}" type="pres">
      <dgm:prSet presAssocID="{928FC665-2559-4403-9D67-DE7924D29168}" presName="parTx" presStyleLbl="revTx" presStyleIdx="1" presStyleCnt="3">
        <dgm:presLayoutVars>
          <dgm:chMax val="0"/>
          <dgm:chPref val="0"/>
        </dgm:presLayoutVars>
      </dgm:prSet>
      <dgm:spPr/>
    </dgm:pt>
    <dgm:pt modelId="{EE9D70DD-D509-4D83-A30E-38EC24F9CE01}" type="pres">
      <dgm:prSet presAssocID="{B5F79D35-944E-4F97-B912-E56E980CA117}" presName="sibTrans" presStyleCnt="0"/>
      <dgm:spPr/>
    </dgm:pt>
    <dgm:pt modelId="{1068B59A-6BEC-4A0A-AF5C-7919C7366170}" type="pres">
      <dgm:prSet presAssocID="{382A9161-5771-4E49-A043-F0A330B79FB6}" presName="compNode" presStyleCnt="0"/>
      <dgm:spPr/>
    </dgm:pt>
    <dgm:pt modelId="{DF064A66-3867-4EF0-97BB-C5FCBE1F8843}" type="pres">
      <dgm:prSet presAssocID="{382A9161-5771-4E49-A043-F0A330B79FB6}" presName="bgRect" presStyleLbl="bgShp" presStyleIdx="2" presStyleCnt="3"/>
      <dgm:spPr/>
    </dgm:pt>
    <dgm:pt modelId="{B8CE5262-5546-47E8-BA0B-2AF4A252C9F7}" type="pres">
      <dgm:prSet presAssocID="{382A9161-5771-4E49-A043-F0A330B79FB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E0CCC558-1ECF-4365-86E2-BE155B9F6357}" type="pres">
      <dgm:prSet presAssocID="{382A9161-5771-4E49-A043-F0A330B79FB6}" presName="spaceRect" presStyleCnt="0"/>
      <dgm:spPr/>
    </dgm:pt>
    <dgm:pt modelId="{9221195B-E009-4D42-9820-F7761DCCA9B5}" type="pres">
      <dgm:prSet presAssocID="{382A9161-5771-4E49-A043-F0A330B79FB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4E5A915-7A99-4533-B617-8B003E027AAE}" srcId="{6487012E-24C3-4268-BAA2-D9E71D7C4E9C}" destId="{35BC051A-CA3B-4E86-8DEF-BA49B84306E8}" srcOrd="0" destOrd="0" parTransId="{7B60C339-0B8B-424A-907E-50052CDB49D4}" sibTransId="{9876BA0A-C931-4390-A98F-68267A12D319}"/>
    <dgm:cxn modelId="{659A2629-EA67-4281-9A4E-54AA1DE63DAF}" type="presOf" srcId="{35BC051A-CA3B-4E86-8DEF-BA49B84306E8}" destId="{9C6CF390-D86A-4EFD-9834-4B200ED1281A}" srcOrd="0" destOrd="0" presId="urn:microsoft.com/office/officeart/2018/2/layout/IconVerticalSolidList"/>
    <dgm:cxn modelId="{9B5B0339-9056-4197-AC14-A0E66654AC55}" type="presOf" srcId="{6487012E-24C3-4268-BAA2-D9E71D7C4E9C}" destId="{0D0EB071-EFD0-4567-A8DC-0CE1E0ABAB2E}" srcOrd="0" destOrd="0" presId="urn:microsoft.com/office/officeart/2018/2/layout/IconVerticalSolidList"/>
    <dgm:cxn modelId="{8CBD954C-11A2-489F-A89A-A39456048234}" srcId="{6487012E-24C3-4268-BAA2-D9E71D7C4E9C}" destId="{928FC665-2559-4403-9D67-DE7924D29168}" srcOrd="1" destOrd="0" parTransId="{1B9A8BE9-A5B4-429A-9DCB-861E4274FDE0}" sibTransId="{B5F79D35-944E-4F97-B912-E56E980CA117}"/>
    <dgm:cxn modelId="{2B2040CF-83F7-42EF-80A8-35E5C49D6D03}" type="presOf" srcId="{928FC665-2559-4403-9D67-DE7924D29168}" destId="{2F5A6C66-5306-4701-9459-ACA976BAE06D}" srcOrd="0" destOrd="0" presId="urn:microsoft.com/office/officeart/2018/2/layout/IconVerticalSolidList"/>
    <dgm:cxn modelId="{9BA8F3F4-EA75-4C5F-B108-DE2E62E31675}" type="presOf" srcId="{382A9161-5771-4E49-A043-F0A330B79FB6}" destId="{9221195B-E009-4D42-9820-F7761DCCA9B5}" srcOrd="0" destOrd="0" presId="urn:microsoft.com/office/officeart/2018/2/layout/IconVerticalSolidList"/>
    <dgm:cxn modelId="{B03476F9-207F-44C5-8580-5FD26DCB5F11}" srcId="{6487012E-24C3-4268-BAA2-D9E71D7C4E9C}" destId="{382A9161-5771-4E49-A043-F0A330B79FB6}" srcOrd="2" destOrd="0" parTransId="{DBA9601E-4FEE-49C5-AFC8-BC94BDFBBBE0}" sibTransId="{1E050274-9A9F-4ED1-B7D2-59F1FAFDDB45}"/>
    <dgm:cxn modelId="{7514A233-ADA0-4DDB-8A40-595F7A5830A2}" type="presParOf" srcId="{0D0EB071-EFD0-4567-A8DC-0CE1E0ABAB2E}" destId="{91E7FF1E-1E10-4978-8820-E47C230786A4}" srcOrd="0" destOrd="0" presId="urn:microsoft.com/office/officeart/2018/2/layout/IconVerticalSolidList"/>
    <dgm:cxn modelId="{B8E96DC3-7B5D-40B5-B394-C2AF74BA879E}" type="presParOf" srcId="{91E7FF1E-1E10-4978-8820-E47C230786A4}" destId="{AA6A57B5-ABE5-4F05-A5B4-E7A8A4B37A29}" srcOrd="0" destOrd="0" presId="urn:microsoft.com/office/officeart/2018/2/layout/IconVerticalSolidList"/>
    <dgm:cxn modelId="{ACFCA264-7468-487F-8060-E18C80523FD0}" type="presParOf" srcId="{91E7FF1E-1E10-4978-8820-E47C230786A4}" destId="{2BB1B2AA-B8EC-4BFA-BAD3-3EF72358B280}" srcOrd="1" destOrd="0" presId="urn:microsoft.com/office/officeart/2018/2/layout/IconVerticalSolidList"/>
    <dgm:cxn modelId="{30E14695-DD2E-4122-9C51-E8990B279F8E}" type="presParOf" srcId="{91E7FF1E-1E10-4978-8820-E47C230786A4}" destId="{3300E81C-6880-4F78-8FA4-4696E6E9B1BC}" srcOrd="2" destOrd="0" presId="urn:microsoft.com/office/officeart/2018/2/layout/IconVerticalSolidList"/>
    <dgm:cxn modelId="{40438951-B135-49AC-AD47-1A03975F679D}" type="presParOf" srcId="{91E7FF1E-1E10-4978-8820-E47C230786A4}" destId="{9C6CF390-D86A-4EFD-9834-4B200ED1281A}" srcOrd="3" destOrd="0" presId="urn:microsoft.com/office/officeart/2018/2/layout/IconVerticalSolidList"/>
    <dgm:cxn modelId="{FB47E776-8598-4129-8499-8D0C3EBB5439}" type="presParOf" srcId="{0D0EB071-EFD0-4567-A8DC-0CE1E0ABAB2E}" destId="{1D821A62-D612-4F3E-84BB-8E1E4AEDA541}" srcOrd="1" destOrd="0" presId="urn:microsoft.com/office/officeart/2018/2/layout/IconVerticalSolidList"/>
    <dgm:cxn modelId="{3BFD0291-A7F3-4CCF-AE91-9D51ABF70A5D}" type="presParOf" srcId="{0D0EB071-EFD0-4567-A8DC-0CE1E0ABAB2E}" destId="{5017EE05-6C7B-479E-975E-5B9C34812179}" srcOrd="2" destOrd="0" presId="urn:microsoft.com/office/officeart/2018/2/layout/IconVerticalSolidList"/>
    <dgm:cxn modelId="{E86D3901-1C3D-4F4E-8438-CBD054AF7C9A}" type="presParOf" srcId="{5017EE05-6C7B-479E-975E-5B9C34812179}" destId="{56B51AA9-83EE-49EC-8EAC-49DD73CF124A}" srcOrd="0" destOrd="0" presId="urn:microsoft.com/office/officeart/2018/2/layout/IconVerticalSolidList"/>
    <dgm:cxn modelId="{E2E12EC0-4B0B-497E-8E00-DF628CB961DF}" type="presParOf" srcId="{5017EE05-6C7B-479E-975E-5B9C34812179}" destId="{C666205D-1815-485C-9618-DBAE3B179FF8}" srcOrd="1" destOrd="0" presId="urn:microsoft.com/office/officeart/2018/2/layout/IconVerticalSolidList"/>
    <dgm:cxn modelId="{311A3290-D767-462B-86CC-6F37DED8A379}" type="presParOf" srcId="{5017EE05-6C7B-479E-975E-5B9C34812179}" destId="{96BAA95B-3067-4CC6-9825-829E66E11071}" srcOrd="2" destOrd="0" presId="urn:microsoft.com/office/officeart/2018/2/layout/IconVerticalSolidList"/>
    <dgm:cxn modelId="{720F54BE-8E4F-4E77-A4F8-6EF4BD282EBA}" type="presParOf" srcId="{5017EE05-6C7B-479E-975E-5B9C34812179}" destId="{2F5A6C66-5306-4701-9459-ACA976BAE06D}" srcOrd="3" destOrd="0" presId="urn:microsoft.com/office/officeart/2018/2/layout/IconVerticalSolidList"/>
    <dgm:cxn modelId="{0394B57F-D810-4E76-93D0-3DF99617A15B}" type="presParOf" srcId="{0D0EB071-EFD0-4567-A8DC-0CE1E0ABAB2E}" destId="{EE9D70DD-D509-4D83-A30E-38EC24F9CE01}" srcOrd="3" destOrd="0" presId="urn:microsoft.com/office/officeart/2018/2/layout/IconVerticalSolidList"/>
    <dgm:cxn modelId="{563218B0-8D96-4689-B90A-D23F1CD3CD47}" type="presParOf" srcId="{0D0EB071-EFD0-4567-A8DC-0CE1E0ABAB2E}" destId="{1068B59A-6BEC-4A0A-AF5C-7919C7366170}" srcOrd="4" destOrd="0" presId="urn:microsoft.com/office/officeart/2018/2/layout/IconVerticalSolidList"/>
    <dgm:cxn modelId="{0A323A4A-05FF-44C8-9B46-85D0A661D169}" type="presParOf" srcId="{1068B59A-6BEC-4A0A-AF5C-7919C7366170}" destId="{DF064A66-3867-4EF0-97BB-C5FCBE1F8843}" srcOrd="0" destOrd="0" presId="urn:microsoft.com/office/officeart/2018/2/layout/IconVerticalSolidList"/>
    <dgm:cxn modelId="{E7A246CE-2BC3-4AFB-B9AB-FFBFF4AF0DC9}" type="presParOf" srcId="{1068B59A-6BEC-4A0A-AF5C-7919C7366170}" destId="{B8CE5262-5546-47E8-BA0B-2AF4A252C9F7}" srcOrd="1" destOrd="0" presId="urn:microsoft.com/office/officeart/2018/2/layout/IconVerticalSolidList"/>
    <dgm:cxn modelId="{43C76DEC-72B7-4164-9B03-8E8259BEA3C9}" type="presParOf" srcId="{1068B59A-6BEC-4A0A-AF5C-7919C7366170}" destId="{E0CCC558-1ECF-4365-86E2-BE155B9F6357}" srcOrd="2" destOrd="0" presId="urn:microsoft.com/office/officeart/2018/2/layout/IconVerticalSolidList"/>
    <dgm:cxn modelId="{215F71FC-5523-4D0E-BB14-734A6875DD39}" type="presParOf" srcId="{1068B59A-6BEC-4A0A-AF5C-7919C7366170}" destId="{9221195B-E009-4D42-9820-F7761DCCA9B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6A57B5-ABE5-4F05-A5B4-E7A8A4B37A29}">
      <dsp:nvSpPr>
        <dsp:cNvPr id="0" name=""/>
        <dsp:cNvSpPr/>
      </dsp:nvSpPr>
      <dsp:spPr>
        <a:xfrm>
          <a:off x="0" y="491"/>
          <a:ext cx="6155167" cy="1149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B1B2AA-B8EC-4BFA-BAD3-3EF72358B280}">
      <dsp:nvSpPr>
        <dsp:cNvPr id="0" name=""/>
        <dsp:cNvSpPr/>
      </dsp:nvSpPr>
      <dsp:spPr>
        <a:xfrm>
          <a:off x="347648" y="259072"/>
          <a:ext cx="632087" cy="6320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6CF390-D86A-4EFD-9834-4B200ED1281A}">
      <dsp:nvSpPr>
        <dsp:cNvPr id="0" name=""/>
        <dsp:cNvSpPr/>
      </dsp:nvSpPr>
      <dsp:spPr>
        <a:xfrm>
          <a:off x="1327384" y="491"/>
          <a:ext cx="4827782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/>
              <a:cs typeface="Times New Roman"/>
            </a:rPr>
            <a:t>1. Single-model methods are less accurate in estimating model quality scores</a:t>
          </a:r>
        </a:p>
      </dsp:txBody>
      <dsp:txXfrm>
        <a:off x="1327384" y="491"/>
        <a:ext cx="4827782" cy="1149250"/>
      </dsp:txXfrm>
    </dsp:sp>
    <dsp:sp modelId="{56B51AA9-83EE-49EC-8EAC-49DD73CF124A}">
      <dsp:nvSpPr>
        <dsp:cNvPr id="0" name=""/>
        <dsp:cNvSpPr/>
      </dsp:nvSpPr>
      <dsp:spPr>
        <a:xfrm>
          <a:off x="0" y="1437054"/>
          <a:ext cx="6155167" cy="1149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66205D-1815-485C-9618-DBAE3B179FF8}">
      <dsp:nvSpPr>
        <dsp:cNvPr id="0" name=""/>
        <dsp:cNvSpPr/>
      </dsp:nvSpPr>
      <dsp:spPr>
        <a:xfrm>
          <a:off x="347648" y="1695636"/>
          <a:ext cx="632087" cy="6320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5A6C66-5306-4701-9459-ACA976BAE06D}">
      <dsp:nvSpPr>
        <dsp:cNvPr id="0" name=""/>
        <dsp:cNvSpPr/>
      </dsp:nvSpPr>
      <dsp:spPr>
        <a:xfrm>
          <a:off x="1327384" y="1437054"/>
          <a:ext cx="4827782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2. Multi-model methods, especially for average pairwise similarity scores, though simple but highly effective</a:t>
          </a:r>
        </a:p>
      </dsp:txBody>
      <dsp:txXfrm>
        <a:off x="1327384" y="1437054"/>
        <a:ext cx="4827782" cy="1149250"/>
      </dsp:txXfrm>
    </dsp:sp>
    <dsp:sp modelId="{DF064A66-3867-4EF0-97BB-C5FCBE1F8843}">
      <dsp:nvSpPr>
        <dsp:cNvPr id="0" name=""/>
        <dsp:cNvSpPr/>
      </dsp:nvSpPr>
      <dsp:spPr>
        <a:xfrm>
          <a:off x="0" y="2873618"/>
          <a:ext cx="6155167" cy="1149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CE5262-5546-47E8-BA0B-2AF4A252C9F7}">
      <dsp:nvSpPr>
        <dsp:cNvPr id="0" name=""/>
        <dsp:cNvSpPr/>
      </dsp:nvSpPr>
      <dsp:spPr>
        <a:xfrm>
          <a:off x="347648" y="3132199"/>
          <a:ext cx="632087" cy="6320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21195B-E009-4D42-9820-F7761DCCA9B5}">
      <dsp:nvSpPr>
        <dsp:cNvPr id="0" name=""/>
        <dsp:cNvSpPr/>
      </dsp:nvSpPr>
      <dsp:spPr>
        <a:xfrm>
          <a:off x="1327384" y="2873618"/>
          <a:ext cx="4827782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/>
              <a:cs typeface="Times New Roman"/>
            </a:rPr>
            <a:t>3. Multi-model methods often struggle when there are few good models in a model pool</a:t>
          </a:r>
        </a:p>
      </dsp:txBody>
      <dsp:txXfrm>
        <a:off x="1327384" y="2873618"/>
        <a:ext cx="4827782" cy="1149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07423-D674-409B-A950-E8037D9D229E}" type="datetimeFigureOut">
              <a:rPr lang="en-US" smtClean="0"/>
              <a:t>12/1/24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B39C2-0882-4461-A3BE-23A9E5DEB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25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25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93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14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62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49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89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36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28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29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25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92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24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59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206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66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880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75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17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51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87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85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89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32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6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B39C2-0882-4461-A3BE-23A9E5DEB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22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979-F579-4E9B-A675-1F5ABBFF00DB}" type="datetimeFigureOut">
              <a:rPr lang="en-US" dirty="0"/>
              <a:t>12/1/24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783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6D0F-5A12-4D0A-80B0-1A6122B61E7B}" type="datetimeFigureOut">
              <a:rPr lang="en-US" dirty="0"/>
              <a:t>12/1/24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9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8C84-89CA-44AB-B0BE-5C91BAF75478}" type="datetimeFigureOut">
              <a:rPr lang="en-US" dirty="0"/>
              <a:t>12/1/24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1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56E-175E-4DBA-9D21-B772C320F342}" type="datetimeFigureOut">
              <a:rPr lang="en-US" dirty="0"/>
              <a:t>12/1/24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86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5F6E-3D02-4292-95D1-C62B3126321B}" type="datetimeFigureOut">
              <a:rPr lang="en-US" dirty="0"/>
              <a:t>12/1/24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65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ACB-D10C-44A8-9570-124370F4CB38}" type="datetimeFigureOut">
              <a:rPr lang="en-US" dirty="0"/>
              <a:t>12/1/24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0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84F4-0E7A-4BDE-98C6-AE68FB974645}" type="datetimeFigureOut">
              <a:rPr lang="en-US" dirty="0"/>
              <a:t>12/1/24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F1D8-9801-4C4B-92F3-66C9A863BD74}" type="datetimeFigureOut">
              <a:rPr lang="en-US" dirty="0"/>
              <a:t>12/1/24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57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E8FD-B23E-4E1A-83EF-0847EBEA0105}" type="datetimeFigureOut">
              <a:rPr lang="en-US" dirty="0"/>
              <a:t>12/1/24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72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891E-A7C2-465C-AD39-8EDCB0F58E3C}" type="datetimeFigureOut">
              <a:rPr lang="en-US" dirty="0"/>
              <a:t>12/1/24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8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3E5-AFB6-485C-8E3C-32F92A07875F}" type="datetimeFigureOut">
              <a:rPr lang="en-US" dirty="0"/>
              <a:t>12/1/24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0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A332BE1-279E-4118-9FE3-7952B079A510}" type="datetimeFigureOut">
              <a:rPr lang="en-US" dirty="0"/>
              <a:t>12/1/24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3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jpeg"/><Relationship Id="rId4" Type="http://schemas.microsoft.com/office/2007/relationships/hdphoto" Target="../media/hdphoto1.wdp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microsoft.com/office/2007/relationships/hdphoto" Target="../media/hdphoto5.wdp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microsoft.com/office/2007/relationships/hdphoto" Target="../media/hdphoto5.wdp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microsoft.com/office/2007/relationships/hdphoto" Target="../media/hdphoto12.wdp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microsoft.com/office/2007/relationships/hdphoto" Target="../media/hdphoto10.wdp"/><Relationship Id="rId9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microsoft.com/office/2007/relationships/hdphoto" Target="../media/hdphoto14.wdp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microsoft.com/office/2007/relationships/hdphoto" Target="../media/hdphoto10.wdp"/><Relationship Id="rId9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66.png"/><Relationship Id="rId3" Type="http://schemas.openxmlformats.org/officeDocument/2006/relationships/image" Target="../media/image38.png"/><Relationship Id="rId7" Type="http://schemas.openxmlformats.org/officeDocument/2006/relationships/image" Target="../media/image63.png"/><Relationship Id="rId12" Type="http://schemas.microsoft.com/office/2007/relationships/hdphoto" Target="../media/hdphoto18.wdp"/><Relationship Id="rId2" Type="http://schemas.openxmlformats.org/officeDocument/2006/relationships/notesSlide" Target="../notesSlides/notesSlide21.xml"/><Relationship Id="rId16" Type="http://schemas.microsoft.com/office/2007/relationships/hdphoto" Target="../media/hdphoto20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5" Type="http://schemas.openxmlformats.org/officeDocument/2006/relationships/image" Target="../media/image67.png"/><Relationship Id="rId10" Type="http://schemas.microsoft.com/office/2007/relationships/hdphoto" Target="../media/hdphoto17.wdp"/><Relationship Id="rId4" Type="http://schemas.microsoft.com/office/2007/relationships/hdphoto" Target="../media/hdphoto5.wdp"/><Relationship Id="rId9" Type="http://schemas.openxmlformats.org/officeDocument/2006/relationships/image" Target="../media/image64.png"/><Relationship Id="rId14" Type="http://schemas.microsoft.com/office/2007/relationships/hdphoto" Target="../media/hdphoto19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72.png"/><Relationship Id="rId3" Type="http://schemas.openxmlformats.org/officeDocument/2006/relationships/image" Target="../media/image49.png"/><Relationship Id="rId7" Type="http://schemas.openxmlformats.org/officeDocument/2006/relationships/image" Target="../media/image69.png"/><Relationship Id="rId12" Type="http://schemas.microsoft.com/office/2007/relationships/hdphoto" Target="../media/hdphoto24.wdp"/><Relationship Id="rId2" Type="http://schemas.openxmlformats.org/officeDocument/2006/relationships/notesSlide" Target="../notesSlides/notesSlide22.xml"/><Relationship Id="rId16" Type="http://schemas.microsoft.com/office/2007/relationships/hdphoto" Target="../media/hdphoto2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11" Type="http://schemas.openxmlformats.org/officeDocument/2006/relationships/image" Target="../media/image71.png"/><Relationship Id="rId5" Type="http://schemas.openxmlformats.org/officeDocument/2006/relationships/image" Target="../media/image68.png"/><Relationship Id="rId15" Type="http://schemas.openxmlformats.org/officeDocument/2006/relationships/image" Target="../media/image73.png"/><Relationship Id="rId10" Type="http://schemas.microsoft.com/office/2007/relationships/hdphoto" Target="../media/hdphoto23.wdp"/><Relationship Id="rId4" Type="http://schemas.microsoft.com/office/2007/relationships/hdphoto" Target="../media/hdphoto10.wdp"/><Relationship Id="rId9" Type="http://schemas.openxmlformats.org/officeDocument/2006/relationships/image" Target="../media/image70.png"/><Relationship Id="rId14" Type="http://schemas.microsoft.com/office/2007/relationships/hdphoto" Target="../media/hdphoto2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CSB PDB - 2VEP: Crystal Structure Of The Full Length Bifunctional Enzyme  Pria">
            <a:extLst>
              <a:ext uri="{FF2B5EF4-FFF2-40B4-BE49-F238E27FC236}">
                <a16:creationId xmlns:a16="http://schemas.microsoft.com/office/drawing/2014/main" id="{3A8BE231-FF1C-828F-41A4-05813A49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1003" y="1714500"/>
            <a:ext cx="1171575" cy="1228725"/>
          </a:xfrm>
          <a:prstGeom prst="rect">
            <a:avLst/>
          </a:prstGeom>
        </p:spPr>
      </p:pic>
      <p:pic>
        <p:nvPicPr>
          <p:cNvPr id="9" name="Picture 8" descr="RCSB PDB - 2I42: Crystal structure of Yersinia protein tyrosine phosphatase  complexed with vanadate, a transition state analogue">
            <a:extLst>
              <a:ext uri="{FF2B5EF4-FFF2-40B4-BE49-F238E27FC236}">
                <a16:creationId xmlns:a16="http://schemas.microsoft.com/office/drawing/2014/main" id="{BA38C5A4-DFFA-C4D6-51C4-D67427B7FB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6853" y="1695450"/>
            <a:ext cx="1276350" cy="1276350"/>
          </a:xfrm>
          <a:prstGeom prst="rect">
            <a:avLst/>
          </a:prstGeom>
        </p:spPr>
      </p:pic>
      <p:pic>
        <p:nvPicPr>
          <p:cNvPr id="7" name="Picture 6" descr="RCSB PDB - 1MH1: SMALL G-PROTEIN">
            <a:extLst>
              <a:ext uri="{FF2B5EF4-FFF2-40B4-BE49-F238E27FC236}">
                <a16:creationId xmlns:a16="http://schemas.microsoft.com/office/drawing/2014/main" id="{B8753860-D779-64A1-4E0D-368E022E06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3203" y="1743075"/>
            <a:ext cx="1352550" cy="1228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57512A-3274-C307-E3B0-8ADB0C17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34" y="540603"/>
            <a:ext cx="13466065" cy="1421450"/>
          </a:xfrm>
        </p:spPr>
        <p:txBody>
          <a:bodyPr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Protein Model Accuracy Estimation with MULTICOM </a:t>
            </a:r>
            <a:br>
              <a:rPr lang="en-US" dirty="0">
                <a:ea typeface="+mj-lt"/>
                <a:cs typeface="+mj-lt"/>
              </a:rPr>
            </a:br>
            <a:r>
              <a:rPr lang="en-US" dirty="0">
                <a:ea typeface="+mj-lt"/>
                <a:cs typeface="+mj-lt"/>
              </a:rPr>
              <a:t>in CASP16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9E144-753A-313A-EEF9-B2B91EB1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 descr="Home - Prediction Center">
            <a:extLst>
              <a:ext uri="{FF2B5EF4-FFF2-40B4-BE49-F238E27FC236}">
                <a16:creationId xmlns:a16="http://schemas.microsoft.com/office/drawing/2014/main" id="{0E21F635-D4D4-11A7-9DE1-0A2FF7A7F1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945" y="4448067"/>
            <a:ext cx="1619250" cy="1562100"/>
          </a:xfrm>
          <a:prstGeom prst="rect">
            <a:avLst/>
          </a:prstGeom>
        </p:spPr>
      </p:pic>
      <p:pic>
        <p:nvPicPr>
          <p:cNvPr id="37" name="Picture 36" descr="Missouri Tigers - Wikipedia">
            <a:extLst>
              <a:ext uri="{FF2B5EF4-FFF2-40B4-BE49-F238E27FC236}">
                <a16:creationId xmlns:a16="http://schemas.microsoft.com/office/drawing/2014/main" id="{3AA2419A-D37C-48CE-6C8A-14F130B94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08340" y="4325136"/>
            <a:ext cx="2638425" cy="1495425"/>
          </a:xfrm>
          <a:prstGeom prst="rect">
            <a:avLst/>
          </a:prstGeom>
        </p:spPr>
      </p:pic>
      <p:sp>
        <p:nvSpPr>
          <p:cNvPr id="38" name="Subtitle 2">
            <a:extLst>
              <a:ext uri="{FF2B5EF4-FFF2-40B4-BE49-F238E27FC236}">
                <a16:creationId xmlns:a16="http://schemas.microsoft.com/office/drawing/2014/main" id="{30D4BD58-043F-DDEF-7C82-FD3562F2FA2D}"/>
              </a:ext>
            </a:extLst>
          </p:cNvPr>
          <p:cNvSpPr>
            <a:spLocks noGrp="1"/>
          </p:cNvSpPr>
          <p:nvPr/>
        </p:nvSpPr>
        <p:spPr>
          <a:xfrm>
            <a:off x="3475776" y="4533408"/>
            <a:ext cx="5552866" cy="107887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US" sz="3200" dirty="0"/>
              <a:t>Pawan Neupane</a:t>
            </a:r>
          </a:p>
          <a:p>
            <a:pPr algn="l">
              <a:lnSpc>
                <a:spcPct val="95000"/>
              </a:lnSpc>
            </a:pPr>
            <a:r>
              <a:rPr lang="en-US" sz="3200" dirty="0"/>
              <a:t>University of Missouri-Columbia, USA</a:t>
            </a:r>
          </a:p>
        </p:txBody>
      </p:sp>
      <p:pic>
        <p:nvPicPr>
          <p:cNvPr id="5" name="Picture 4" descr="Magnifying Glass Clipart PNG Transparent | OnlyGFX.com">
            <a:extLst>
              <a:ext uri="{FF2B5EF4-FFF2-40B4-BE49-F238E27FC236}">
                <a16:creationId xmlns:a16="http://schemas.microsoft.com/office/drawing/2014/main" id="{5DAD33A0-9680-8DEB-FFD6-8244444C96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7003" y="1698934"/>
            <a:ext cx="2105024" cy="237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67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0EE2-8FD9-8700-D8B5-78DEA894F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QMODE1 (</a:t>
            </a:r>
            <a:r>
              <a:rPr lang="en-US" sz="2800" dirty="0">
                <a:latin typeface="Times New Roman"/>
                <a:cs typeface="Times New Roman"/>
              </a:rPr>
              <a:t>Estimating global quality scores</a:t>
            </a:r>
            <a:r>
              <a:rPr lang="en-US" sz="2800" dirty="0">
                <a:latin typeface="Times New Roman"/>
                <a:ea typeface="Verdana"/>
                <a:cs typeface="Times New Roman"/>
              </a:rPr>
              <a:t> of CASP16 models</a:t>
            </a:r>
            <a:r>
              <a:rPr lang="en-US" sz="2400" dirty="0">
                <a:latin typeface="Times New Roman"/>
                <a:ea typeface="Verdana"/>
                <a:cs typeface="Times New Roman"/>
              </a:rPr>
              <a:t>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2EE8D9-FDBD-9806-F157-D3CED4794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0066" y="1985267"/>
            <a:ext cx="2695575" cy="24955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288808-290A-477F-E339-0A0336A21441}"/>
              </a:ext>
            </a:extLst>
          </p:cNvPr>
          <p:cNvSpPr txBox="1"/>
          <p:nvPr/>
        </p:nvSpPr>
        <p:spPr>
          <a:xfrm>
            <a:off x="738716" y="2148331"/>
            <a:ext cx="10892366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Pearson's correlation of estimated and true TM-scores 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Spearman's correlation of estimated and true TM-scores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ROC_AUC score of estimated TM-scores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Ranking loss of TM-scores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Arial"/>
                <a:cs typeface="Arial"/>
              </a:rPr>
              <a:t>Pearson's correlation of estimated and true Oligo-GDTTS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Arial"/>
                <a:cs typeface="Arial"/>
              </a:rPr>
              <a:t>Spearman's correlation of estimated and true Oligo-GDTTS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Arial"/>
                <a:cs typeface="Arial"/>
              </a:rPr>
              <a:t>ROC_AUC score of estimated Oligo-GDTTS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Arial"/>
                <a:cs typeface="Arial"/>
              </a:rPr>
              <a:t>Ranking loss of Oligo-GDTTS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43B2D96-576F-68F4-C015-155B6DB3D61B}"/>
              </a:ext>
            </a:extLst>
          </p:cNvPr>
          <p:cNvCxnSpPr/>
          <p:nvPr/>
        </p:nvCxnSpPr>
        <p:spPr>
          <a:xfrm>
            <a:off x="8489950" y="4491482"/>
            <a:ext cx="0" cy="9969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7E282F5-D0ED-5F1F-FE57-E962966B797F}"/>
              </a:ext>
            </a:extLst>
          </p:cNvPr>
          <p:cNvSpPr/>
          <p:nvPr/>
        </p:nvSpPr>
        <p:spPr>
          <a:xfrm>
            <a:off x="7262542" y="5490116"/>
            <a:ext cx="2453390" cy="8155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/>
              <a:t>SCORE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8F9FE-94B6-B7D9-245F-F6DE6FE43B14}"/>
              </a:ext>
            </a:extLst>
          </p:cNvPr>
          <p:cNvSpPr txBox="1"/>
          <p:nvPr/>
        </p:nvSpPr>
        <p:spPr>
          <a:xfrm>
            <a:off x="780288" y="1475232"/>
            <a:ext cx="2314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Evaluation Metrics:</a:t>
            </a:r>
          </a:p>
        </p:txBody>
      </p:sp>
    </p:spTree>
    <p:extLst>
      <p:ext uri="{BB962C8B-B14F-4D97-AF65-F5344CB8AC3E}">
        <p14:creationId xmlns:p14="http://schemas.microsoft.com/office/powerpoint/2010/main" val="2685448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0EE2-8FD9-8700-D8B5-78DEA894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96" y="426720"/>
            <a:ext cx="11628120" cy="115179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Times New Roman"/>
                <a:cs typeface="Times New Roman"/>
              </a:rPr>
              <a:t>Results of QMODE1 (</a:t>
            </a:r>
            <a:r>
              <a:rPr lang="en-US" sz="2700" dirty="0">
                <a:latin typeface="Times New Roman"/>
                <a:cs typeface="Times New Roman"/>
              </a:rPr>
              <a:t>Estimating global quality scores of CASP16 models</a:t>
            </a:r>
            <a:r>
              <a:rPr lang="en-US" sz="4000" dirty="0">
                <a:latin typeface="Times New Roman"/>
                <a:cs typeface="Times New Roman"/>
              </a:rPr>
              <a:t>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9F6F80-CEAE-FD40-902B-B4DCBB88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23066"/>
            <a:ext cx="10548567" cy="3556069"/>
          </a:xfrm>
          <a:prstGeom prst="rect">
            <a:avLst/>
          </a:prstGeom>
        </p:spPr>
      </p:pic>
      <p:pic>
        <p:nvPicPr>
          <p:cNvPr id="9" name="Picture 8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993A156E-EFBC-436C-7313-37CE95884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68699" y="2228413"/>
            <a:ext cx="1912479" cy="1770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8D5495-1DFC-1D22-03DF-1C2B33892FF4}"/>
              </a:ext>
            </a:extLst>
          </p:cNvPr>
          <p:cNvSpPr txBox="1"/>
          <p:nvPr/>
        </p:nvSpPr>
        <p:spPr>
          <a:xfrm>
            <a:off x="634202" y="1353735"/>
            <a:ext cx="48270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Based on 38 QMODE1 targets</a:t>
            </a:r>
          </a:p>
        </p:txBody>
      </p:sp>
    </p:spTree>
    <p:extLst>
      <p:ext uri="{BB962C8B-B14F-4D97-AF65-F5344CB8AC3E}">
        <p14:creationId xmlns:p14="http://schemas.microsoft.com/office/powerpoint/2010/main" val="2392082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BF3BD7-B58F-188F-AB08-26733CCA3B85}"/>
              </a:ext>
            </a:extLst>
          </p:cNvPr>
          <p:cNvSpPr txBox="1"/>
          <p:nvPr/>
        </p:nvSpPr>
        <p:spPr>
          <a:xfrm>
            <a:off x="616274" y="1335942"/>
            <a:ext cx="90858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     </a:t>
            </a:r>
          </a:p>
          <a:p>
            <a:r>
              <a:rPr lang="en-US"/>
              <a:t>  </a:t>
            </a:r>
          </a:p>
        </p:txBody>
      </p:sp>
      <p:pic>
        <p:nvPicPr>
          <p:cNvPr id="6" name="Picture 5" descr="A graph of a graph with numbers and lines&#10;&#10;Description automatically generated">
            <a:extLst>
              <a:ext uri="{FF2B5EF4-FFF2-40B4-BE49-F238E27FC236}">
                <a16:creationId xmlns:a16="http://schemas.microsoft.com/office/drawing/2014/main" id="{A061952A-E3D6-FA00-0256-4ABCB9611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5" y="3964434"/>
            <a:ext cx="6127343" cy="2643880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3304D3-8E75-5BA5-8302-18ABD4B0796E}"/>
              </a:ext>
            </a:extLst>
          </p:cNvPr>
          <p:cNvSpPr txBox="1"/>
          <p:nvPr/>
        </p:nvSpPr>
        <p:spPr>
          <a:xfrm>
            <a:off x="40867" y="308706"/>
            <a:ext cx="12146897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cs typeface="Segoe UI"/>
              </a:rPr>
              <a:t>Target-wise comparison using Pearsons Correlation, Spearman Correlation, ROC_AUC and Loss [TM-score]</a:t>
            </a:r>
            <a:endParaRPr lang="en-US"/>
          </a:p>
          <a:p>
            <a:r>
              <a:rPr lang="en-US">
                <a:cs typeface="Segoe UI"/>
              </a:rPr>
              <a:t>  ​</a:t>
            </a:r>
          </a:p>
        </p:txBody>
      </p:sp>
      <p:pic>
        <p:nvPicPr>
          <p:cNvPr id="12" name="Picture 11" descr="A graph of a number of targets&#10;&#10;Description automatically generated">
            <a:extLst>
              <a:ext uri="{FF2B5EF4-FFF2-40B4-BE49-F238E27FC236}">
                <a16:creationId xmlns:a16="http://schemas.microsoft.com/office/drawing/2014/main" id="{E8E74769-3AED-698D-7951-D8CF7662C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117" y="1247775"/>
            <a:ext cx="5752856" cy="2716335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C1C2FA60-381C-4CCF-5323-B9DB19116D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84" r="280" b="628"/>
          <a:stretch/>
        </p:blipFill>
        <p:spPr>
          <a:xfrm>
            <a:off x="305085" y="1294994"/>
            <a:ext cx="5502950" cy="2631781"/>
          </a:xfrm>
          <a:prstGeom prst="rect">
            <a:avLst/>
          </a:prstGeom>
          <a:ln>
            <a:noFill/>
          </a:ln>
        </p:spPr>
      </p:pic>
      <p:pic>
        <p:nvPicPr>
          <p:cNvPr id="14" name="Picture 1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660285E9-3B53-5CE7-B344-032A0CC1D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355" y="3978275"/>
            <a:ext cx="5508626" cy="265853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9941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354C0D94-BF5D-0CA6-5EF2-D279B98DE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" y="1669561"/>
            <a:ext cx="8343900" cy="4495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9C0EE2-8FD9-8700-D8B5-78DEA894F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>
                <a:latin typeface="Times New Roman"/>
                <a:cs typeface="Times New Roman"/>
              </a:rPr>
              <a:t>TM-score Loss of MULTICOM_LLM in QMODE1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37B38134-CF6B-1993-7FC7-2399DF00BDCD}"/>
              </a:ext>
            </a:extLst>
          </p:cNvPr>
          <p:cNvSpPr txBox="1"/>
          <p:nvPr/>
        </p:nvSpPr>
        <p:spPr>
          <a:xfrm>
            <a:off x="1987794" y="2592101"/>
            <a:ext cx="2274276" cy="3657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accent6">
                    <a:lumMod val="76000"/>
                  </a:schemeClr>
                </a:solidFill>
              </a:rPr>
              <a:t>Successful Cases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3989C2-8451-D71C-309A-7D599A6C9E00}"/>
              </a:ext>
            </a:extLst>
          </p:cNvPr>
          <p:cNvCxnSpPr/>
          <p:nvPr/>
        </p:nvCxnSpPr>
        <p:spPr>
          <a:xfrm flipH="1">
            <a:off x="2392646" y="2977173"/>
            <a:ext cx="591039" cy="141490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12E8ABF-F91E-3D53-37A8-A0213771C0B0}"/>
              </a:ext>
            </a:extLst>
          </p:cNvPr>
          <p:cNvSpPr/>
          <p:nvPr/>
        </p:nvSpPr>
        <p:spPr>
          <a:xfrm>
            <a:off x="1828475" y="4571999"/>
            <a:ext cx="1513416" cy="32808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612FAB-4B37-DD81-B0C9-475AFF8E7798}"/>
              </a:ext>
            </a:extLst>
          </p:cNvPr>
          <p:cNvSpPr txBox="1"/>
          <p:nvPr/>
        </p:nvSpPr>
        <p:spPr>
          <a:xfrm>
            <a:off x="5535246" y="2135554"/>
            <a:ext cx="15806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Failed cases</a:t>
            </a: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28784F-7542-1560-BD95-5F79A6B7F405}"/>
              </a:ext>
            </a:extLst>
          </p:cNvPr>
          <p:cNvSpPr/>
          <p:nvPr/>
        </p:nvSpPr>
        <p:spPr>
          <a:xfrm>
            <a:off x="7953781" y="1748691"/>
            <a:ext cx="927263" cy="9728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571CAD5-F674-4E15-8751-DA63E3D346FE}"/>
              </a:ext>
            </a:extLst>
          </p:cNvPr>
          <p:cNvCxnSpPr>
            <a:cxnSpLocks/>
          </p:cNvCxnSpPr>
          <p:nvPr/>
        </p:nvCxnSpPr>
        <p:spPr>
          <a:xfrm flipV="1">
            <a:off x="7106299" y="2272159"/>
            <a:ext cx="845038" cy="211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527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7B7CB7DA-D501-C2DE-8DF8-C4E29A50C8EC}"/>
              </a:ext>
            </a:extLst>
          </p:cNvPr>
          <p:cNvSpPr txBox="1"/>
          <p:nvPr/>
        </p:nvSpPr>
        <p:spPr>
          <a:xfrm>
            <a:off x="911343" y="496185"/>
            <a:ext cx="11140749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accent6">
                    <a:lumMod val="76000"/>
                  </a:schemeClr>
                </a:solidFill>
              </a:rPr>
              <a:t>T1206o (TM-score ranking loss = 0.001 and Pearson correlation = 0.9996)</a:t>
            </a:r>
          </a:p>
        </p:txBody>
      </p:sp>
      <p:pic>
        <p:nvPicPr>
          <p:cNvPr id="9" name="Picture 8" descr="Successful Person Clipart Transparent PNG Hd, Cartoon Recruiting Success  Person Illustration, Success Clipart, Recruiting Successful Characters,  Inspirational PNG Image For Free Download">
            <a:extLst>
              <a:ext uri="{FF2B5EF4-FFF2-40B4-BE49-F238E27FC236}">
                <a16:creationId xmlns:a16="http://schemas.microsoft.com/office/drawing/2014/main" id="{BC2666CB-DEB3-9546-753B-D1EB0BB23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506" y="174896"/>
            <a:ext cx="1101521" cy="1106920"/>
          </a:xfrm>
          <a:prstGeom prst="rect">
            <a:avLst/>
          </a:prstGeom>
        </p:spPr>
      </p:pic>
      <p:pic>
        <p:nvPicPr>
          <p:cNvPr id="13" name="Picture 12" descr="A colorful arrows pointing to different directions&#10;&#10;Description automatically generated">
            <a:extLst>
              <a:ext uri="{FF2B5EF4-FFF2-40B4-BE49-F238E27FC236}">
                <a16:creationId xmlns:a16="http://schemas.microsoft.com/office/drawing/2014/main" id="{B8A9DF8C-8F17-0C07-C43A-600EBB8BF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1841" y="4265713"/>
            <a:ext cx="2362241" cy="1509153"/>
          </a:xfrm>
          <a:prstGeom prst="rect">
            <a:avLst/>
          </a:prstGeom>
        </p:spPr>
      </p:pic>
      <p:pic>
        <p:nvPicPr>
          <p:cNvPr id="17" name="Picture 16" descr="A colorful arrows on a black background&#10;&#10;Description automatically generated">
            <a:extLst>
              <a:ext uri="{FF2B5EF4-FFF2-40B4-BE49-F238E27FC236}">
                <a16:creationId xmlns:a16="http://schemas.microsoft.com/office/drawing/2014/main" id="{C09D30FF-9280-D69F-F0ED-F86D10A8B0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1287" y="4314559"/>
            <a:ext cx="2355458" cy="15039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7EEAF1-FBF5-0DEC-82AF-1C98BC826E35}"/>
              </a:ext>
            </a:extLst>
          </p:cNvPr>
          <p:cNvSpPr txBox="1"/>
          <p:nvPr/>
        </p:nvSpPr>
        <p:spPr>
          <a:xfrm>
            <a:off x="5441278" y="5775343"/>
            <a:ext cx="16424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Native structure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8CA628-FB31-E1D9-EC3A-19C5F4D409D9}"/>
              </a:ext>
            </a:extLst>
          </p:cNvPr>
          <p:cNvSpPr txBox="1"/>
          <p:nvPr/>
        </p:nvSpPr>
        <p:spPr>
          <a:xfrm>
            <a:off x="7522124" y="5775343"/>
            <a:ext cx="235143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Selected top 1 structure (TM-score = 0.9954)</a:t>
            </a:r>
          </a:p>
        </p:txBody>
      </p:sp>
      <p:pic>
        <p:nvPicPr>
          <p:cNvPr id="23" name="Picture 22" descr="A colorful arrows on a black background&#10;&#10;Description automatically generated">
            <a:extLst>
              <a:ext uri="{FF2B5EF4-FFF2-40B4-BE49-F238E27FC236}">
                <a16:creationId xmlns:a16="http://schemas.microsoft.com/office/drawing/2014/main" id="{CA985765-AB6E-D3EB-5115-A03486D571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2671" y="4353636"/>
            <a:ext cx="2355458" cy="15091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81E8039-E2E6-00B7-2B34-30D22D4FBB78}"/>
              </a:ext>
            </a:extLst>
          </p:cNvPr>
          <p:cNvSpPr txBox="1"/>
          <p:nvPr/>
        </p:nvSpPr>
        <p:spPr>
          <a:xfrm>
            <a:off x="9983970" y="5765573"/>
            <a:ext cx="216581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Actual top 1 structure (TM-score = 0.9962)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593286-016F-4FD3-C45E-ACB7DFA337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5636" y="914643"/>
            <a:ext cx="6753958" cy="3270250"/>
          </a:xfrm>
          <a:prstGeom prst="rect">
            <a:avLst/>
          </a:prstGeom>
        </p:spPr>
      </p:pic>
      <p:pic>
        <p:nvPicPr>
          <p:cNvPr id="8" name="Picture 7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FE10B67E-2622-44FE-4837-0E73665402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210" y="1387353"/>
            <a:ext cx="4205654" cy="2598371"/>
          </a:xfrm>
          <a:prstGeom prst="rect">
            <a:avLst/>
          </a:prstGeom>
        </p:spPr>
      </p:pic>
      <p:pic>
        <p:nvPicPr>
          <p:cNvPr id="12" name="Picture 11" descr="A graph with numbers and a green bar&#10;&#10;Description automatically generated">
            <a:extLst>
              <a:ext uri="{FF2B5EF4-FFF2-40B4-BE49-F238E27FC236}">
                <a16:creationId xmlns:a16="http://schemas.microsoft.com/office/drawing/2014/main" id="{06FEF3F3-EB37-FEFE-37E5-AAD7BC293C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136" y="4265713"/>
            <a:ext cx="4703928" cy="242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07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7B7CB7DA-D501-C2DE-8DF8-C4E29A50C8EC}"/>
              </a:ext>
            </a:extLst>
          </p:cNvPr>
          <p:cNvSpPr txBox="1"/>
          <p:nvPr/>
        </p:nvSpPr>
        <p:spPr>
          <a:xfrm>
            <a:off x="911343" y="496185"/>
            <a:ext cx="11159799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6">
                    <a:lumMod val="76000"/>
                  </a:schemeClr>
                </a:solidFill>
              </a:rPr>
              <a:t>T1269v1o (TM-score ranking loss = 0.00 and Pearson correlation = </a:t>
            </a:r>
            <a:r>
              <a:rPr lang="en-US" sz="2400" b="1">
                <a:solidFill>
                  <a:schemeClr val="accent6">
                    <a:lumMod val="76000"/>
                  </a:schemeClr>
                </a:solidFill>
              </a:rPr>
              <a:t>0.9911)</a:t>
            </a:r>
          </a:p>
        </p:txBody>
      </p:sp>
      <p:pic>
        <p:nvPicPr>
          <p:cNvPr id="9" name="Picture 8" descr="Successful Person Clipart Transparent PNG Hd, Cartoon Recruiting Success  Person Illustration, Success Clipart, Recruiting Successful Characters,  Inspirational PNG Image For Free Download">
            <a:extLst>
              <a:ext uri="{FF2B5EF4-FFF2-40B4-BE49-F238E27FC236}">
                <a16:creationId xmlns:a16="http://schemas.microsoft.com/office/drawing/2014/main" id="{BC2666CB-DEB3-9546-753B-D1EB0BB23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506" y="174896"/>
            <a:ext cx="1101521" cy="11069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7EEAF1-FBF5-0DEC-82AF-1C98BC826E35}"/>
              </a:ext>
            </a:extLst>
          </p:cNvPr>
          <p:cNvSpPr txBox="1"/>
          <p:nvPr/>
        </p:nvSpPr>
        <p:spPr>
          <a:xfrm>
            <a:off x="5148202" y="5941420"/>
            <a:ext cx="16424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Native structure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8CA628-FB31-E1D9-EC3A-19C5F4D409D9}"/>
              </a:ext>
            </a:extLst>
          </p:cNvPr>
          <p:cNvSpPr txBox="1"/>
          <p:nvPr/>
        </p:nvSpPr>
        <p:spPr>
          <a:xfrm>
            <a:off x="7336509" y="5941420"/>
            <a:ext cx="235143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Selected top 1 structure (TM-score = 0.9786)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1E8039-E2E6-00B7-2B34-30D22D4FBB78}"/>
              </a:ext>
            </a:extLst>
          </p:cNvPr>
          <p:cNvSpPr txBox="1"/>
          <p:nvPr/>
        </p:nvSpPr>
        <p:spPr>
          <a:xfrm>
            <a:off x="9964432" y="5931650"/>
            <a:ext cx="216581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Actual top 1 structure (TM-score = 0.9786)</a:t>
            </a:r>
          </a:p>
        </p:txBody>
      </p:sp>
      <p:pic>
        <p:nvPicPr>
          <p:cNvPr id="7" name="Picture 6" descr="A close-up of a structure&#10;&#10;Description automatically generated">
            <a:extLst>
              <a:ext uri="{FF2B5EF4-FFF2-40B4-BE49-F238E27FC236}">
                <a16:creationId xmlns:a16="http://schemas.microsoft.com/office/drawing/2014/main" id="{BD8A0DDF-3B61-15AF-6C8E-D3DE74AE9B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2305" y="4460143"/>
            <a:ext cx="2189124" cy="1483947"/>
          </a:xfrm>
          <a:prstGeom prst="rect">
            <a:avLst/>
          </a:prstGeom>
        </p:spPr>
      </p:pic>
      <p:pic>
        <p:nvPicPr>
          <p:cNvPr id="10" name="Picture 9" descr="A close-up of a structure&#10;&#10;Description automatically generated">
            <a:extLst>
              <a:ext uri="{FF2B5EF4-FFF2-40B4-BE49-F238E27FC236}">
                <a16:creationId xmlns:a16="http://schemas.microsoft.com/office/drawing/2014/main" id="{FE6FB954-A069-09EF-4354-E3A11773B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9472" y="4358381"/>
            <a:ext cx="2311239" cy="1571871"/>
          </a:xfrm>
          <a:prstGeom prst="rect">
            <a:avLst/>
          </a:prstGeom>
        </p:spPr>
      </p:pic>
      <p:pic>
        <p:nvPicPr>
          <p:cNvPr id="12" name="Picture 11" descr="A close-up of a structure&#10;&#10;Description automatically generated">
            <a:extLst>
              <a:ext uri="{FF2B5EF4-FFF2-40B4-BE49-F238E27FC236}">
                <a16:creationId xmlns:a16="http://schemas.microsoft.com/office/drawing/2014/main" id="{39199F17-8102-0328-8CD2-985FB36C4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1036" y="4301393"/>
            <a:ext cx="2311239" cy="1571871"/>
          </a:xfrm>
          <a:prstGeom prst="rect">
            <a:avLst/>
          </a:prstGeom>
        </p:spPr>
      </p:pic>
      <p:pic>
        <p:nvPicPr>
          <p:cNvPr id="14" name="Picture 13" descr="A graph with green lines and numbers&#10;&#10;Description automatically generated">
            <a:extLst>
              <a:ext uri="{FF2B5EF4-FFF2-40B4-BE49-F238E27FC236}">
                <a16:creationId xmlns:a16="http://schemas.microsoft.com/office/drawing/2014/main" id="{7F5E6C85-B61B-3ACF-19F5-4E8C2DA7DD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951" y="1277083"/>
            <a:ext cx="3969483" cy="2555143"/>
          </a:xfrm>
          <a:prstGeom prst="rect">
            <a:avLst/>
          </a:prstGeom>
        </p:spPr>
      </p:pic>
      <p:pic>
        <p:nvPicPr>
          <p:cNvPr id="15" name="Picture 14" descr="A graph with numbers and colored dots&#10;&#10;Description automatically generated">
            <a:extLst>
              <a:ext uri="{FF2B5EF4-FFF2-40B4-BE49-F238E27FC236}">
                <a16:creationId xmlns:a16="http://schemas.microsoft.com/office/drawing/2014/main" id="{FD164D3C-7A57-681A-C755-EB385D26E7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9106" y="1042621"/>
            <a:ext cx="6513635" cy="3209681"/>
          </a:xfrm>
          <a:prstGeom prst="rect">
            <a:avLst/>
          </a:prstGeom>
        </p:spPr>
      </p:pic>
      <p:pic>
        <p:nvPicPr>
          <p:cNvPr id="18" name="Picture 17" descr="A graph of numbers and a green bar&#10;&#10;Description automatically generated">
            <a:extLst>
              <a:ext uri="{FF2B5EF4-FFF2-40B4-BE49-F238E27FC236}">
                <a16:creationId xmlns:a16="http://schemas.microsoft.com/office/drawing/2014/main" id="{C2DA2461-660F-F0B9-9E5C-D603723820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" y="4189657"/>
            <a:ext cx="5039703" cy="26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63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7B7CB7DA-D501-C2DE-8DF8-C4E29A50C8EC}"/>
              </a:ext>
            </a:extLst>
          </p:cNvPr>
          <p:cNvSpPr txBox="1"/>
          <p:nvPr/>
        </p:nvSpPr>
        <p:spPr>
          <a:xfrm>
            <a:off x="1173119" y="584523"/>
            <a:ext cx="1135803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</a:rPr>
              <a:t>H1267 (TM-score ranking loss = 0.508, Pearson correlation = -0.3592)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Picture 7" descr="Fail Man Vector Art PNG, Failed Man, Man Clipart, Sorrow, Sadness PNG Image  For Free Download">
            <a:extLst>
              <a:ext uri="{FF2B5EF4-FFF2-40B4-BE49-F238E27FC236}">
                <a16:creationId xmlns:a16="http://schemas.microsoft.com/office/drawing/2014/main" id="{FD606E13-6163-EB03-1AB1-3885EE1DB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075" y="-999"/>
            <a:ext cx="1276188" cy="896699"/>
          </a:xfrm>
          <a:prstGeom prst="rect">
            <a:avLst/>
          </a:prstGeom>
        </p:spPr>
      </p:pic>
      <p:pic>
        <p:nvPicPr>
          <p:cNvPr id="2" name="Picture 1" descr="A graph with numbers and a red bar&#10;&#10;Description automatically generated">
            <a:extLst>
              <a:ext uri="{FF2B5EF4-FFF2-40B4-BE49-F238E27FC236}">
                <a16:creationId xmlns:a16="http://schemas.microsoft.com/office/drawing/2014/main" id="{FFAFA650-608D-7B59-9942-259758E19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01" y="4632448"/>
            <a:ext cx="3948480" cy="2206870"/>
          </a:xfrm>
          <a:prstGeom prst="rect">
            <a:avLst/>
          </a:prstGeom>
        </p:spPr>
      </p:pic>
      <p:pic>
        <p:nvPicPr>
          <p:cNvPr id="7" name="Picture 6" descr="A graph with red lines and numbers&#10;&#10;Description automatically generated">
            <a:extLst>
              <a:ext uri="{FF2B5EF4-FFF2-40B4-BE49-F238E27FC236}">
                <a16:creationId xmlns:a16="http://schemas.microsoft.com/office/drawing/2014/main" id="{716EEF1E-856C-C8A8-C9AA-E428C1345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361" y="1445236"/>
            <a:ext cx="3710354" cy="2414222"/>
          </a:xfrm>
          <a:prstGeom prst="rect">
            <a:avLst/>
          </a:prstGeom>
        </p:spPr>
      </p:pic>
      <p:pic>
        <p:nvPicPr>
          <p:cNvPr id="9" name="Picture 8" descr="A graph with red dots&#10;&#10;Description automatically generated">
            <a:extLst>
              <a:ext uri="{FF2B5EF4-FFF2-40B4-BE49-F238E27FC236}">
                <a16:creationId xmlns:a16="http://schemas.microsoft.com/office/drawing/2014/main" id="{5F848241-3045-D82C-2009-C9EE5654D5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3865" y="984494"/>
            <a:ext cx="7718426" cy="39218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93E877-3CCA-11ED-8DF5-10692FAB73D4}"/>
              </a:ext>
            </a:extLst>
          </p:cNvPr>
          <p:cNvSpPr txBox="1"/>
          <p:nvPr/>
        </p:nvSpPr>
        <p:spPr>
          <a:xfrm>
            <a:off x="4679279" y="6332189"/>
            <a:ext cx="16424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Native 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0555BB-FE0E-5C9F-62FD-E619071B0EC9}"/>
              </a:ext>
            </a:extLst>
          </p:cNvPr>
          <p:cNvSpPr txBox="1"/>
          <p:nvPr/>
        </p:nvSpPr>
        <p:spPr>
          <a:xfrm>
            <a:off x="6867586" y="6332189"/>
            <a:ext cx="235143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Selected top 1 structure (TM-score = 0.4606)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768B4-17DE-F89A-8E41-3BBB1ECF7DB2}"/>
              </a:ext>
            </a:extLst>
          </p:cNvPr>
          <p:cNvSpPr txBox="1"/>
          <p:nvPr/>
        </p:nvSpPr>
        <p:spPr>
          <a:xfrm>
            <a:off x="9495509" y="6322419"/>
            <a:ext cx="216581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Actual top 1 structure (TM-score = 0.964)</a:t>
            </a:r>
          </a:p>
        </p:txBody>
      </p:sp>
      <p:pic>
        <p:nvPicPr>
          <p:cNvPr id="24" name="Picture 23" descr="A close-up of a structure&#10;&#10;Description automatically generated">
            <a:extLst>
              <a:ext uri="{FF2B5EF4-FFF2-40B4-BE49-F238E27FC236}">
                <a16:creationId xmlns:a16="http://schemas.microsoft.com/office/drawing/2014/main" id="{FA22D511-785E-A5F5-2042-B1BB5AFDE8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2600" y="5077884"/>
            <a:ext cx="2299841" cy="1025118"/>
          </a:xfrm>
          <a:prstGeom prst="rect">
            <a:avLst/>
          </a:prstGeom>
        </p:spPr>
      </p:pic>
      <p:pic>
        <p:nvPicPr>
          <p:cNvPr id="26" name="Picture 25" descr="A close-up of a structure&#10;&#10;Description automatically generated">
            <a:extLst>
              <a:ext uri="{FF2B5EF4-FFF2-40B4-BE49-F238E27FC236}">
                <a16:creationId xmlns:a16="http://schemas.microsoft.com/office/drawing/2014/main" id="{CA018D68-E5F0-1647-85FA-B2AAC29F43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9885" y="5075319"/>
            <a:ext cx="2054226" cy="1137710"/>
          </a:xfrm>
          <a:prstGeom prst="rect">
            <a:avLst/>
          </a:prstGeom>
        </p:spPr>
      </p:pic>
      <p:pic>
        <p:nvPicPr>
          <p:cNvPr id="28" name="Picture 27" descr="A close-up of a structure&#10;&#10;Description automatically generated">
            <a:extLst>
              <a:ext uri="{FF2B5EF4-FFF2-40B4-BE49-F238E27FC236}">
                <a16:creationId xmlns:a16="http://schemas.microsoft.com/office/drawing/2014/main" id="{CC4344FE-4E06-6DAD-ED77-E70504F38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1746" y="5011128"/>
            <a:ext cx="2770391" cy="126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37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7B7CB7DA-D501-C2DE-8DF8-C4E29A50C8EC}"/>
              </a:ext>
            </a:extLst>
          </p:cNvPr>
          <p:cNvSpPr txBox="1"/>
          <p:nvPr/>
        </p:nvSpPr>
        <p:spPr>
          <a:xfrm>
            <a:off x="1173119" y="584523"/>
            <a:ext cx="1135803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</a:rPr>
              <a:t>T1218o (TM-score ranking loss = 0.635, Pearson correlation = -0.4295)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Picture 7" descr="Fail Man Vector Art PNG, Failed Man, Man Clipart, Sorrow, Sadness PNG Image  For Free Download">
            <a:extLst>
              <a:ext uri="{FF2B5EF4-FFF2-40B4-BE49-F238E27FC236}">
                <a16:creationId xmlns:a16="http://schemas.microsoft.com/office/drawing/2014/main" id="{FD606E13-6163-EB03-1AB1-3885EE1DB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075" y="-999"/>
            <a:ext cx="1276188" cy="8966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93E877-3CCA-11ED-8DF5-10692FAB73D4}"/>
              </a:ext>
            </a:extLst>
          </p:cNvPr>
          <p:cNvSpPr txBox="1"/>
          <p:nvPr/>
        </p:nvSpPr>
        <p:spPr>
          <a:xfrm>
            <a:off x="4679279" y="6332189"/>
            <a:ext cx="16424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Native 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0555BB-FE0E-5C9F-62FD-E619071B0EC9}"/>
              </a:ext>
            </a:extLst>
          </p:cNvPr>
          <p:cNvSpPr txBox="1"/>
          <p:nvPr/>
        </p:nvSpPr>
        <p:spPr>
          <a:xfrm>
            <a:off x="6867586" y="6332189"/>
            <a:ext cx="235143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Selected top 1 structure (TM-score = 0.3459)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768B4-17DE-F89A-8E41-3BBB1ECF7DB2}"/>
              </a:ext>
            </a:extLst>
          </p:cNvPr>
          <p:cNvSpPr txBox="1"/>
          <p:nvPr/>
        </p:nvSpPr>
        <p:spPr>
          <a:xfrm>
            <a:off x="9495509" y="6322419"/>
            <a:ext cx="216581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Actual top 1 structure (TM-score = 0.9641)</a:t>
            </a:r>
          </a:p>
        </p:txBody>
      </p:sp>
      <p:pic>
        <p:nvPicPr>
          <p:cNvPr id="3" name="Picture 2" descr="A graph with red dots&#10;&#10;Description automatically generated">
            <a:extLst>
              <a:ext uri="{FF2B5EF4-FFF2-40B4-BE49-F238E27FC236}">
                <a16:creationId xmlns:a16="http://schemas.microsoft.com/office/drawing/2014/main" id="{2B87A19C-FBD3-4C1B-8E2D-2F32D35DC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971" y="1046162"/>
            <a:ext cx="7710366" cy="3847368"/>
          </a:xfrm>
          <a:prstGeom prst="rect">
            <a:avLst/>
          </a:prstGeom>
        </p:spPr>
      </p:pic>
      <p:pic>
        <p:nvPicPr>
          <p:cNvPr id="5" name="Picture 4" descr="A graph with red lines and numbers&#10;&#10;Description automatically generated">
            <a:extLst>
              <a:ext uri="{FF2B5EF4-FFF2-40B4-BE49-F238E27FC236}">
                <a16:creationId xmlns:a16="http://schemas.microsoft.com/office/drawing/2014/main" id="{7EF6B3CC-F1BA-52C8-53D8-6291BAA45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72" y="1162905"/>
            <a:ext cx="4021504" cy="2549037"/>
          </a:xfrm>
          <a:prstGeom prst="rect">
            <a:avLst/>
          </a:prstGeom>
        </p:spPr>
      </p:pic>
      <p:pic>
        <p:nvPicPr>
          <p:cNvPr id="6" name="Picture 5" descr="A graph with numbers and a red bar&#10;&#10;Description automatically generated">
            <a:extLst>
              <a:ext uri="{FF2B5EF4-FFF2-40B4-BE49-F238E27FC236}">
                <a16:creationId xmlns:a16="http://schemas.microsoft.com/office/drawing/2014/main" id="{B3D7F51B-78BB-8E1C-D6F1-432DEB6DF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492" y="4459410"/>
            <a:ext cx="4155830" cy="2257181"/>
          </a:xfrm>
          <a:prstGeom prst="rect">
            <a:avLst/>
          </a:prstGeom>
        </p:spPr>
      </p:pic>
      <p:pic>
        <p:nvPicPr>
          <p:cNvPr id="12" name="Picture 11" descr="A close-up of a colorful structure&#10;&#10;Description automatically generated">
            <a:extLst>
              <a:ext uri="{FF2B5EF4-FFF2-40B4-BE49-F238E27FC236}">
                <a16:creationId xmlns:a16="http://schemas.microsoft.com/office/drawing/2014/main" id="{78079257-5BC4-6257-F18B-D78E51EF0D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1286" y="4898171"/>
            <a:ext cx="2565890" cy="1438277"/>
          </a:xfrm>
          <a:prstGeom prst="rect">
            <a:avLst/>
          </a:prstGeom>
        </p:spPr>
      </p:pic>
      <p:pic>
        <p:nvPicPr>
          <p:cNvPr id="17" name="Picture 16" descr="A close-up of several colorful strands&#10;&#10;Description automatically generated">
            <a:extLst>
              <a:ext uri="{FF2B5EF4-FFF2-40B4-BE49-F238E27FC236}">
                <a16:creationId xmlns:a16="http://schemas.microsoft.com/office/drawing/2014/main" id="{5FEC3649-8BC4-6522-9FC8-A11F36C5CC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3133" y="4898171"/>
            <a:ext cx="2556122" cy="1438277"/>
          </a:xfrm>
          <a:prstGeom prst="rect">
            <a:avLst/>
          </a:prstGeom>
        </p:spPr>
      </p:pic>
      <p:pic>
        <p:nvPicPr>
          <p:cNvPr id="19" name="Picture 18" descr="A close-up of a colorful structure&#10;&#10;Description automatically generated">
            <a:extLst>
              <a:ext uri="{FF2B5EF4-FFF2-40B4-BE49-F238E27FC236}">
                <a16:creationId xmlns:a16="http://schemas.microsoft.com/office/drawing/2014/main" id="{D18B2BCF-04DF-55BC-B8DF-5C6BE21923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6824" y="4898170"/>
            <a:ext cx="2653812" cy="143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35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0EE2-8FD9-8700-D8B5-78DEA894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9948200" cy="74168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/>
                <a:cs typeface="Times New Roman"/>
              </a:rPr>
              <a:t>QMODE3 (</a:t>
            </a:r>
            <a:r>
              <a:rPr lang="en-US" sz="2800" dirty="0">
                <a:ea typeface="+mj-lt"/>
                <a:cs typeface="+mj-lt"/>
              </a:rPr>
              <a:t>Rank and select top 5 </a:t>
            </a:r>
            <a:r>
              <a:rPr lang="en-US" sz="2800" dirty="0" err="1">
                <a:ea typeface="+mj-lt"/>
                <a:cs typeface="+mj-lt"/>
              </a:rPr>
              <a:t>Massivefold</a:t>
            </a:r>
            <a:r>
              <a:rPr lang="en-US" sz="2800" dirty="0">
                <a:ea typeface="+mj-lt"/>
                <a:cs typeface="+mj-lt"/>
              </a:rPr>
              <a:t> models</a:t>
            </a:r>
            <a:r>
              <a:rPr lang="en-US" sz="2800" b="0" dirty="0">
                <a:ea typeface="+mj-lt"/>
                <a:cs typeface="+mj-lt"/>
              </a:rPr>
              <a:t> </a:t>
            </a:r>
            <a:r>
              <a:rPr lang="en-US" sz="4000" dirty="0">
                <a:latin typeface="Times New Roman"/>
                <a:cs typeface="Times New Roman"/>
              </a:rPr>
              <a:t>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BF3BD7-B58F-188F-AB08-26733CCA3B85}"/>
              </a:ext>
            </a:extLst>
          </p:cNvPr>
          <p:cNvSpPr txBox="1"/>
          <p:nvPr/>
        </p:nvSpPr>
        <p:spPr>
          <a:xfrm>
            <a:off x="872306" y="1804865"/>
            <a:ext cx="9085871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Model Selection Strategy</a:t>
            </a:r>
          </a:p>
          <a:p>
            <a:endParaRPr lang="en-US" sz="2000" b="1" dirty="0"/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Select</a:t>
            </a:r>
            <a:r>
              <a:rPr lang="en-US" sz="2400" b="1" dirty="0"/>
              <a:t> top 200 </a:t>
            </a:r>
            <a:r>
              <a:rPr lang="en-US" sz="2400" dirty="0"/>
              <a:t>models based on </a:t>
            </a:r>
            <a:r>
              <a:rPr lang="en-US" sz="2400" b="1" dirty="0"/>
              <a:t>Alphafold2 global </a:t>
            </a:r>
            <a:r>
              <a:rPr lang="en-US" sz="2400" b="1" dirty="0" err="1"/>
              <a:t>plddts</a:t>
            </a:r>
            <a:r>
              <a:rPr lang="en-US" sz="2400" b="1" dirty="0"/>
              <a:t> score </a:t>
            </a:r>
            <a:r>
              <a:rPr lang="en-US" sz="2400" dirty="0"/>
              <a:t>for monomer and </a:t>
            </a:r>
            <a:r>
              <a:rPr lang="en-US" sz="2400" b="1" dirty="0">
                <a:ea typeface="+mn-lt"/>
                <a:cs typeface="+mn-lt"/>
              </a:rPr>
              <a:t>Alphafold2 </a:t>
            </a:r>
            <a:r>
              <a:rPr lang="en-US" sz="2400" b="1" dirty="0"/>
              <a:t>Confidence score </a:t>
            </a:r>
            <a:r>
              <a:rPr lang="en-US" sz="2400" dirty="0"/>
              <a:t>for multimer</a:t>
            </a:r>
          </a:p>
          <a:p>
            <a:pPr marL="742950" lvl="1" indent="-285750">
              <a:buFont typeface="Arial"/>
              <a:buChar char="•"/>
            </a:pP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Apply the </a:t>
            </a:r>
            <a:r>
              <a:rPr lang="en-US" sz="2400" b="1" dirty="0"/>
              <a:t>three EMA methods </a:t>
            </a:r>
            <a:r>
              <a:rPr lang="en-US" sz="2400" dirty="0"/>
              <a:t>(MULTICOM_LLM, MULTICOM_GATE and </a:t>
            </a:r>
            <a:r>
              <a:rPr lang="en-US" sz="2400" dirty="0" err="1"/>
              <a:t>MULTICOM_human</a:t>
            </a:r>
            <a:r>
              <a:rPr lang="en-US" sz="2400" dirty="0"/>
              <a:t>) to the 200 models and select top 5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1200150" lvl="2" indent="-285750">
              <a:buFont typeface="Wingdings"/>
              <a:buChar char="§"/>
            </a:pPr>
            <a:endParaRPr lang="en-US" b="1" i="1" dirty="0"/>
          </a:p>
          <a:p>
            <a:r>
              <a:rPr lang="en-US" dirty="0"/>
              <a:t>  </a:t>
            </a:r>
          </a:p>
        </p:txBody>
      </p:sp>
    </p:spTree>
    <p:extLst>
      <p:ext uri="{BB962C8B-B14F-4D97-AF65-F5344CB8AC3E}">
        <p14:creationId xmlns:p14="http://schemas.microsoft.com/office/powerpoint/2010/main" val="3602784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0EE2-8FD9-8700-D8B5-78DEA894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264944"/>
            <a:ext cx="10770851" cy="844528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Compare </a:t>
            </a:r>
            <a:r>
              <a:rPr lang="en-US" sz="2800" dirty="0" err="1">
                <a:latin typeface="Times New Roman"/>
                <a:cs typeface="Times New Roman"/>
              </a:rPr>
              <a:t>MULTICOM_human</a:t>
            </a:r>
            <a:r>
              <a:rPr lang="en-US" sz="2800" dirty="0">
                <a:latin typeface="Times New Roman"/>
                <a:cs typeface="Times New Roman"/>
              </a:rPr>
              <a:t> and MULTICOM_LLM with baseline methods on 15 homomultimer targets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BF3BD7-B58F-188F-AB08-26733CCA3B85}"/>
              </a:ext>
            </a:extLst>
          </p:cNvPr>
          <p:cNvSpPr txBox="1"/>
          <p:nvPr/>
        </p:nvSpPr>
        <p:spPr>
          <a:xfrm>
            <a:off x="614546" y="1409594"/>
            <a:ext cx="10639178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Evaluation metric : CASP16 </a:t>
            </a:r>
            <a:r>
              <a:rPr lang="en-US" sz="2000" b="1" dirty="0" err="1"/>
              <a:t>penalty_weighted</a:t>
            </a:r>
            <a:r>
              <a:rPr lang="en-US" sz="2000" b="1" dirty="0"/>
              <a:t> score</a:t>
            </a:r>
            <a:endParaRPr lang="en-US" dirty="0"/>
          </a:p>
          <a:p>
            <a:r>
              <a:rPr lang="en-US" sz="2000" dirty="0"/>
              <a:t>It is computed </a:t>
            </a:r>
            <a:r>
              <a:rPr lang="en-US" sz="2000" dirty="0">
                <a:ea typeface="+mn-lt"/>
                <a:cs typeface="+mn-lt"/>
              </a:rPr>
              <a:t>using </a:t>
            </a:r>
            <a:r>
              <a:rPr lang="en-US" sz="2000" dirty="0" err="1">
                <a:ea typeface="+mn-lt"/>
                <a:cs typeface="+mn-lt"/>
              </a:rPr>
              <a:t>Mahalanobis</a:t>
            </a:r>
            <a:r>
              <a:rPr lang="en-US" sz="2000" dirty="0">
                <a:ea typeface="+mn-lt"/>
                <a:cs typeface="+mn-lt"/>
              </a:rPr>
              <a:t> distance between the scores for the chosen and correctly-ranked five models.</a:t>
            </a:r>
            <a:endParaRPr lang="en-US" sz="2000" dirty="0"/>
          </a:p>
          <a:p>
            <a:r>
              <a:rPr lang="en-US" dirty="0"/>
              <a:t>  </a:t>
            </a:r>
          </a:p>
        </p:txBody>
      </p:sp>
      <p:pic>
        <p:nvPicPr>
          <p:cNvPr id="7" name="Picture 6" descr="A blue bar graph with white text&#10;&#10;Description automatically generated">
            <a:extLst>
              <a:ext uri="{FF2B5EF4-FFF2-40B4-BE49-F238E27FC236}">
                <a16:creationId xmlns:a16="http://schemas.microsoft.com/office/drawing/2014/main" id="{F966317B-89F1-68C1-BE96-B60756969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2618846"/>
            <a:ext cx="1148715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1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7512A-3274-C307-E3B0-8ADB0C17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5231092" cy="1450757"/>
          </a:xfrm>
        </p:spPr>
        <p:txBody>
          <a:bodyPr/>
          <a:lstStyle/>
          <a:p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5" name="Content Placeholder 2">
            <a:extLst>
              <a:ext uri="{FF2B5EF4-FFF2-40B4-BE49-F238E27FC236}">
                <a16:creationId xmlns:a16="http://schemas.microsoft.com/office/drawing/2014/main" id="{8DF90E1E-2F52-C2DE-90D5-1D2BAC14D6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7280" y="1845734"/>
          <a:ext cx="6155167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9E144-753A-313A-EEF9-B2B91EB1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591CE75-EFC3-C6EF-7AB9-144A52A99050}"/>
              </a:ext>
            </a:extLst>
          </p:cNvPr>
          <p:cNvGrpSpPr/>
          <p:nvPr/>
        </p:nvGrpSpPr>
        <p:grpSpPr>
          <a:xfrm>
            <a:off x="8041342" y="1845734"/>
            <a:ext cx="3529840" cy="4267063"/>
            <a:chOff x="7818637" y="890255"/>
            <a:chExt cx="3913909" cy="496519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77F947E-7137-9C57-82AE-7ADC11A2153B}"/>
                </a:ext>
              </a:extLst>
            </p:cNvPr>
            <p:cNvGrpSpPr/>
            <p:nvPr/>
          </p:nvGrpSpPr>
          <p:grpSpPr>
            <a:xfrm>
              <a:off x="7818637" y="890255"/>
              <a:ext cx="3913909" cy="4965192"/>
              <a:chOff x="6811727" y="1690688"/>
              <a:chExt cx="3913909" cy="4969048"/>
            </a:xfrm>
            <a:noFill/>
          </p:grpSpPr>
          <p:pic>
            <p:nvPicPr>
              <p:cNvPr id="65" name="Picture 64" descr="A close-up of a protein&#10;&#10;Description automatically generated">
                <a:extLst>
                  <a:ext uri="{FF2B5EF4-FFF2-40B4-BE49-F238E27FC236}">
                    <a16:creationId xmlns:a16="http://schemas.microsoft.com/office/drawing/2014/main" id="{34CED0BC-854D-22F4-90F9-086372204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11729" y="1690688"/>
                <a:ext cx="1031740" cy="830271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 descr="A blue and orange spirals&#10;&#10;Description automatically generated with medium confidence">
                <a:extLst>
                  <a:ext uri="{FF2B5EF4-FFF2-40B4-BE49-F238E27FC236}">
                    <a16:creationId xmlns:a16="http://schemas.microsoft.com/office/drawing/2014/main" id="{151C05E4-1A73-B122-F78D-FA9D31E20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11728" y="2520959"/>
                <a:ext cx="1031740" cy="83076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 descr="A blue and orange spirals&#10;&#10;Description automatically generated">
                <a:extLst>
                  <a:ext uri="{FF2B5EF4-FFF2-40B4-BE49-F238E27FC236}">
                    <a16:creationId xmlns:a16="http://schemas.microsoft.com/office/drawing/2014/main" id="{63F5FB97-EEDC-A38C-F9A4-3AC391EFD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11727" y="3402866"/>
                <a:ext cx="1031740" cy="844531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 descr="A blue and orange spirals&#10;&#10;Description automatically generated">
                <a:extLst>
                  <a:ext uri="{FF2B5EF4-FFF2-40B4-BE49-F238E27FC236}">
                    <a16:creationId xmlns:a16="http://schemas.microsoft.com/office/drawing/2014/main" id="{23049EC3-80D3-5E81-2247-79E461969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11729" y="4600954"/>
                <a:ext cx="1031740" cy="1033614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 descr="A blue and orange spirals&#10;&#10;Description automatically generated with medium confidence">
                <a:extLst>
                  <a:ext uri="{FF2B5EF4-FFF2-40B4-BE49-F238E27FC236}">
                    <a16:creationId xmlns:a16="http://schemas.microsoft.com/office/drawing/2014/main" id="{E312E389-7B55-DCAE-2EA1-E5125B2AF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11729" y="5634567"/>
                <a:ext cx="1031739" cy="1025169"/>
              </a:xfrm>
              <a:prstGeom prst="rect">
                <a:avLst/>
              </a:prstGeom>
              <a:grpFill/>
            </p:spPr>
          </p:pic>
          <p:sp>
            <p:nvSpPr>
              <p:cNvPr id="70" name="TextBox 14">
                <a:extLst>
                  <a:ext uri="{FF2B5EF4-FFF2-40B4-BE49-F238E27FC236}">
                    <a16:creationId xmlns:a16="http://schemas.microsoft.com/office/drawing/2014/main" id="{03B5EB95-C512-41A5-3144-3500FBCE57D8}"/>
                  </a:ext>
                </a:extLst>
              </p:cNvPr>
              <p:cNvSpPr txBox="1"/>
              <p:nvPr/>
            </p:nvSpPr>
            <p:spPr>
              <a:xfrm>
                <a:off x="7220487" y="4298534"/>
                <a:ext cx="802535" cy="3696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...</a:t>
                </a:r>
              </a:p>
            </p:txBody>
          </p:sp>
          <p:pic>
            <p:nvPicPr>
              <p:cNvPr id="71" name="Picture 70" descr="A close-up of a protein&#10;&#10;Description automatically generated">
                <a:extLst>
                  <a:ext uri="{FF2B5EF4-FFF2-40B4-BE49-F238E27FC236}">
                    <a16:creationId xmlns:a16="http://schemas.microsoft.com/office/drawing/2014/main" id="{B9CBA2A3-157D-621F-D1F8-227965B1D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14342" y="1690688"/>
                <a:ext cx="1031740" cy="830271"/>
              </a:xfrm>
              <a:prstGeom prst="rect">
                <a:avLst/>
              </a:prstGeom>
              <a:grpFill/>
            </p:spPr>
          </p:pic>
          <p:pic>
            <p:nvPicPr>
              <p:cNvPr id="72" name="Picture 71" descr="A blue and orange spirals&#10;&#10;Description automatically generated with medium confidence">
                <a:extLst>
                  <a:ext uri="{FF2B5EF4-FFF2-40B4-BE49-F238E27FC236}">
                    <a16:creationId xmlns:a16="http://schemas.microsoft.com/office/drawing/2014/main" id="{66ABDCDE-44B0-77F4-01A6-59D32E0D7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514342" y="2520959"/>
                <a:ext cx="1031740" cy="830769"/>
              </a:xfrm>
              <a:prstGeom prst="rect">
                <a:avLst/>
              </a:prstGeom>
              <a:grpFill/>
            </p:spPr>
          </p:pic>
          <p:pic>
            <p:nvPicPr>
              <p:cNvPr id="73" name="Picture 72" descr="A blue and orange spirals&#10;&#10;Description automatically generated">
                <a:extLst>
                  <a:ext uri="{FF2B5EF4-FFF2-40B4-BE49-F238E27FC236}">
                    <a16:creationId xmlns:a16="http://schemas.microsoft.com/office/drawing/2014/main" id="{122852D0-9E94-8848-A5CA-E04780DDC6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14341" y="3402866"/>
                <a:ext cx="1031740" cy="844531"/>
              </a:xfrm>
              <a:prstGeom prst="rect">
                <a:avLst/>
              </a:prstGeom>
              <a:grpFill/>
            </p:spPr>
          </p:pic>
          <p:pic>
            <p:nvPicPr>
              <p:cNvPr id="74" name="Picture 73" descr="A blue and orange spirals&#10;&#10;Description automatically generated">
                <a:extLst>
                  <a:ext uri="{FF2B5EF4-FFF2-40B4-BE49-F238E27FC236}">
                    <a16:creationId xmlns:a16="http://schemas.microsoft.com/office/drawing/2014/main" id="{48828B90-B86A-69ED-9C58-FFAE43DA0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14342" y="4600954"/>
                <a:ext cx="1031740" cy="1033614"/>
              </a:xfrm>
              <a:prstGeom prst="rect">
                <a:avLst/>
              </a:prstGeom>
              <a:grpFill/>
            </p:spPr>
          </p:pic>
          <p:pic>
            <p:nvPicPr>
              <p:cNvPr id="75" name="Picture 74" descr="A blue and orange spirals&#10;&#10;Description automatically generated with medium confidence">
                <a:extLst>
                  <a:ext uri="{FF2B5EF4-FFF2-40B4-BE49-F238E27FC236}">
                    <a16:creationId xmlns:a16="http://schemas.microsoft.com/office/drawing/2014/main" id="{07CE134E-DD97-214C-5354-348DB30FD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514342" y="5634567"/>
                <a:ext cx="1031739" cy="1025169"/>
              </a:xfrm>
              <a:prstGeom prst="rect">
                <a:avLst/>
              </a:prstGeom>
              <a:grpFill/>
            </p:spPr>
          </p:pic>
          <p:sp>
            <p:nvSpPr>
              <p:cNvPr id="76" name="TextBox 14">
                <a:extLst>
                  <a:ext uri="{FF2B5EF4-FFF2-40B4-BE49-F238E27FC236}">
                    <a16:creationId xmlns:a16="http://schemas.microsoft.com/office/drawing/2014/main" id="{B606FA85-15E9-AA15-89D9-C9B57308FB8A}"/>
                  </a:ext>
                </a:extLst>
              </p:cNvPr>
              <p:cNvSpPr txBox="1"/>
              <p:nvPr/>
            </p:nvSpPr>
            <p:spPr>
              <a:xfrm>
                <a:off x="9923101" y="4298534"/>
                <a:ext cx="802535" cy="3696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...</a:t>
                </a: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36A1C7AF-4FFC-E70D-680E-20A3DD41A94A}"/>
                  </a:ext>
                </a:extLst>
              </p:cNvPr>
              <p:cNvCxnSpPr>
                <a:cxnSpLocks/>
                <a:stCxn id="67" idx="3"/>
                <a:endCxn id="71" idx="1"/>
              </p:cNvCxnSpPr>
              <p:nvPr/>
            </p:nvCxnSpPr>
            <p:spPr>
              <a:xfrm flipV="1">
                <a:off x="7843467" y="2105824"/>
                <a:ext cx="1670875" cy="1719308"/>
              </a:xfrm>
              <a:prstGeom prst="straightConnector1">
                <a:avLst/>
              </a:prstGeom>
              <a:grpFill/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6A190265-010D-90EF-CFE1-0F13279CBFC9}"/>
                  </a:ext>
                </a:extLst>
              </p:cNvPr>
              <p:cNvCxnSpPr>
                <a:cxnSpLocks/>
                <a:stCxn id="67" idx="3"/>
                <a:endCxn id="72" idx="1"/>
              </p:cNvCxnSpPr>
              <p:nvPr/>
            </p:nvCxnSpPr>
            <p:spPr>
              <a:xfrm flipV="1">
                <a:off x="7843467" y="2936344"/>
                <a:ext cx="1670875" cy="888788"/>
              </a:xfrm>
              <a:prstGeom prst="straightConnector1">
                <a:avLst/>
              </a:prstGeom>
              <a:grpFill/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B9959B28-BDEC-02B8-48EE-A7BF60A45E29}"/>
                  </a:ext>
                </a:extLst>
              </p:cNvPr>
              <p:cNvCxnSpPr>
                <a:cxnSpLocks/>
                <a:stCxn id="67" idx="3"/>
                <a:endCxn id="74" idx="1"/>
              </p:cNvCxnSpPr>
              <p:nvPr/>
            </p:nvCxnSpPr>
            <p:spPr>
              <a:xfrm>
                <a:off x="7843467" y="3825132"/>
                <a:ext cx="1670875" cy="1292629"/>
              </a:xfrm>
              <a:prstGeom prst="straightConnector1">
                <a:avLst/>
              </a:prstGeom>
              <a:grpFill/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0D653815-FC5F-BF14-F543-BD822278F3C1}"/>
                  </a:ext>
                </a:extLst>
              </p:cNvPr>
              <p:cNvCxnSpPr>
                <a:cxnSpLocks/>
                <a:stCxn id="67" idx="3"/>
                <a:endCxn id="75" idx="1"/>
              </p:cNvCxnSpPr>
              <p:nvPr/>
            </p:nvCxnSpPr>
            <p:spPr>
              <a:xfrm>
                <a:off x="7843467" y="3825132"/>
                <a:ext cx="1670875" cy="2322020"/>
              </a:xfrm>
              <a:prstGeom prst="straightConnector1">
                <a:avLst/>
              </a:prstGeom>
              <a:grpFill/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18E87E67-E385-0A3D-E8AC-D9B3A7BC0031}"/>
                  </a:ext>
                </a:extLst>
              </p:cNvPr>
              <p:cNvCxnSpPr/>
              <p:nvPr/>
            </p:nvCxnSpPr>
            <p:spPr>
              <a:xfrm>
                <a:off x="9514341" y="3468508"/>
                <a:ext cx="1031740" cy="778888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7272239D-69EF-1D20-2871-3508CB5CC9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38788" y="3363950"/>
                <a:ext cx="1007293" cy="906947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3D4B435-6E1E-4637-C20B-B313FAE7B542}"/>
                </a:ext>
              </a:extLst>
            </p:cNvPr>
            <p:cNvSpPr txBox="1"/>
            <p:nvPr/>
          </p:nvSpPr>
          <p:spPr>
            <a:xfrm>
              <a:off x="8845419" y="1477242"/>
              <a:ext cx="1142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TM-score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9738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86AAD8BA-2A55-0E0F-3F05-1C565B97A4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22" b="903"/>
          <a:stretch/>
        </p:blipFill>
        <p:spPr>
          <a:xfrm>
            <a:off x="913871" y="1323974"/>
            <a:ext cx="9549376" cy="47070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9C0EE2-8FD9-8700-D8B5-78DEA894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" y="548640"/>
            <a:ext cx="12445117" cy="116156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Times New Roman"/>
                <a:cs typeface="Times New Roman"/>
              </a:rPr>
              <a:t>Per target </a:t>
            </a:r>
            <a:r>
              <a:rPr lang="en-US" sz="4000" dirty="0" err="1">
                <a:latin typeface="Times New Roman"/>
                <a:cs typeface="Times New Roman"/>
              </a:rPr>
              <a:t>tm_score</a:t>
            </a:r>
            <a:r>
              <a:rPr lang="en-US" sz="4000" dirty="0">
                <a:latin typeface="Times New Roman"/>
                <a:cs typeface="Times New Roman"/>
              </a:rPr>
              <a:t> penalty for 15 homomultimer targets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3BE7E94F-70F7-1F32-04F3-17C71FB4530A}"/>
              </a:ext>
            </a:extLst>
          </p:cNvPr>
          <p:cNvSpPr txBox="1"/>
          <p:nvPr/>
        </p:nvSpPr>
        <p:spPr>
          <a:xfrm>
            <a:off x="1063788" y="6272659"/>
            <a:ext cx="2274276" cy="3657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accent6">
                    <a:lumMod val="76000"/>
                  </a:schemeClr>
                </a:solidFill>
              </a:rPr>
              <a:t>Successful Case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2299DF-4944-71F7-DEF6-C04D026DC2B8}"/>
              </a:ext>
            </a:extLst>
          </p:cNvPr>
          <p:cNvSpPr txBox="1"/>
          <p:nvPr/>
        </p:nvSpPr>
        <p:spPr>
          <a:xfrm>
            <a:off x="9054610" y="6335510"/>
            <a:ext cx="15806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Failed case</a:t>
            </a:r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8DD1500-F503-B1F1-ABE8-A5C99146F0D9}"/>
              </a:ext>
            </a:extLst>
          </p:cNvPr>
          <p:cNvCxnSpPr>
            <a:cxnSpLocks/>
          </p:cNvCxnSpPr>
          <p:nvPr/>
        </p:nvCxnSpPr>
        <p:spPr>
          <a:xfrm flipH="1" flipV="1">
            <a:off x="9840868" y="5710115"/>
            <a:ext cx="1629" cy="6244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77F474A-E339-9A06-0CC1-471E6B1743B1}"/>
              </a:ext>
            </a:extLst>
          </p:cNvPr>
          <p:cNvCxnSpPr/>
          <p:nvPr/>
        </p:nvCxnSpPr>
        <p:spPr>
          <a:xfrm flipV="1">
            <a:off x="2091429" y="5723140"/>
            <a:ext cx="1628" cy="55359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764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7B7CB7DA-D501-C2DE-8DF8-C4E29A50C8EC}"/>
              </a:ext>
            </a:extLst>
          </p:cNvPr>
          <p:cNvSpPr txBox="1"/>
          <p:nvPr/>
        </p:nvSpPr>
        <p:spPr>
          <a:xfrm>
            <a:off x="842759" y="161040"/>
            <a:ext cx="591819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accent6">
                    <a:lumMod val="76000"/>
                  </a:schemeClr>
                </a:solidFill>
              </a:rPr>
              <a:t>T1292 (tm_score penalty = 0.000059)</a:t>
            </a:r>
          </a:p>
        </p:txBody>
      </p:sp>
      <p:pic>
        <p:nvPicPr>
          <p:cNvPr id="9" name="Picture 8" descr="Successful Person Clipart Transparent PNG Hd, Cartoon Recruiting Success  Person Illustration, Success Clipart, Recruiting Successful Characters,  Inspirational PNG Image For Free Download">
            <a:extLst>
              <a:ext uri="{FF2B5EF4-FFF2-40B4-BE49-F238E27FC236}">
                <a16:creationId xmlns:a16="http://schemas.microsoft.com/office/drawing/2014/main" id="{BC2666CB-DEB3-9546-753B-D1EB0BB23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8" y="-752"/>
            <a:ext cx="982695" cy="993279"/>
          </a:xfrm>
          <a:prstGeom prst="rect">
            <a:avLst/>
          </a:prstGeom>
        </p:spPr>
      </p:pic>
      <p:pic>
        <p:nvPicPr>
          <p:cNvPr id="2" name="Picture 1" descr="A close-up of a dna model&#10;&#10;Description automatically generated">
            <a:extLst>
              <a:ext uri="{FF2B5EF4-FFF2-40B4-BE49-F238E27FC236}">
                <a16:creationId xmlns:a16="http://schemas.microsoft.com/office/drawing/2014/main" id="{04C39E74-9A51-A455-5832-2B934EBFA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4297" y="846748"/>
            <a:ext cx="1589943" cy="2272812"/>
          </a:xfrm>
          <a:prstGeom prst="rect">
            <a:avLst/>
          </a:prstGeom>
        </p:spPr>
      </p:pic>
      <p:pic>
        <p:nvPicPr>
          <p:cNvPr id="3" name="Picture 2" descr="A close-up of a dna model&#10;&#10;Description automatically generated">
            <a:extLst>
              <a:ext uri="{FF2B5EF4-FFF2-40B4-BE49-F238E27FC236}">
                <a16:creationId xmlns:a16="http://schemas.microsoft.com/office/drawing/2014/main" id="{32F8C100-6A5D-049B-36E7-AD5B7BE92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836" y="3855671"/>
            <a:ext cx="1589944" cy="2272812"/>
          </a:xfrm>
          <a:prstGeom prst="rect">
            <a:avLst/>
          </a:prstGeom>
        </p:spPr>
      </p:pic>
      <p:pic>
        <p:nvPicPr>
          <p:cNvPr id="5" name="Picture 4" descr="A close-up of a structure&#10;&#10;Description automatically generated">
            <a:extLst>
              <a:ext uri="{FF2B5EF4-FFF2-40B4-BE49-F238E27FC236}">
                <a16:creationId xmlns:a16="http://schemas.microsoft.com/office/drawing/2014/main" id="{AA4F41C1-8BCC-28C6-44C8-9F94DBC1D2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4761" y="3855671"/>
            <a:ext cx="1589943" cy="2272812"/>
          </a:xfrm>
          <a:prstGeom prst="rect">
            <a:avLst/>
          </a:prstGeom>
        </p:spPr>
      </p:pic>
      <p:pic>
        <p:nvPicPr>
          <p:cNvPr id="6" name="Picture 5" descr="A close-up of a dna model&#10;&#10;Description automatically generated">
            <a:extLst>
              <a:ext uri="{FF2B5EF4-FFF2-40B4-BE49-F238E27FC236}">
                <a16:creationId xmlns:a16="http://schemas.microsoft.com/office/drawing/2014/main" id="{0BA479CE-54B0-593D-3A8E-5CD67E5AEC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4299" y="3855671"/>
            <a:ext cx="1589943" cy="2272812"/>
          </a:xfrm>
          <a:prstGeom prst="rect">
            <a:avLst/>
          </a:prstGeom>
        </p:spPr>
      </p:pic>
      <p:pic>
        <p:nvPicPr>
          <p:cNvPr id="7" name="Picture 6" descr="A close-up of a structure&#10;&#10;Description automatically generated">
            <a:extLst>
              <a:ext uri="{FF2B5EF4-FFF2-40B4-BE49-F238E27FC236}">
                <a16:creationId xmlns:a16="http://schemas.microsoft.com/office/drawing/2014/main" id="{C447B76B-6F37-D534-D206-2288010236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0299" y="3855671"/>
            <a:ext cx="1589943" cy="2272812"/>
          </a:xfrm>
          <a:prstGeom prst="rect">
            <a:avLst/>
          </a:prstGeom>
        </p:spPr>
      </p:pic>
      <p:pic>
        <p:nvPicPr>
          <p:cNvPr id="8" name="Picture 7" descr="A close-up of a dna model&#10;&#10;Description automatically generated">
            <a:extLst>
              <a:ext uri="{FF2B5EF4-FFF2-40B4-BE49-F238E27FC236}">
                <a16:creationId xmlns:a16="http://schemas.microsoft.com/office/drawing/2014/main" id="{68FEC10D-3282-036F-312D-EE9C387F0F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4683" y="3855671"/>
            <a:ext cx="1589943" cy="22728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A7079C-D815-F2AF-BA0F-CCA293BBD294}"/>
              </a:ext>
            </a:extLst>
          </p:cNvPr>
          <p:cNvSpPr txBox="1"/>
          <p:nvPr/>
        </p:nvSpPr>
        <p:spPr>
          <a:xfrm>
            <a:off x="5370634" y="496602"/>
            <a:ext cx="1893276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Native 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7AA809-3913-1559-B589-4709C950EC8E}"/>
              </a:ext>
            </a:extLst>
          </p:cNvPr>
          <p:cNvSpPr txBox="1"/>
          <p:nvPr/>
        </p:nvSpPr>
        <p:spPr>
          <a:xfrm>
            <a:off x="449202" y="6127035"/>
            <a:ext cx="20583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TM-score = </a:t>
            </a:r>
            <a:r>
              <a:rPr lang="en-US" sz="1400"/>
              <a:t>0.9968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564A3B-92EF-8D88-FB4D-5D204D655717}"/>
              </a:ext>
            </a:extLst>
          </p:cNvPr>
          <p:cNvSpPr txBox="1"/>
          <p:nvPr/>
        </p:nvSpPr>
        <p:spPr>
          <a:xfrm>
            <a:off x="2715663" y="6127034"/>
            <a:ext cx="197531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TM-score = </a:t>
            </a:r>
            <a:r>
              <a:rPr lang="en-US" sz="1400"/>
              <a:t>0.9969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7B7253-C816-4030-4305-C2FB910CB2F4}"/>
              </a:ext>
            </a:extLst>
          </p:cNvPr>
          <p:cNvSpPr txBox="1"/>
          <p:nvPr/>
        </p:nvSpPr>
        <p:spPr>
          <a:xfrm>
            <a:off x="5216585" y="6136804"/>
            <a:ext cx="196066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TM-score = </a:t>
            </a:r>
            <a:r>
              <a:rPr lang="en-US" sz="1400"/>
              <a:t>0.9969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F6680E-F6CC-A8ED-46ED-3ACC9E216E79}"/>
              </a:ext>
            </a:extLst>
          </p:cNvPr>
          <p:cNvSpPr txBox="1"/>
          <p:nvPr/>
        </p:nvSpPr>
        <p:spPr>
          <a:xfrm>
            <a:off x="7502586" y="6166113"/>
            <a:ext cx="191181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TM-score = </a:t>
            </a:r>
            <a:r>
              <a:rPr lang="en-US" sz="1400"/>
              <a:t>0.9969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9DD20A-0561-DB4C-3B44-DD07B7C8CC1B}"/>
              </a:ext>
            </a:extLst>
          </p:cNvPr>
          <p:cNvSpPr txBox="1"/>
          <p:nvPr/>
        </p:nvSpPr>
        <p:spPr>
          <a:xfrm>
            <a:off x="9983970" y="6166110"/>
            <a:ext cx="18629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TM-score = </a:t>
            </a:r>
            <a:r>
              <a:rPr lang="en-US" sz="1400"/>
              <a:t>0.9968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3863DF-3B5B-2C9A-214D-9C4515BBA046}"/>
              </a:ext>
            </a:extLst>
          </p:cNvPr>
          <p:cNvSpPr txBox="1"/>
          <p:nvPr/>
        </p:nvSpPr>
        <p:spPr>
          <a:xfrm>
            <a:off x="4804018" y="3398063"/>
            <a:ext cx="33879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Selected top 5 structures</a:t>
            </a:r>
          </a:p>
        </p:txBody>
      </p:sp>
    </p:spTree>
    <p:extLst>
      <p:ext uri="{BB962C8B-B14F-4D97-AF65-F5344CB8AC3E}">
        <p14:creationId xmlns:p14="http://schemas.microsoft.com/office/powerpoint/2010/main" val="3130537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7B7CB7DA-D501-C2DE-8DF8-C4E29A50C8EC}"/>
              </a:ext>
            </a:extLst>
          </p:cNvPr>
          <p:cNvSpPr txBox="1"/>
          <p:nvPr/>
        </p:nvSpPr>
        <p:spPr>
          <a:xfrm>
            <a:off x="1309888" y="252369"/>
            <a:ext cx="5643031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T1270 (</a:t>
            </a:r>
            <a:r>
              <a:rPr lang="en-US" sz="2400" b="1" dirty="0" err="1">
                <a:solidFill>
                  <a:srgbClr val="FF0000"/>
                </a:solidFill>
              </a:rPr>
              <a:t>tm_score</a:t>
            </a:r>
            <a:r>
              <a:rPr lang="en-US" sz="2400" b="1" dirty="0">
                <a:solidFill>
                  <a:srgbClr val="FF0000"/>
                </a:solidFill>
              </a:rPr>
              <a:t> penalty = 0.74049)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 descr="Fail Man Vector Art PNG, Failed Man, Man Clipart, Sorrow, Sadness PNG Image  For Free Download">
            <a:extLst>
              <a:ext uri="{FF2B5EF4-FFF2-40B4-BE49-F238E27FC236}">
                <a16:creationId xmlns:a16="http://schemas.microsoft.com/office/drawing/2014/main" id="{FD606E13-6163-EB03-1AB1-3885EE1DB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1613" y="-999"/>
            <a:ext cx="1569265" cy="11311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DF95C1-9835-7192-2D72-D32BAEE65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8226" y="1022716"/>
            <a:ext cx="2196856" cy="2409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5B8D27-C166-AA87-EFE4-7308DB1F7D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06" y="4035181"/>
            <a:ext cx="2312622" cy="2294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E79158-6997-3163-9FE3-775930E0AB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8537" y="3976566"/>
            <a:ext cx="2312622" cy="2353409"/>
          </a:xfrm>
          <a:prstGeom prst="rect">
            <a:avLst/>
          </a:prstGeom>
        </p:spPr>
      </p:pic>
      <p:pic>
        <p:nvPicPr>
          <p:cNvPr id="6" name="Picture 5" descr="A close-up of a colorful structure&#10;&#10;Description automatically generated">
            <a:extLst>
              <a:ext uri="{FF2B5EF4-FFF2-40B4-BE49-F238E27FC236}">
                <a16:creationId xmlns:a16="http://schemas.microsoft.com/office/drawing/2014/main" id="{6E971B2A-EC44-32BA-95E2-2B65D49678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1536" y="3976565"/>
            <a:ext cx="2312622" cy="2353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A644DF-866C-898C-E5F3-9AA1D94DDE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998" y="3976566"/>
            <a:ext cx="2312622" cy="2353408"/>
          </a:xfrm>
          <a:prstGeom prst="rect">
            <a:avLst/>
          </a:prstGeom>
        </p:spPr>
      </p:pic>
      <p:pic>
        <p:nvPicPr>
          <p:cNvPr id="9" name="Picture 8" descr="A close-up of a structure&#10;&#10;Description automatically generated">
            <a:extLst>
              <a:ext uri="{FF2B5EF4-FFF2-40B4-BE49-F238E27FC236}">
                <a16:creationId xmlns:a16="http://schemas.microsoft.com/office/drawing/2014/main" id="{DB6B7F80-215E-2A66-C3DF-9EE873C1D7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7074" y="4035181"/>
            <a:ext cx="2312622" cy="22947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D5EECE-CD77-B4DC-9DA5-4D357558E26D}"/>
              </a:ext>
            </a:extLst>
          </p:cNvPr>
          <p:cNvSpPr txBox="1"/>
          <p:nvPr/>
        </p:nvSpPr>
        <p:spPr>
          <a:xfrm>
            <a:off x="4911480" y="770141"/>
            <a:ext cx="1893276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Native 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388154-4551-FB68-A6CC-E63C30102E1A}"/>
              </a:ext>
            </a:extLst>
          </p:cNvPr>
          <p:cNvSpPr txBox="1"/>
          <p:nvPr/>
        </p:nvSpPr>
        <p:spPr>
          <a:xfrm>
            <a:off x="331971" y="6344002"/>
            <a:ext cx="21219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TM-score = 0.5571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BDA129-156F-9410-FD6D-46758197E473}"/>
              </a:ext>
            </a:extLst>
          </p:cNvPr>
          <p:cNvSpPr txBox="1"/>
          <p:nvPr/>
        </p:nvSpPr>
        <p:spPr>
          <a:xfrm>
            <a:off x="2735201" y="6353545"/>
            <a:ext cx="21219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TM-score = 0.5571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ADC400-3DA0-4B56-B989-BC34CE932E74}"/>
              </a:ext>
            </a:extLst>
          </p:cNvPr>
          <p:cNvSpPr txBox="1"/>
          <p:nvPr/>
        </p:nvSpPr>
        <p:spPr>
          <a:xfrm>
            <a:off x="4982124" y="6332189"/>
            <a:ext cx="196066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TM-score = </a:t>
            </a:r>
            <a:r>
              <a:rPr lang="en-US" sz="1400"/>
              <a:t>0.5588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7B7419-B0FC-A2B0-5607-99B1B12833DB}"/>
              </a:ext>
            </a:extLst>
          </p:cNvPr>
          <p:cNvSpPr txBox="1"/>
          <p:nvPr/>
        </p:nvSpPr>
        <p:spPr>
          <a:xfrm>
            <a:off x="7541663" y="6332190"/>
            <a:ext cx="191181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TM-score = </a:t>
            </a:r>
            <a:r>
              <a:rPr lang="en-US" sz="1400"/>
              <a:t>0.5574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04966D-F39E-0C36-4CAC-636631AECC76}"/>
              </a:ext>
            </a:extLst>
          </p:cNvPr>
          <p:cNvSpPr txBox="1"/>
          <p:nvPr/>
        </p:nvSpPr>
        <p:spPr>
          <a:xfrm>
            <a:off x="9993739" y="6371264"/>
            <a:ext cx="18629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TM-score = </a:t>
            </a:r>
            <a:r>
              <a:rPr lang="en-US" sz="1400"/>
              <a:t>0.5575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478F8F-8B8C-C4AA-8D16-3AAE5CCFBD8A}"/>
              </a:ext>
            </a:extLst>
          </p:cNvPr>
          <p:cNvSpPr txBox="1"/>
          <p:nvPr/>
        </p:nvSpPr>
        <p:spPr>
          <a:xfrm>
            <a:off x="4462095" y="3603217"/>
            <a:ext cx="33879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Selected top 5 structures</a:t>
            </a:r>
          </a:p>
        </p:txBody>
      </p:sp>
    </p:spTree>
    <p:extLst>
      <p:ext uri="{BB962C8B-B14F-4D97-AF65-F5344CB8AC3E}">
        <p14:creationId xmlns:p14="http://schemas.microsoft.com/office/powerpoint/2010/main" val="2766321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0EE2-8FD9-8700-D8B5-78DEA894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956" y="548640"/>
            <a:ext cx="11771569" cy="1161565"/>
          </a:xfrm>
        </p:spPr>
        <p:txBody>
          <a:bodyPr>
            <a:normAutofit fontScale="90000"/>
          </a:bodyPr>
          <a:lstStyle/>
          <a:p>
            <a:r>
              <a:rPr lang="en-US" sz="4000">
                <a:latin typeface="Times New Roman"/>
                <a:cs typeface="Times New Roman"/>
              </a:rPr>
              <a:t>Per target </a:t>
            </a:r>
            <a:r>
              <a:rPr lang="en-US" sz="4000" err="1">
                <a:latin typeface="Times New Roman"/>
                <a:cs typeface="Times New Roman"/>
              </a:rPr>
              <a:t>penalty_weighted</a:t>
            </a:r>
            <a:r>
              <a:rPr lang="en-US" sz="4000">
                <a:latin typeface="Times New Roman"/>
                <a:cs typeface="Times New Roman"/>
              </a:rPr>
              <a:t> scores for 22 monomer targets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 descr="A graph of multiple colored lines&#10;&#10;Description automatically generated">
            <a:extLst>
              <a:ext uri="{FF2B5EF4-FFF2-40B4-BE49-F238E27FC236}">
                <a16:creationId xmlns:a16="http://schemas.microsoft.com/office/drawing/2014/main" id="{648AA807-07E9-EF9F-8285-7F67E070C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1245577"/>
            <a:ext cx="10389089" cy="509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70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0EE2-8FD9-8700-D8B5-78DEA894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3590425" cy="1161565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00B050"/>
                </a:solidFill>
                <a:latin typeface="Times New Roman"/>
                <a:cs typeface="Times New Roman"/>
              </a:rPr>
              <a:t>What went well?</a:t>
            </a:r>
            <a:endParaRPr lang="en-US">
              <a:solidFill>
                <a:srgbClr val="00B05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BF3BD7-B58F-188F-AB08-26733CCA3B85}"/>
              </a:ext>
            </a:extLst>
          </p:cNvPr>
          <p:cNvSpPr txBox="1"/>
          <p:nvPr/>
        </p:nvSpPr>
        <p:spPr>
          <a:xfrm>
            <a:off x="616274" y="1335942"/>
            <a:ext cx="9085871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QMODE1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Average pairwise similarity score works well for most targets.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Combining pairwise similarity and single model</a:t>
            </a:r>
            <a:r>
              <a:rPr lang="en-US" sz="2000" b="1" dirty="0"/>
              <a:t> </a:t>
            </a:r>
            <a:r>
              <a:rPr lang="en-US" sz="2000" dirty="0"/>
              <a:t>quality assessment by graph transformer (GATE) is useful.</a:t>
            </a:r>
          </a:p>
          <a:p>
            <a:pPr marL="342900" indent="-342900">
              <a:buFont typeface="Arial"/>
              <a:buChar char="•"/>
            </a:pPr>
            <a:endParaRPr lang="en-US" sz="2000" b="1" dirty="0"/>
          </a:p>
          <a:p>
            <a:r>
              <a:rPr lang="en-US" dirty="0"/>
              <a:t>  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B9CC60-96E2-330B-69E6-38B0494D3312}"/>
              </a:ext>
            </a:extLst>
          </p:cNvPr>
          <p:cNvSpPr txBox="1"/>
          <p:nvPr/>
        </p:nvSpPr>
        <p:spPr>
          <a:xfrm>
            <a:off x="616273" y="3431441"/>
            <a:ext cx="9085871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QMODE3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/>
              <a:t>MULTICOM_LLM and MULTICOM_human worked well on selecting models for homomultimer targets (better than Alphafold confidence scores)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/>
              <a:t>MULTICOM_LLM and MULTICOM_human worked better than Alphafold pLDDT score on selecting models for monomer targets 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b="1"/>
          </a:p>
          <a:p>
            <a:r>
              <a:rPr lang="en-US" dirty="0"/>
              <a:t>  </a:t>
            </a:r>
          </a:p>
        </p:txBody>
      </p:sp>
    </p:spTree>
    <p:extLst>
      <p:ext uri="{BB962C8B-B14F-4D97-AF65-F5344CB8AC3E}">
        <p14:creationId xmlns:p14="http://schemas.microsoft.com/office/powerpoint/2010/main" val="3652585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0EE2-8FD9-8700-D8B5-78DEA894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4547809" cy="1161565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/>
                <a:cs typeface="Times New Roman"/>
              </a:rPr>
              <a:t>What went wrong?</a:t>
            </a:r>
            <a:endParaRPr lang="en-US">
              <a:solidFill>
                <a:srgbClr val="00B05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BF3BD7-B58F-188F-AB08-26733CCA3B85}"/>
              </a:ext>
            </a:extLst>
          </p:cNvPr>
          <p:cNvSpPr txBox="1"/>
          <p:nvPr/>
        </p:nvSpPr>
        <p:spPr>
          <a:xfrm>
            <a:off x="616274" y="1335942"/>
            <a:ext cx="9085871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QMODE1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/>
              <a:t>Pairwise similarity score often failed when majority of models in the model pool are bad</a:t>
            </a:r>
          </a:p>
          <a:p>
            <a:pPr marL="800100" lvl="1" indent="-342900">
              <a:buFont typeface="Arial"/>
              <a:buChar char="•"/>
            </a:pPr>
            <a:endParaRPr lang="en-US" sz="2000"/>
          </a:p>
          <a:p>
            <a:pPr marL="800100" lvl="1" indent="-342900">
              <a:buFont typeface="Arial"/>
              <a:buChar char="•"/>
            </a:pPr>
            <a:endParaRPr lang="en-US" sz="2000" b="1"/>
          </a:p>
          <a:p>
            <a:pPr marL="342900" indent="-342900">
              <a:buFont typeface="Arial"/>
              <a:buChar char="•"/>
            </a:pPr>
            <a:endParaRPr lang="en-US" sz="2000" b="1"/>
          </a:p>
          <a:p>
            <a:r>
              <a:rPr lang="en-US" dirty="0"/>
              <a:t>  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CA321A-04F2-D664-7794-965D0A1693CB}"/>
              </a:ext>
            </a:extLst>
          </p:cNvPr>
          <p:cNvSpPr txBox="1"/>
          <p:nvPr/>
        </p:nvSpPr>
        <p:spPr>
          <a:xfrm>
            <a:off x="616273" y="3177441"/>
            <a:ext cx="9085871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QMODE3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/>
              <a:t>Performed worse than Alphafold scores on selecting models for  heteromultimers </a:t>
            </a:r>
          </a:p>
          <a:p>
            <a:pPr marL="800100" lvl="1" indent="-342900">
              <a:buFont typeface="Arial"/>
              <a:buChar char="•"/>
            </a:pPr>
            <a:endParaRPr lang="en-US" sz="2000"/>
          </a:p>
          <a:p>
            <a:pPr marL="800100" lvl="1" indent="-342900">
              <a:buFont typeface="Arial"/>
              <a:buChar char="•"/>
            </a:pPr>
            <a:endParaRPr lang="en-US" sz="2000" b="1"/>
          </a:p>
          <a:p>
            <a:pPr marL="342900" indent="-342900">
              <a:buFont typeface="Arial"/>
              <a:buChar char="•"/>
            </a:pPr>
            <a:endParaRPr lang="en-US" sz="2000" b="1"/>
          </a:p>
          <a:p>
            <a:r>
              <a:rPr lang="en-US" dirty="0"/>
              <a:t>  </a:t>
            </a:r>
          </a:p>
        </p:txBody>
      </p:sp>
    </p:spTree>
    <p:extLst>
      <p:ext uri="{BB962C8B-B14F-4D97-AF65-F5344CB8AC3E}">
        <p14:creationId xmlns:p14="http://schemas.microsoft.com/office/powerpoint/2010/main" val="3838550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0EE2-8FD9-8700-D8B5-78DEA894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4547809" cy="1161565"/>
          </a:xfrm>
        </p:spPr>
        <p:txBody>
          <a:bodyPr>
            <a:normAutofit/>
          </a:bodyPr>
          <a:lstStyle/>
          <a:p>
            <a:r>
              <a:rPr lang="en-US" sz="4000">
                <a:latin typeface="Times New Roman"/>
                <a:cs typeface="Times New Roman"/>
              </a:rPr>
              <a:t>Acknowledgement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 descr="National Institutes of Health - Simple ...">
            <a:extLst>
              <a:ext uri="{FF2B5EF4-FFF2-40B4-BE49-F238E27FC236}">
                <a16:creationId xmlns:a16="http://schemas.microsoft.com/office/drawing/2014/main" id="{2B77C8D2-870A-B7EB-1853-B1D24C156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862" y="4302249"/>
            <a:ext cx="2141659" cy="2141659"/>
          </a:xfrm>
          <a:prstGeom prst="rect">
            <a:avLst/>
          </a:prstGeom>
        </p:spPr>
      </p:pic>
      <p:pic>
        <p:nvPicPr>
          <p:cNvPr id="5" name="Picture 4" descr="National Science Foundation - Wikipedia">
            <a:extLst>
              <a:ext uri="{FF2B5EF4-FFF2-40B4-BE49-F238E27FC236}">
                <a16:creationId xmlns:a16="http://schemas.microsoft.com/office/drawing/2014/main" id="{4832CAE9-6C2E-B900-186A-DFDD757F7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580" y="3955318"/>
            <a:ext cx="2503364" cy="2503364"/>
          </a:xfrm>
          <a:prstGeom prst="rect">
            <a:avLst/>
          </a:prstGeom>
        </p:spPr>
      </p:pic>
      <p:pic>
        <p:nvPicPr>
          <p:cNvPr id="6" name="Picture 5" descr="10.15-010-编辑-.jpg">
            <a:extLst>
              <a:ext uri="{FF2B5EF4-FFF2-40B4-BE49-F238E27FC236}">
                <a16:creationId xmlns:a16="http://schemas.microsoft.com/office/drawing/2014/main" id="{F4E05671-13CF-3CC5-3C05-BBFCDA886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585" y="1129422"/>
            <a:ext cx="1352550" cy="1971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EEE7B5-A4A4-8BA1-6F99-B332B0B93702}"/>
              </a:ext>
            </a:extLst>
          </p:cNvPr>
          <p:cNvSpPr txBox="1"/>
          <p:nvPr/>
        </p:nvSpPr>
        <p:spPr>
          <a:xfrm>
            <a:off x="8065453" y="3343541"/>
            <a:ext cx="25033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Jian Liu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3C2F16-00FF-2BCD-81BA-B04A7D7CF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021" y="1545232"/>
            <a:ext cx="1731395" cy="179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EF5562-069B-3AFB-51F6-1F9D27E3601D}"/>
              </a:ext>
            </a:extLst>
          </p:cNvPr>
          <p:cNvSpPr txBox="1"/>
          <p:nvPr/>
        </p:nvSpPr>
        <p:spPr>
          <a:xfrm>
            <a:off x="1788885" y="3528207"/>
            <a:ext cx="290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Advisor: Dr. Jianlin Cheng</a:t>
            </a:r>
          </a:p>
        </p:txBody>
      </p:sp>
    </p:spTree>
    <p:extLst>
      <p:ext uri="{BB962C8B-B14F-4D97-AF65-F5344CB8AC3E}">
        <p14:creationId xmlns:p14="http://schemas.microsoft.com/office/powerpoint/2010/main" val="1807333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D22E8-58D4-243D-04A0-8EAAD7D38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3B850FF-6169-4056-8077-06FFA93A5366}" type="slidenum">
              <a:rPr lang="en-US">
                <a:solidFill>
                  <a:schemeClr val="tx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77F9E9-5E03-AE0D-668D-F50BB4EAF7E4}"/>
              </a:ext>
            </a:extLst>
          </p:cNvPr>
          <p:cNvSpPr txBox="1">
            <a:spLocks/>
          </p:cNvSpPr>
          <p:nvPr/>
        </p:nvSpPr>
        <p:spPr>
          <a:xfrm>
            <a:off x="697315" y="96139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 Overview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67535-5D47-00E2-F374-55D4FB53C731}"/>
              </a:ext>
            </a:extLst>
          </p:cNvPr>
          <p:cNvSpPr txBox="1"/>
          <p:nvPr/>
        </p:nvSpPr>
        <p:spPr>
          <a:xfrm>
            <a:off x="1321287" y="2094279"/>
            <a:ext cx="9405813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MULTICOM_LLM</a:t>
            </a:r>
            <a:r>
              <a:rPr lang="en-US" dirty="0"/>
              <a:t> : Average pairwise similarity (TM-score)</a:t>
            </a:r>
          </a:p>
          <a:p>
            <a:endParaRPr lang="en-US" dirty="0"/>
          </a:p>
          <a:p>
            <a:r>
              <a:rPr lang="en-US" b="1" dirty="0"/>
              <a:t>MULTICOM_GATE</a:t>
            </a:r>
            <a:r>
              <a:rPr lang="en-US" dirty="0"/>
              <a:t> : Graph transformer for estimating model accuracy (GATE)</a:t>
            </a:r>
          </a:p>
          <a:p>
            <a:endParaRPr lang="en-US" dirty="0"/>
          </a:p>
          <a:p>
            <a:r>
              <a:rPr lang="en-US" b="1" dirty="0"/>
              <a:t>MULTICOM_human </a:t>
            </a:r>
            <a:r>
              <a:rPr lang="en-US" dirty="0"/>
              <a:t>: Average of (1) average pairwise</a:t>
            </a:r>
            <a:r>
              <a:rPr lang="en-US" b="1" dirty="0"/>
              <a:t> </a:t>
            </a:r>
            <a:r>
              <a:rPr lang="en-US" dirty="0"/>
              <a:t>contact area difference(CAD)score</a:t>
            </a:r>
            <a:r>
              <a:rPr lang="en-US" dirty="0">
                <a:ea typeface="+mn-lt"/>
                <a:cs typeface="+mn-lt"/>
              </a:rPr>
              <a:t>, (2) </a:t>
            </a:r>
            <a:r>
              <a:rPr lang="en-US" dirty="0" err="1">
                <a:ea typeface="+mn-lt"/>
                <a:cs typeface="+mn-lt"/>
              </a:rPr>
              <a:t>GCPNet</a:t>
            </a:r>
            <a:r>
              <a:rPr lang="en-US" dirty="0">
                <a:ea typeface="+mn-lt"/>
                <a:cs typeface="+mn-lt"/>
              </a:rPr>
              <a:t>-EMA (Geometric complete graph neural network for single model quality score),</a:t>
            </a:r>
            <a:r>
              <a:rPr lang="en-US" dirty="0"/>
              <a:t> and (3) </a:t>
            </a:r>
            <a:r>
              <a:rPr lang="en-US" b="1" dirty="0"/>
              <a:t>GATE score</a:t>
            </a:r>
          </a:p>
        </p:txBody>
      </p:sp>
    </p:spTree>
    <p:extLst>
      <p:ext uri="{BB962C8B-B14F-4D97-AF65-F5344CB8AC3E}">
        <p14:creationId xmlns:p14="http://schemas.microsoft.com/office/powerpoint/2010/main" val="3009451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0EE2-8FD9-8700-D8B5-78DEA894F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/>
                <a:cs typeface="Times New Roman"/>
              </a:rPr>
              <a:t>MULTICOM_LLM (Group #: 319)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CB690-B09C-D5FE-9FD5-E90C57C5F28F}"/>
              </a:ext>
            </a:extLst>
          </p:cNvPr>
          <p:cNvSpPr txBox="1"/>
          <p:nvPr/>
        </p:nvSpPr>
        <p:spPr>
          <a:xfrm>
            <a:off x="631092" y="1119554"/>
            <a:ext cx="10959122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Segoe UI"/>
              </a:rPr>
              <a:t>Uses Average pairwise similarity score between models calculated using </a:t>
            </a:r>
            <a:r>
              <a:rPr lang="en-US" sz="2000" b="1" err="1">
                <a:cs typeface="Segoe UI"/>
              </a:rPr>
              <a:t>MMalign</a:t>
            </a:r>
            <a:r>
              <a:rPr lang="en-US">
                <a:cs typeface="Arial"/>
              </a:rPr>
              <a:t>  ​</a:t>
            </a:r>
            <a:endParaRPr lang="en-US"/>
          </a:p>
          <a:p>
            <a:r>
              <a:rPr lang="en-US">
                <a:cs typeface="Segoe UI"/>
              </a:rPr>
              <a:t>  ​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CAAFA1-A2F7-5336-70AA-A61F51D579B1}"/>
              </a:ext>
            </a:extLst>
          </p:cNvPr>
          <p:cNvGrpSpPr/>
          <p:nvPr/>
        </p:nvGrpSpPr>
        <p:grpSpPr>
          <a:xfrm>
            <a:off x="1886728" y="1523351"/>
            <a:ext cx="3529841" cy="4267063"/>
            <a:chOff x="6811727" y="1690688"/>
            <a:chExt cx="3913909" cy="4969048"/>
          </a:xfrm>
          <a:noFill/>
        </p:grpSpPr>
        <p:pic>
          <p:nvPicPr>
            <p:cNvPr id="8" name="Picture 7" descr="A close-up of a protein&#10;&#10;Description automatically generated">
              <a:extLst>
                <a:ext uri="{FF2B5EF4-FFF2-40B4-BE49-F238E27FC236}">
                  <a16:creationId xmlns:a16="http://schemas.microsoft.com/office/drawing/2014/main" id="{05ECAB3C-BEAF-02BB-8335-5C5AF41EA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1729" y="1690688"/>
              <a:ext cx="1031740" cy="830271"/>
            </a:xfrm>
            <a:prstGeom prst="rect">
              <a:avLst/>
            </a:prstGeom>
            <a:grpFill/>
          </p:spPr>
        </p:pic>
        <p:pic>
          <p:nvPicPr>
            <p:cNvPr id="10" name="Picture 9" descr="A blue and orange spirals&#10;&#10;Description automatically generated with medium confidence">
              <a:extLst>
                <a:ext uri="{FF2B5EF4-FFF2-40B4-BE49-F238E27FC236}">
                  <a16:creationId xmlns:a16="http://schemas.microsoft.com/office/drawing/2014/main" id="{FC382C59-E447-2DD6-2493-F1851941E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1728" y="2520959"/>
              <a:ext cx="1031740" cy="830769"/>
            </a:xfrm>
            <a:prstGeom prst="rect">
              <a:avLst/>
            </a:prstGeom>
            <a:grpFill/>
          </p:spPr>
        </p:pic>
        <p:pic>
          <p:nvPicPr>
            <p:cNvPr id="11" name="Picture 10" descr="A blue and orange spirals&#10;&#10;Description automatically generated">
              <a:extLst>
                <a:ext uri="{FF2B5EF4-FFF2-40B4-BE49-F238E27FC236}">
                  <a16:creationId xmlns:a16="http://schemas.microsoft.com/office/drawing/2014/main" id="{8613363F-2254-AA6A-B6CA-ABCDF979B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11727" y="3402866"/>
              <a:ext cx="1031740" cy="844531"/>
            </a:xfrm>
            <a:prstGeom prst="rect">
              <a:avLst/>
            </a:prstGeom>
            <a:grpFill/>
          </p:spPr>
        </p:pic>
        <p:pic>
          <p:nvPicPr>
            <p:cNvPr id="12" name="Picture 11" descr="A blue and orange spirals&#10;&#10;Description automatically generated">
              <a:extLst>
                <a:ext uri="{FF2B5EF4-FFF2-40B4-BE49-F238E27FC236}">
                  <a16:creationId xmlns:a16="http://schemas.microsoft.com/office/drawing/2014/main" id="{2A28C2CC-5D70-68BA-93FE-CCA59D894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1729" y="4600954"/>
              <a:ext cx="1031740" cy="1033614"/>
            </a:xfrm>
            <a:prstGeom prst="rect">
              <a:avLst/>
            </a:prstGeom>
            <a:grpFill/>
          </p:spPr>
        </p:pic>
        <p:pic>
          <p:nvPicPr>
            <p:cNvPr id="13" name="Picture 12" descr="A blue and orange spirals&#10;&#10;Description automatically generated with medium confidence">
              <a:extLst>
                <a:ext uri="{FF2B5EF4-FFF2-40B4-BE49-F238E27FC236}">
                  <a16:creationId xmlns:a16="http://schemas.microsoft.com/office/drawing/2014/main" id="{E728137E-1361-6D84-5F70-BB2F9EE5A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11729" y="5634567"/>
              <a:ext cx="1031739" cy="1025169"/>
            </a:xfrm>
            <a:prstGeom prst="rect">
              <a:avLst/>
            </a:prstGeom>
            <a:grpFill/>
          </p:spPr>
        </p:pic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6652EFDC-B958-7A8F-3908-EF19E90C6449}"/>
                </a:ext>
              </a:extLst>
            </p:cNvPr>
            <p:cNvSpPr txBox="1"/>
            <p:nvPr/>
          </p:nvSpPr>
          <p:spPr>
            <a:xfrm>
              <a:off x="7220487" y="4298534"/>
              <a:ext cx="802535" cy="430092"/>
            </a:xfrm>
            <a:prstGeom prst="rect">
              <a:avLst/>
            </a:prstGeom>
            <a:grp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05D6909D-919B-00DF-19D2-B2F09B480F72}"/>
                </a:ext>
              </a:extLst>
            </p:cNvPr>
            <p:cNvSpPr txBox="1"/>
            <p:nvPr/>
          </p:nvSpPr>
          <p:spPr>
            <a:xfrm>
              <a:off x="9923101" y="4298534"/>
              <a:ext cx="802535" cy="430092"/>
            </a:xfrm>
            <a:prstGeom prst="rect">
              <a:avLst/>
            </a:prstGeom>
            <a:grp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C67C2C1-9F7D-6D52-1AD6-7082036C4F8C}"/>
              </a:ext>
            </a:extLst>
          </p:cNvPr>
          <p:cNvSpPr txBox="1"/>
          <p:nvPr/>
        </p:nvSpPr>
        <p:spPr>
          <a:xfrm>
            <a:off x="634999" y="1725083"/>
            <a:ext cx="1365738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decoy_1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decoy_2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decoy_3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decoy_4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decoy_5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C9854A-CA28-0CB1-654E-BD27B780B784}"/>
              </a:ext>
            </a:extLst>
          </p:cNvPr>
          <p:cNvSpPr txBox="1"/>
          <p:nvPr/>
        </p:nvSpPr>
        <p:spPr>
          <a:xfrm>
            <a:off x="4050323" y="2467708"/>
            <a:ext cx="654343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Times New Roman"/>
              </a:rPr>
              <a:t>Average pairwise similarity for i</a:t>
            </a:r>
            <a:r>
              <a:rPr lang="en-US" sz="1400" b="1" baseline="30000">
                <a:latin typeface="Times New Roman"/>
              </a:rPr>
              <a:t>th</a:t>
            </a:r>
            <a:r>
              <a:rPr lang="en-US" sz="1400" b="1">
                <a:latin typeface="Times New Roman"/>
              </a:rPr>
              <a:t> decoy is given by:</a:t>
            </a:r>
            <a:endParaRPr lang="en-US" sz="1400" b="1">
              <a:latin typeface="Times New Roman"/>
              <a:cs typeface="Times New Roman"/>
            </a:endParaRPr>
          </a:p>
        </p:txBody>
      </p:sp>
      <p:pic>
        <p:nvPicPr>
          <p:cNvPr id="7" name="Picture 6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FF4530D1-9C49-774D-CF84-E5BFE91ED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4228" y="2769700"/>
            <a:ext cx="315277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13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0EE2-8FD9-8700-D8B5-78DEA894F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Times New Roman"/>
                <a:cs typeface="Times New Roman"/>
              </a:rPr>
              <a:t>MULTICOM_LLM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CAAFA1-A2F7-5336-70AA-A61F51D579B1}"/>
              </a:ext>
            </a:extLst>
          </p:cNvPr>
          <p:cNvGrpSpPr/>
          <p:nvPr/>
        </p:nvGrpSpPr>
        <p:grpSpPr>
          <a:xfrm>
            <a:off x="1886728" y="1523351"/>
            <a:ext cx="3529841" cy="4267063"/>
            <a:chOff x="6811727" y="1690688"/>
            <a:chExt cx="3913909" cy="4969048"/>
          </a:xfrm>
          <a:noFill/>
        </p:grpSpPr>
        <p:pic>
          <p:nvPicPr>
            <p:cNvPr id="8" name="Picture 7" descr="A close-up of a protein&#10;&#10;Description automatically generated">
              <a:extLst>
                <a:ext uri="{FF2B5EF4-FFF2-40B4-BE49-F238E27FC236}">
                  <a16:creationId xmlns:a16="http://schemas.microsoft.com/office/drawing/2014/main" id="{05ECAB3C-BEAF-02BB-8335-5C5AF41EA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1729" y="1690688"/>
              <a:ext cx="1031740" cy="830271"/>
            </a:xfrm>
            <a:prstGeom prst="rect">
              <a:avLst/>
            </a:prstGeom>
            <a:grpFill/>
          </p:spPr>
        </p:pic>
        <p:pic>
          <p:nvPicPr>
            <p:cNvPr id="10" name="Picture 9" descr="A blue and orange spirals&#10;&#10;Description automatically generated with medium confidence">
              <a:extLst>
                <a:ext uri="{FF2B5EF4-FFF2-40B4-BE49-F238E27FC236}">
                  <a16:creationId xmlns:a16="http://schemas.microsoft.com/office/drawing/2014/main" id="{FC382C59-E447-2DD6-2493-F1851941E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1728" y="2520959"/>
              <a:ext cx="1031740" cy="830769"/>
            </a:xfrm>
            <a:prstGeom prst="rect">
              <a:avLst/>
            </a:prstGeom>
            <a:grpFill/>
          </p:spPr>
        </p:pic>
        <p:pic>
          <p:nvPicPr>
            <p:cNvPr id="11" name="Picture 10" descr="A blue and orange spirals&#10;&#10;Description automatically generated">
              <a:extLst>
                <a:ext uri="{FF2B5EF4-FFF2-40B4-BE49-F238E27FC236}">
                  <a16:creationId xmlns:a16="http://schemas.microsoft.com/office/drawing/2014/main" id="{8613363F-2254-AA6A-B6CA-ABCDF979B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11727" y="3402866"/>
              <a:ext cx="1031740" cy="844531"/>
            </a:xfrm>
            <a:prstGeom prst="rect">
              <a:avLst/>
            </a:prstGeom>
            <a:grpFill/>
          </p:spPr>
        </p:pic>
        <p:pic>
          <p:nvPicPr>
            <p:cNvPr id="12" name="Picture 11" descr="A blue and orange spirals&#10;&#10;Description automatically generated">
              <a:extLst>
                <a:ext uri="{FF2B5EF4-FFF2-40B4-BE49-F238E27FC236}">
                  <a16:creationId xmlns:a16="http://schemas.microsoft.com/office/drawing/2014/main" id="{2A28C2CC-5D70-68BA-93FE-CCA59D894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1729" y="4600954"/>
              <a:ext cx="1031740" cy="1033614"/>
            </a:xfrm>
            <a:prstGeom prst="rect">
              <a:avLst/>
            </a:prstGeom>
            <a:grpFill/>
          </p:spPr>
        </p:pic>
        <p:pic>
          <p:nvPicPr>
            <p:cNvPr id="13" name="Picture 12" descr="A blue and orange spirals&#10;&#10;Description automatically generated with medium confidence">
              <a:extLst>
                <a:ext uri="{FF2B5EF4-FFF2-40B4-BE49-F238E27FC236}">
                  <a16:creationId xmlns:a16="http://schemas.microsoft.com/office/drawing/2014/main" id="{E728137E-1361-6D84-5F70-BB2F9EE5A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11729" y="5634567"/>
              <a:ext cx="1031739" cy="1025169"/>
            </a:xfrm>
            <a:prstGeom prst="rect">
              <a:avLst/>
            </a:prstGeom>
            <a:grpFill/>
          </p:spPr>
        </p:pic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6652EFDC-B958-7A8F-3908-EF19E90C6449}"/>
                </a:ext>
              </a:extLst>
            </p:cNvPr>
            <p:cNvSpPr txBox="1"/>
            <p:nvPr/>
          </p:nvSpPr>
          <p:spPr>
            <a:xfrm>
              <a:off x="7220487" y="4298534"/>
              <a:ext cx="802535" cy="430092"/>
            </a:xfrm>
            <a:prstGeom prst="rect">
              <a:avLst/>
            </a:prstGeom>
            <a:grp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 descr="A close-up of a protein&#10;&#10;Description automatically generated">
              <a:extLst>
                <a:ext uri="{FF2B5EF4-FFF2-40B4-BE49-F238E27FC236}">
                  <a16:creationId xmlns:a16="http://schemas.microsoft.com/office/drawing/2014/main" id="{65A0FFF8-BFAA-3246-89C1-E9C44CA26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14342" y="1690688"/>
              <a:ext cx="1031740" cy="830271"/>
            </a:xfrm>
            <a:prstGeom prst="rect">
              <a:avLst/>
            </a:prstGeom>
            <a:grpFill/>
          </p:spPr>
        </p:pic>
        <p:pic>
          <p:nvPicPr>
            <p:cNvPr id="16" name="Picture 15" descr="A blue and orange spirals&#10;&#10;Description automatically generated with medium confidence">
              <a:extLst>
                <a:ext uri="{FF2B5EF4-FFF2-40B4-BE49-F238E27FC236}">
                  <a16:creationId xmlns:a16="http://schemas.microsoft.com/office/drawing/2014/main" id="{85F11CF6-318B-3A41-E59E-0CBCB3294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14342" y="2520959"/>
              <a:ext cx="1031740" cy="830769"/>
            </a:xfrm>
            <a:prstGeom prst="rect">
              <a:avLst/>
            </a:prstGeom>
            <a:grpFill/>
          </p:spPr>
        </p:pic>
        <p:pic>
          <p:nvPicPr>
            <p:cNvPr id="17" name="Picture 16" descr="A blue and orange spirals&#10;&#10;Description automatically generated">
              <a:extLst>
                <a:ext uri="{FF2B5EF4-FFF2-40B4-BE49-F238E27FC236}">
                  <a16:creationId xmlns:a16="http://schemas.microsoft.com/office/drawing/2014/main" id="{10693BB5-96D4-2DE4-FBB8-C39D0F552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14341" y="3402866"/>
              <a:ext cx="1031740" cy="844531"/>
            </a:xfrm>
            <a:prstGeom prst="rect">
              <a:avLst/>
            </a:prstGeom>
            <a:grpFill/>
          </p:spPr>
        </p:pic>
        <p:pic>
          <p:nvPicPr>
            <p:cNvPr id="18" name="Picture 17" descr="A blue and orange spirals&#10;&#10;Description automatically generated">
              <a:extLst>
                <a:ext uri="{FF2B5EF4-FFF2-40B4-BE49-F238E27FC236}">
                  <a16:creationId xmlns:a16="http://schemas.microsoft.com/office/drawing/2014/main" id="{EBE0C1DB-7723-9347-9861-9C66FECA4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14342" y="4600954"/>
              <a:ext cx="1031740" cy="1033614"/>
            </a:xfrm>
            <a:prstGeom prst="rect">
              <a:avLst/>
            </a:prstGeom>
            <a:grpFill/>
          </p:spPr>
        </p:pic>
        <p:pic>
          <p:nvPicPr>
            <p:cNvPr id="19" name="Picture 18" descr="A blue and orange spirals&#10;&#10;Description automatically generated with medium confidence">
              <a:extLst>
                <a:ext uri="{FF2B5EF4-FFF2-40B4-BE49-F238E27FC236}">
                  <a16:creationId xmlns:a16="http://schemas.microsoft.com/office/drawing/2014/main" id="{1A787E46-5FB2-FE73-A607-814740ED3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14342" y="5634567"/>
              <a:ext cx="1031739" cy="1025169"/>
            </a:xfrm>
            <a:prstGeom prst="rect">
              <a:avLst/>
            </a:prstGeom>
            <a:grpFill/>
          </p:spPr>
        </p:pic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05D6909D-919B-00DF-19D2-B2F09B480F72}"/>
                </a:ext>
              </a:extLst>
            </p:cNvPr>
            <p:cNvSpPr txBox="1"/>
            <p:nvPr/>
          </p:nvSpPr>
          <p:spPr>
            <a:xfrm>
              <a:off x="9923101" y="4298534"/>
              <a:ext cx="802535" cy="430092"/>
            </a:xfrm>
            <a:prstGeom prst="rect">
              <a:avLst/>
            </a:prstGeom>
            <a:grp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44EB1D3-AB54-A012-25A8-227BA909D1EB}"/>
                </a:ext>
              </a:extLst>
            </p:cNvPr>
            <p:cNvCxnSpPr>
              <a:cxnSpLocks/>
              <a:stCxn id="67" idx="3"/>
              <a:endCxn id="72" idx="1"/>
            </p:cNvCxnSpPr>
            <p:nvPr/>
          </p:nvCxnSpPr>
          <p:spPr>
            <a:xfrm>
              <a:off x="7875962" y="1982157"/>
              <a:ext cx="1638380" cy="954186"/>
            </a:xfrm>
            <a:prstGeom prst="straightConnector1">
              <a:avLst/>
            </a:prstGeom>
            <a:grpFill/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FB138A8-07D3-C600-CC9F-8831424D9D71}"/>
                </a:ext>
              </a:extLst>
            </p:cNvPr>
            <p:cNvCxnSpPr>
              <a:cxnSpLocks/>
              <a:stCxn id="67" idx="3"/>
              <a:endCxn id="74" idx="1"/>
            </p:cNvCxnSpPr>
            <p:nvPr/>
          </p:nvCxnSpPr>
          <p:spPr>
            <a:xfrm>
              <a:off x="7897627" y="2039039"/>
              <a:ext cx="1616715" cy="3078722"/>
            </a:xfrm>
            <a:prstGeom prst="straightConnector1">
              <a:avLst/>
            </a:prstGeom>
            <a:grpFill/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E85DFF2-676E-F2D0-5E02-981DFB43583C}"/>
                </a:ext>
              </a:extLst>
            </p:cNvPr>
            <p:cNvCxnSpPr>
              <a:cxnSpLocks/>
              <a:stCxn id="67" idx="3"/>
              <a:endCxn id="75" idx="1"/>
            </p:cNvCxnSpPr>
            <p:nvPr/>
          </p:nvCxnSpPr>
          <p:spPr>
            <a:xfrm>
              <a:off x="7875962" y="2004911"/>
              <a:ext cx="1638380" cy="4142242"/>
            </a:xfrm>
            <a:prstGeom prst="straightConnector1">
              <a:avLst/>
            </a:prstGeom>
            <a:grpFill/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82E4D19-3871-5633-6FF0-76C7F82C0E54}"/>
              </a:ext>
            </a:extLst>
          </p:cNvPr>
          <p:cNvCxnSpPr>
            <a:cxnSpLocks/>
          </p:cNvCxnSpPr>
          <p:nvPr/>
        </p:nvCxnSpPr>
        <p:spPr>
          <a:xfrm>
            <a:off x="2891470" y="1789276"/>
            <a:ext cx="1614376" cy="1649770"/>
          </a:xfrm>
          <a:prstGeom prst="straightConnector1">
            <a:avLst/>
          </a:prstGeom>
          <a:noFill/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00D34A9-9675-090F-4530-B5D1CCD39009}"/>
              </a:ext>
            </a:extLst>
          </p:cNvPr>
          <p:cNvSpPr txBox="1"/>
          <p:nvPr/>
        </p:nvSpPr>
        <p:spPr>
          <a:xfrm>
            <a:off x="3647992" y="2004319"/>
            <a:ext cx="88704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ea typeface="+mn-lt"/>
                <a:cs typeface="+mn-lt"/>
              </a:rPr>
              <a:t>0.7883</a:t>
            </a:r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CE8851-AFA4-08FE-AF21-5AFE1F40DA30}"/>
              </a:ext>
            </a:extLst>
          </p:cNvPr>
          <p:cNvSpPr txBox="1"/>
          <p:nvPr/>
        </p:nvSpPr>
        <p:spPr>
          <a:xfrm>
            <a:off x="3981937" y="2780324"/>
            <a:ext cx="80889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0.9220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41C0B0-7B6E-58B3-EEA9-0ECCAB28AC7B}"/>
              </a:ext>
            </a:extLst>
          </p:cNvPr>
          <p:cNvSpPr txBox="1"/>
          <p:nvPr/>
        </p:nvSpPr>
        <p:spPr>
          <a:xfrm>
            <a:off x="4089400" y="3747477"/>
            <a:ext cx="103358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0.8080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FA9DD8-042E-0DA0-7F4F-75AF728861D9}"/>
              </a:ext>
            </a:extLst>
          </p:cNvPr>
          <p:cNvSpPr txBox="1"/>
          <p:nvPr/>
        </p:nvSpPr>
        <p:spPr>
          <a:xfrm>
            <a:off x="3376246" y="4802554"/>
            <a:ext cx="79912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0.2990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67C2C1-9F7D-6D52-1AD6-7082036C4F8C}"/>
              </a:ext>
            </a:extLst>
          </p:cNvPr>
          <p:cNvSpPr txBox="1"/>
          <p:nvPr/>
        </p:nvSpPr>
        <p:spPr>
          <a:xfrm>
            <a:off x="634999" y="1725083"/>
            <a:ext cx="1365738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decoy_1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decoy_2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decoy_3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decoy_4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decoy_5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E48F5F-0C71-F12F-05D8-F4389631352E}"/>
              </a:ext>
            </a:extLst>
          </p:cNvPr>
          <p:cNvSpPr txBox="1"/>
          <p:nvPr/>
        </p:nvSpPr>
        <p:spPr>
          <a:xfrm>
            <a:off x="5529383" y="1754389"/>
            <a:ext cx="1150815" cy="39410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decoy_1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decoy_2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decoy_3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decoy_4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decoy_5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1014A6-735B-297F-0592-AAC9DF421DDE}"/>
              </a:ext>
            </a:extLst>
          </p:cNvPr>
          <p:cNvSpPr txBox="1"/>
          <p:nvPr/>
        </p:nvSpPr>
        <p:spPr>
          <a:xfrm>
            <a:off x="7368443" y="3707421"/>
            <a:ext cx="482404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For decoy_1:</a:t>
            </a:r>
          </a:p>
          <a:p>
            <a:r>
              <a:rPr lang="en-US" sz="1400">
                <a:latin typeface="Times New Roman"/>
                <a:cs typeface="Times New Roman"/>
              </a:rPr>
              <a:t>TMscore</a:t>
            </a:r>
            <a:r>
              <a:rPr lang="en-US" sz="1400" baseline="-25000">
                <a:latin typeface="Times New Roman"/>
                <a:cs typeface="Times New Roman"/>
              </a:rPr>
              <a:t>avg</a:t>
            </a:r>
            <a:r>
              <a:rPr lang="en-US" sz="1400">
                <a:latin typeface="Times New Roman"/>
                <a:cs typeface="Times New Roman"/>
              </a:rPr>
              <a:t>(1) = </a:t>
            </a:r>
            <a:r>
              <a:rPr lang="en-US" sz="1600">
                <a:latin typeface="Times New Roman"/>
                <a:cs typeface="Times New Roman"/>
              </a:rPr>
              <a:t>Σ</a:t>
            </a:r>
            <a:r>
              <a:rPr lang="en-US" sz="1400">
                <a:latin typeface="Times New Roman"/>
                <a:cs typeface="Times New Roman"/>
              </a:rPr>
              <a:t>([0.7883, 0.9220, 0.8080, 0.2990])/4 = 0.7043</a:t>
            </a:r>
          </a:p>
        </p:txBody>
      </p:sp>
      <p:pic>
        <p:nvPicPr>
          <p:cNvPr id="5" name="Picture 4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F5CA232B-03FB-DAF9-1724-275A57B256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0613" y="2164008"/>
            <a:ext cx="3152775" cy="771525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FBFCB690-B09C-D5FE-9FD5-E90C57C5F28F}"/>
              </a:ext>
            </a:extLst>
          </p:cNvPr>
          <p:cNvSpPr txBox="1"/>
          <p:nvPr/>
        </p:nvSpPr>
        <p:spPr>
          <a:xfrm>
            <a:off x="631092" y="1119554"/>
            <a:ext cx="10959122" cy="67710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cs typeface="Segoe UI"/>
              </a:rPr>
              <a:t>Uses Average pairwise similarity score between models calculated using </a:t>
            </a:r>
            <a:r>
              <a:rPr lang="en-US" sz="2000" b="1" err="1">
                <a:cs typeface="Segoe UI"/>
              </a:rPr>
              <a:t>MMalign</a:t>
            </a:r>
            <a:r>
              <a:rPr lang="en-US">
                <a:cs typeface="Arial"/>
              </a:rPr>
              <a:t>  ​</a:t>
            </a:r>
            <a:endParaRPr lang="en-US"/>
          </a:p>
          <a:p>
            <a:r>
              <a:rPr lang="en-US">
                <a:cs typeface="Segoe UI"/>
              </a:rPr>
              <a:t>  ​</a:t>
            </a:r>
          </a:p>
        </p:txBody>
      </p:sp>
    </p:spTree>
    <p:extLst>
      <p:ext uri="{BB962C8B-B14F-4D97-AF65-F5344CB8AC3E}">
        <p14:creationId xmlns:p14="http://schemas.microsoft.com/office/powerpoint/2010/main" val="2487968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0EE2-8FD9-8700-D8B5-78DEA894F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Times New Roman"/>
                <a:cs typeface="Times New Roman"/>
              </a:rPr>
              <a:t>MULTICOM_LLM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FBFCB690-B09C-D5FE-9FD5-E90C57C5F28F}"/>
              </a:ext>
            </a:extLst>
          </p:cNvPr>
          <p:cNvSpPr txBox="1"/>
          <p:nvPr/>
        </p:nvSpPr>
        <p:spPr>
          <a:xfrm>
            <a:off x="631092" y="1119554"/>
            <a:ext cx="10959122" cy="67710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cs typeface="Segoe UI"/>
              </a:rPr>
              <a:t>Uses Average pairwise similarity score between models calculated using </a:t>
            </a:r>
            <a:r>
              <a:rPr lang="en-US" sz="2000" b="1" err="1">
                <a:cs typeface="Segoe UI"/>
              </a:rPr>
              <a:t>MMalign</a:t>
            </a:r>
            <a:r>
              <a:rPr lang="en-US">
                <a:cs typeface="Arial"/>
              </a:rPr>
              <a:t>  ​</a:t>
            </a:r>
            <a:endParaRPr lang="en-US"/>
          </a:p>
          <a:p>
            <a:r>
              <a:rPr lang="en-US">
                <a:cs typeface="Segoe UI"/>
              </a:rPr>
              <a:t>  ​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5C3002-50B0-AF3C-105E-B81F82720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55" y="1801283"/>
            <a:ext cx="2670175" cy="3202517"/>
          </a:xfrm>
          <a:prstGeom prst="rect">
            <a:avLst/>
          </a:prstGeom>
          <a:solidFill>
            <a:srgbClr val="000000">
              <a:shade val="95000"/>
            </a:srgbClr>
          </a:solidFill>
          <a:ln w="127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02E7BB4-5BE6-53A0-8E81-EF19B8BF1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371" y="1822450"/>
            <a:ext cx="2670176" cy="3202517"/>
          </a:xfrm>
          <a:prstGeom prst="rect">
            <a:avLst/>
          </a:prstGeom>
          <a:solidFill>
            <a:srgbClr val="000000">
              <a:shade val="95000"/>
            </a:srgbClr>
          </a:solidFill>
          <a:ln w="127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96B2654-F8B4-B880-B224-729707854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3622" y="1822450"/>
            <a:ext cx="2670176" cy="3202518"/>
          </a:xfrm>
          <a:prstGeom prst="rect">
            <a:avLst/>
          </a:prstGeom>
          <a:solidFill>
            <a:srgbClr val="000000">
              <a:shade val="95000"/>
            </a:srgbClr>
          </a:solidFill>
          <a:ln w="127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8DB0B55-C721-303E-412D-E411C90CBC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8646" y="1801813"/>
            <a:ext cx="2672292" cy="3201459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C0EFE43-52EE-39DE-28A0-F2144AE5F696}"/>
              </a:ext>
            </a:extLst>
          </p:cNvPr>
          <p:cNvSpPr txBox="1"/>
          <p:nvPr/>
        </p:nvSpPr>
        <p:spPr>
          <a:xfrm>
            <a:off x="288193" y="5242004"/>
            <a:ext cx="189246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For decoy_2:</a:t>
            </a:r>
          </a:p>
          <a:p>
            <a:r>
              <a:rPr lang="en-US" sz="1400" err="1">
                <a:latin typeface="Times New Roman"/>
                <a:cs typeface="Times New Roman"/>
              </a:rPr>
              <a:t>TMscore</a:t>
            </a:r>
            <a:r>
              <a:rPr lang="en-US" sz="1400" baseline="-25000" err="1">
                <a:latin typeface="Times New Roman"/>
                <a:cs typeface="Times New Roman"/>
              </a:rPr>
              <a:t>avg</a:t>
            </a:r>
            <a:r>
              <a:rPr lang="en-US" sz="1400">
                <a:latin typeface="Times New Roman"/>
                <a:cs typeface="Times New Roman"/>
              </a:rPr>
              <a:t>(2) =0.3996</a:t>
            </a:r>
            <a:endParaRPr lang="en-US" sz="14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1BC522-BF60-EE67-2094-DA68E069B425}"/>
              </a:ext>
            </a:extLst>
          </p:cNvPr>
          <p:cNvSpPr txBox="1"/>
          <p:nvPr/>
        </p:nvSpPr>
        <p:spPr>
          <a:xfrm>
            <a:off x="3526693" y="5242003"/>
            <a:ext cx="189246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For decoy_3:</a:t>
            </a:r>
          </a:p>
          <a:p>
            <a:r>
              <a:rPr lang="en-US" sz="1400">
                <a:latin typeface="Times New Roman"/>
                <a:cs typeface="Times New Roman"/>
              </a:rPr>
              <a:t>TMscore</a:t>
            </a:r>
            <a:r>
              <a:rPr lang="en-US" sz="1400" baseline="-25000">
                <a:latin typeface="Times New Roman"/>
                <a:cs typeface="Times New Roman"/>
              </a:rPr>
              <a:t>avg</a:t>
            </a:r>
            <a:r>
              <a:rPr lang="en-US" sz="1400">
                <a:latin typeface="Times New Roman"/>
                <a:cs typeface="Times New Roman"/>
              </a:rPr>
              <a:t>(3) =0.6208</a:t>
            </a:r>
            <a:endParaRPr lang="en-US" sz="14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129DAEB-AA2F-22EA-5817-64B0B61D87FF}"/>
              </a:ext>
            </a:extLst>
          </p:cNvPr>
          <p:cNvSpPr txBox="1"/>
          <p:nvPr/>
        </p:nvSpPr>
        <p:spPr>
          <a:xfrm>
            <a:off x="6490026" y="5242002"/>
            <a:ext cx="189246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For decoy_4:</a:t>
            </a:r>
          </a:p>
          <a:p>
            <a:r>
              <a:rPr lang="en-US" sz="1400">
                <a:latin typeface="Times New Roman"/>
                <a:cs typeface="Times New Roman"/>
              </a:rPr>
              <a:t>TMscore</a:t>
            </a:r>
            <a:r>
              <a:rPr lang="en-US" sz="1400" baseline="-25000">
                <a:latin typeface="Times New Roman"/>
                <a:cs typeface="Times New Roman"/>
              </a:rPr>
              <a:t>avg</a:t>
            </a:r>
            <a:r>
              <a:rPr lang="en-US" sz="1400">
                <a:latin typeface="Times New Roman"/>
                <a:cs typeface="Times New Roman"/>
              </a:rPr>
              <a:t>(4) =0.3343</a:t>
            </a:r>
            <a:endParaRPr lang="en-US" sz="14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3417FE-EE94-A1C0-97BF-5F938328BF5B}"/>
              </a:ext>
            </a:extLst>
          </p:cNvPr>
          <p:cNvSpPr txBox="1"/>
          <p:nvPr/>
        </p:nvSpPr>
        <p:spPr>
          <a:xfrm>
            <a:off x="9463943" y="5242003"/>
            <a:ext cx="189246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For decoy_5:</a:t>
            </a:r>
          </a:p>
          <a:p>
            <a:r>
              <a:rPr lang="en-US" sz="1400" dirty="0" err="1">
                <a:latin typeface="Times New Roman"/>
                <a:cs typeface="Times New Roman"/>
              </a:rPr>
              <a:t>TMscore</a:t>
            </a:r>
            <a:r>
              <a:rPr lang="en-US" sz="1400" baseline="-25000" dirty="0" err="1">
                <a:latin typeface="Times New Roman"/>
                <a:cs typeface="Times New Roman"/>
              </a:rPr>
              <a:t>avg</a:t>
            </a:r>
            <a:r>
              <a:rPr lang="en-US" sz="1400" dirty="0">
                <a:latin typeface="Times New Roman"/>
                <a:cs typeface="Times New Roman"/>
              </a:rPr>
              <a:t>(5) =0.5063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24394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0EE2-8FD9-8700-D8B5-78DEA894F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/>
                <a:cs typeface="Times New Roman"/>
              </a:rPr>
              <a:t>MULTICOM_GATE (Group #: 425)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CB690-B09C-D5FE-9FD5-E90C57C5F28F}"/>
              </a:ext>
            </a:extLst>
          </p:cNvPr>
          <p:cNvSpPr txBox="1"/>
          <p:nvPr/>
        </p:nvSpPr>
        <p:spPr>
          <a:xfrm>
            <a:off x="611554" y="1119554"/>
            <a:ext cx="9982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Segoe UI"/>
              </a:rPr>
              <a:t>Uses Graph Transformer trained for model quality estimation</a:t>
            </a:r>
            <a:r>
              <a:rPr lang="en-US">
                <a:cs typeface="Arial"/>
              </a:rPr>
              <a:t>  ​</a:t>
            </a:r>
            <a:endParaRPr lang="en-US"/>
          </a:p>
          <a:p>
            <a:r>
              <a:rPr lang="en-US">
                <a:cs typeface="Segoe UI"/>
              </a:rPr>
              <a:t>  ​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1BED9A-D569-9189-2737-DDDBDA1F50F2}"/>
              </a:ext>
            </a:extLst>
          </p:cNvPr>
          <p:cNvSpPr txBox="1"/>
          <p:nvPr/>
        </p:nvSpPr>
        <p:spPr>
          <a:xfrm>
            <a:off x="548054" y="1451708"/>
            <a:ext cx="909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lvl="1" indent="-228600">
              <a:buFont typeface=""/>
              <a:buChar char="•"/>
            </a:pPr>
            <a:r>
              <a:rPr lang="en-US" sz="1400">
                <a:latin typeface="Times New Roman"/>
                <a:cs typeface="Arial"/>
              </a:rPr>
              <a:t>A novel approach using graph transformers and pairwise similarity graphs.​</a:t>
            </a:r>
          </a:p>
          <a:p>
            <a:pPr marL="228600" lvl="1" indent="-228600">
              <a:buFont typeface=""/>
              <a:buChar char="•"/>
            </a:pPr>
            <a:r>
              <a:rPr lang="en-US" sz="1400">
                <a:latin typeface="Times New Roman"/>
                <a:cs typeface="Arial"/>
              </a:rPr>
              <a:t>Integrates single-model and multi-model assessments.​</a:t>
            </a:r>
          </a:p>
          <a:p>
            <a:pPr marL="228600" lvl="1" indent="-228600">
              <a:buFont typeface=""/>
              <a:buChar char="•"/>
            </a:pPr>
            <a:r>
              <a:rPr lang="en-US" sz="1400">
                <a:latin typeface="Times New Roman"/>
                <a:cs typeface="Arial"/>
              </a:rPr>
              <a:t>Captures both local and global structural relationships between decoys</a:t>
            </a:r>
          </a:p>
        </p:txBody>
      </p:sp>
      <p:pic>
        <p:nvPicPr>
          <p:cNvPr id="13" name="Picture 12" descr="A diagram of a network&#10;&#10;Description automatically generated">
            <a:extLst>
              <a:ext uri="{FF2B5EF4-FFF2-40B4-BE49-F238E27FC236}">
                <a16:creationId xmlns:a16="http://schemas.microsoft.com/office/drawing/2014/main" id="{FF1D3E1B-8ADE-7353-0501-BB9A4F687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2909358"/>
            <a:ext cx="6153151" cy="39497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45B76D-1DE1-FD9F-52A7-5A3199F37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04" y="2702982"/>
            <a:ext cx="4081993" cy="203201"/>
          </a:xfrm>
          <a:prstGeom prst="rect">
            <a:avLst/>
          </a:prstGeom>
        </p:spPr>
      </p:pic>
      <p:pic>
        <p:nvPicPr>
          <p:cNvPr id="15" name="Picture 14" descr="A black background with blue and red text&#10;&#10;Description automatically generated">
            <a:extLst>
              <a:ext uri="{FF2B5EF4-FFF2-40B4-BE49-F238E27FC236}">
                <a16:creationId xmlns:a16="http://schemas.microsoft.com/office/drawing/2014/main" id="{AF56026E-0E70-493A-51F1-8C274BF8E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996" y="2649008"/>
            <a:ext cx="2035175" cy="332317"/>
          </a:xfrm>
          <a:prstGeom prst="rect">
            <a:avLst/>
          </a:prstGeom>
        </p:spPr>
      </p:pic>
      <p:pic>
        <p:nvPicPr>
          <p:cNvPr id="16" name="Picture 15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FDEE43B7-5A28-6A28-8430-5C7228F26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9367" y="4711169"/>
            <a:ext cx="292101" cy="335493"/>
          </a:xfrm>
          <a:prstGeom prst="rect">
            <a:avLst/>
          </a:prstGeom>
        </p:spPr>
      </p:pic>
      <p:pic>
        <p:nvPicPr>
          <p:cNvPr id="18" name="Picture 17" descr="A diagram of a block diagram&#10;&#10;Description automatically generated">
            <a:extLst>
              <a:ext uri="{FF2B5EF4-FFF2-40B4-BE49-F238E27FC236}">
                <a16:creationId xmlns:a16="http://schemas.microsoft.com/office/drawing/2014/main" id="{46A75626-0316-3123-522B-284EC37BDE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4643" y="2698750"/>
            <a:ext cx="1740631" cy="4180417"/>
          </a:xfrm>
          <a:prstGeom prst="rect">
            <a:avLst/>
          </a:prstGeom>
        </p:spPr>
      </p:pic>
      <p:pic>
        <p:nvPicPr>
          <p:cNvPr id="20" name="Picture 19" descr="A black background with blue and red text&#10;&#10;Description automatically generated">
            <a:extLst>
              <a:ext uri="{FF2B5EF4-FFF2-40B4-BE49-F238E27FC236}">
                <a16:creationId xmlns:a16="http://schemas.microsoft.com/office/drawing/2014/main" id="{2D7026CA-E989-BD05-66A1-0D36D27008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8592" y="2331508"/>
            <a:ext cx="2142068" cy="353484"/>
          </a:xfrm>
          <a:prstGeom prst="rect">
            <a:avLst/>
          </a:prstGeom>
        </p:spPr>
      </p:pic>
      <p:pic>
        <p:nvPicPr>
          <p:cNvPr id="19" name="Picture 18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4E514509-0F9D-B24C-6BD7-94C55B16F6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0200" y="4795835"/>
            <a:ext cx="218018" cy="2508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613F587-C89F-6719-35BD-159402BBA3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0680" y="2512484"/>
            <a:ext cx="2805642" cy="224367"/>
          </a:xfrm>
          <a:prstGeom prst="rect">
            <a:avLst/>
          </a:prstGeom>
        </p:spPr>
      </p:pic>
      <p:pic>
        <p:nvPicPr>
          <p:cNvPr id="5" name="Picture 4" descr="A diagram of a graph&#10;&#10;Description automatically generated">
            <a:extLst>
              <a:ext uri="{FF2B5EF4-FFF2-40B4-BE49-F238E27FC236}">
                <a16:creationId xmlns:a16="http://schemas.microsoft.com/office/drawing/2014/main" id="{9AA54B46-FABB-AAC0-3597-54DB73349E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507" t="-329" r="258" b="510"/>
          <a:stretch/>
        </p:blipFill>
        <p:spPr>
          <a:xfrm>
            <a:off x="8164960" y="2803835"/>
            <a:ext cx="3717773" cy="38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77F54-4893-38BC-A2E4-B44A94B87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/>
                <a:cs typeface="Times New Roman"/>
              </a:rPr>
              <a:t>MULTICOM_GATE (GATE Features)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ACE13-9DD8-E5FF-B5E4-F14423194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56C81E-AFA3-8002-69E5-1C7FA1DDC706}"/>
              </a:ext>
            </a:extLst>
          </p:cNvPr>
          <p:cNvSpPr txBox="1"/>
          <p:nvPr/>
        </p:nvSpPr>
        <p:spPr>
          <a:xfrm>
            <a:off x="1565519" y="1335128"/>
            <a:ext cx="760827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Edge Features </a:t>
            </a:r>
            <a:r>
              <a:rPr lang="en-US"/>
              <a:t>: </a:t>
            </a:r>
            <a:r>
              <a:rPr lang="en-US">
                <a:latin typeface="Times New Roman"/>
                <a:cs typeface="Times New Roman"/>
              </a:rPr>
              <a:t>capture the</a:t>
            </a:r>
            <a:r>
              <a:rPr lang="en-US">
                <a:latin typeface="Neue Haas Grotesk Text Pro"/>
                <a:cs typeface="Times New Roman"/>
              </a:rPr>
              <a:t> </a:t>
            </a:r>
            <a:r>
              <a:rPr lang="en-US">
                <a:latin typeface="Times New Roman"/>
                <a:cs typeface="Times New Roman"/>
              </a:rPr>
              <a:t>similarity between decoys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Times New Roman"/>
                <a:cs typeface="Times New Roman"/>
              </a:rPr>
              <a:t>the number of common interfaces</a:t>
            </a:r>
            <a:endParaRPr lang="en-US">
              <a:latin typeface="Neue Haas Grotesk Text Pro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Times New Roman"/>
                <a:cs typeface="Times New Roman"/>
              </a:rPr>
              <a:t>TM-scores</a:t>
            </a:r>
            <a:endParaRPr lang="en-US">
              <a:latin typeface="Neue Haas Grotesk Text Pro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Times New Roman"/>
                <a:cs typeface="Times New Roman"/>
              </a:rPr>
              <a:t>QS-scores between nodes.</a:t>
            </a:r>
            <a:endParaRPr lang="en-US"/>
          </a:p>
          <a:p>
            <a:r>
              <a:rPr lang="en-US"/>
              <a:t>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D4538D-4E26-7666-00AA-48F93ED7E55F}"/>
              </a:ext>
            </a:extLst>
          </p:cNvPr>
          <p:cNvSpPr txBox="1"/>
          <p:nvPr/>
        </p:nvSpPr>
        <p:spPr>
          <a:xfrm>
            <a:off x="1565519" y="2693051"/>
            <a:ext cx="7608275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Node Features</a:t>
            </a:r>
            <a:r>
              <a:rPr lang="en-US"/>
              <a:t>: </a:t>
            </a:r>
            <a:r>
              <a:rPr lang="en-US">
                <a:latin typeface="Times New Roman"/>
                <a:cs typeface="Times New Roman"/>
              </a:rPr>
              <a:t>captures the</a:t>
            </a:r>
            <a:r>
              <a:rPr lang="en-US" dirty="0">
                <a:latin typeface="Neue Haas Grotesk Text Pro"/>
                <a:cs typeface="Times New Roman"/>
              </a:rPr>
              <a:t> </a:t>
            </a:r>
            <a:r>
              <a:rPr lang="en-US">
                <a:latin typeface="Times New Roman"/>
                <a:cs typeface="Times New Roman"/>
              </a:rPr>
              <a:t>qualities of a single model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Times New Roman"/>
                <a:cs typeface="Times New Roman"/>
              </a:rPr>
              <a:t>Average pairwise similarity score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Times New Roman"/>
                <a:ea typeface="+mn-lt"/>
                <a:cs typeface="Times New Roman"/>
              </a:rPr>
              <a:t>AlphaFold global (average) plDDT score</a:t>
            </a:r>
            <a:endParaRPr lang="en-US">
              <a:latin typeface="Neue Haas Grotesk Text Pro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Times New Roman"/>
                <a:cs typeface="Times New Roman"/>
              </a:rPr>
              <a:t>EnQA score (</a:t>
            </a:r>
            <a:r>
              <a:rPr lang="en-US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3D-equivariant graph neural network for single</a:t>
            </a:r>
            <a:r>
              <a:rPr lang="en-US">
                <a:latin typeface="Times New Roman"/>
                <a:cs typeface="Times New Roman"/>
              </a:rPr>
              <a:t> model quality estimation)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Times New Roman"/>
                <a:cs typeface="Times New Roman"/>
              </a:rPr>
              <a:t>GCPNet-EMA score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solidFill>
                  <a:srgbClr val="0070C0"/>
                </a:solidFill>
                <a:latin typeface="Times New Roman"/>
                <a:cs typeface="Times New Roman"/>
              </a:rPr>
              <a:t>ICPS (Interface contact probability score) score </a:t>
            </a:r>
          </a:p>
          <a:p>
            <a:pPr marL="742950" indent="-285750">
              <a:buFont typeface="Arial"/>
              <a:buChar char="•"/>
            </a:pPr>
            <a:r>
              <a:rPr lang="en-US">
                <a:solidFill>
                  <a:srgbClr val="0070C0"/>
                </a:solidFill>
                <a:latin typeface="Times New Roman"/>
                <a:cs typeface="Times New Roman"/>
              </a:rPr>
              <a:t>DProQA (Gated-Graph Transformer for Protein Complex Structure Assessment) score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>
                <a:solidFill>
                  <a:srgbClr val="0070C0"/>
                </a:solidFill>
                <a:latin typeface="Times New Roman"/>
                <a:cs typeface="Times New Roman"/>
              </a:rPr>
              <a:t>VoroMQA (Voronoi tessellation based graph neural network) score</a:t>
            </a:r>
          </a:p>
          <a:p>
            <a:r>
              <a:rPr lang="en-US" dirty="0"/>
              <a:t>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5718F2-F8E3-93BD-F293-71A8E3E834BC}"/>
              </a:ext>
            </a:extLst>
          </p:cNvPr>
          <p:cNvSpPr txBox="1"/>
          <p:nvPr/>
        </p:nvSpPr>
        <p:spPr>
          <a:xfrm>
            <a:off x="2844474" y="5637660"/>
            <a:ext cx="59279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*Scores in </a:t>
            </a:r>
            <a:r>
              <a:rPr lang="en-US">
                <a:solidFill>
                  <a:srgbClr val="0070C0"/>
                </a:solidFill>
              </a:rPr>
              <a:t>blue</a:t>
            </a:r>
            <a:r>
              <a:rPr lang="en-US"/>
              <a:t> are only applicable to complexes</a:t>
            </a:r>
          </a:p>
        </p:txBody>
      </p:sp>
    </p:spTree>
    <p:extLst>
      <p:ext uri="{BB962C8B-B14F-4D97-AF65-F5344CB8AC3E}">
        <p14:creationId xmlns:p14="http://schemas.microsoft.com/office/powerpoint/2010/main" val="123984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0EE2-8FD9-8700-D8B5-78DEA894F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latin typeface="Times New Roman"/>
                <a:cs typeface="Times New Roman"/>
              </a:rPr>
              <a:t>MULTICOM_human</a:t>
            </a:r>
            <a:r>
              <a:rPr lang="en-US" sz="4000" dirty="0">
                <a:latin typeface="Times New Roman"/>
                <a:cs typeface="Times New Roman"/>
              </a:rPr>
              <a:t> (Group #: 345)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8A7D3-999F-D8B7-5081-B3A3DE6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C9C957-D97E-DB44-D82F-E96EBAE67360}"/>
              </a:ext>
            </a:extLst>
          </p:cNvPr>
          <p:cNvSpPr/>
          <p:nvPr/>
        </p:nvSpPr>
        <p:spPr>
          <a:xfrm>
            <a:off x="5291667" y="3608916"/>
            <a:ext cx="1883834" cy="7514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Average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CBEBCE-16F0-5E42-A1D1-EC964A7242E7}"/>
              </a:ext>
            </a:extLst>
          </p:cNvPr>
          <p:cNvSpPr/>
          <p:nvPr/>
        </p:nvSpPr>
        <p:spPr>
          <a:xfrm>
            <a:off x="957383" y="3747313"/>
            <a:ext cx="2798884" cy="5340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GCPNet-EMA score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EEBA7F-07B4-1630-9851-4F2B7770B0CD}"/>
              </a:ext>
            </a:extLst>
          </p:cNvPr>
          <p:cNvSpPr/>
          <p:nvPr/>
        </p:nvSpPr>
        <p:spPr>
          <a:xfrm>
            <a:off x="954943" y="5501705"/>
            <a:ext cx="2791557" cy="5291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GATE score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EEE61D4D-41C0-EBA4-B297-BC9375328945}"/>
              </a:ext>
            </a:extLst>
          </p:cNvPr>
          <p:cNvCxnSpPr/>
          <p:nvPr/>
        </p:nvCxnSpPr>
        <p:spPr>
          <a:xfrm>
            <a:off x="3754153" y="2228523"/>
            <a:ext cx="1520091" cy="1541259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8B46010A-EB27-D5A3-2FE9-4A1AF8713D07}"/>
              </a:ext>
            </a:extLst>
          </p:cNvPr>
          <p:cNvCxnSpPr/>
          <p:nvPr/>
        </p:nvCxnSpPr>
        <p:spPr>
          <a:xfrm flipV="1">
            <a:off x="3749675" y="4304241"/>
            <a:ext cx="1529048" cy="1457081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39FE03-3A81-27A0-5D9E-67D4530ECCA3}"/>
              </a:ext>
            </a:extLst>
          </p:cNvPr>
          <p:cNvSpPr/>
          <p:nvPr/>
        </p:nvSpPr>
        <p:spPr>
          <a:xfrm>
            <a:off x="8191500" y="3767665"/>
            <a:ext cx="3439583" cy="48683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MULTICOM_human score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200E96-0A40-05BB-F358-4407E86EA7D0}"/>
              </a:ext>
            </a:extLst>
          </p:cNvPr>
          <p:cNvCxnSpPr/>
          <p:nvPr/>
        </p:nvCxnSpPr>
        <p:spPr>
          <a:xfrm flipV="1">
            <a:off x="7173383" y="4034368"/>
            <a:ext cx="1020233" cy="1693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AC82E44-980B-CC49-9E01-5143F0937DBB}"/>
              </a:ext>
            </a:extLst>
          </p:cNvPr>
          <p:cNvSpPr/>
          <p:nvPr/>
        </p:nvSpPr>
        <p:spPr>
          <a:xfrm>
            <a:off x="258882" y="2027928"/>
            <a:ext cx="3486802" cy="5926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Average pairwise CAD score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BE8C2F-2053-D3A9-9903-5FCB2E9F8595}"/>
              </a:ext>
            </a:extLst>
          </p:cNvPr>
          <p:cNvCxnSpPr/>
          <p:nvPr/>
        </p:nvCxnSpPr>
        <p:spPr>
          <a:xfrm flipV="1">
            <a:off x="3757083" y="3992359"/>
            <a:ext cx="1526443" cy="3581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596111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619</TotalTime>
  <Words>1112</Words>
  <Application>Microsoft Macintosh PowerPoint</Application>
  <PresentationFormat>Widescreen</PresentationFormat>
  <Paragraphs>258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Arial,Sans-Serif</vt:lpstr>
      <vt:lpstr>Calibri</vt:lpstr>
      <vt:lpstr>Neue Haas Grotesk Text Pro</vt:lpstr>
      <vt:lpstr>Segoe UI</vt:lpstr>
      <vt:lpstr>Times New Roman</vt:lpstr>
      <vt:lpstr>Verdana</vt:lpstr>
      <vt:lpstr>Wingdings</vt:lpstr>
      <vt:lpstr>VanillaVTI</vt:lpstr>
      <vt:lpstr>Protein Model Accuracy Estimation with MULTICOM  in CASP16</vt:lpstr>
      <vt:lpstr>Motivation</vt:lpstr>
      <vt:lpstr>PowerPoint Presentation</vt:lpstr>
      <vt:lpstr>MULTICOM_LLM (Group #: 319)</vt:lpstr>
      <vt:lpstr>MULTICOM_LLM</vt:lpstr>
      <vt:lpstr>MULTICOM_LLM</vt:lpstr>
      <vt:lpstr>MULTICOM_GATE (Group #: 425)</vt:lpstr>
      <vt:lpstr>MULTICOM_GATE (GATE Features)</vt:lpstr>
      <vt:lpstr>MULTICOM_human (Group #: 345)</vt:lpstr>
      <vt:lpstr>QMODE1 (Estimating global quality scores of CASP16 models)</vt:lpstr>
      <vt:lpstr>Results of QMODE1 (Estimating global quality scores of CASP16 models)</vt:lpstr>
      <vt:lpstr>PowerPoint Presentation</vt:lpstr>
      <vt:lpstr>TM-score Loss of MULTICOM_LLM in QMODE1</vt:lpstr>
      <vt:lpstr>PowerPoint Presentation</vt:lpstr>
      <vt:lpstr>PowerPoint Presentation</vt:lpstr>
      <vt:lpstr>PowerPoint Presentation</vt:lpstr>
      <vt:lpstr>PowerPoint Presentation</vt:lpstr>
      <vt:lpstr>QMODE3 (Rank and select top 5 Massivefold models )</vt:lpstr>
      <vt:lpstr>Compare MULTICOM_human and MULTICOM_LLM with baseline methods on 15 homomultimer targets</vt:lpstr>
      <vt:lpstr>Per target tm_score penalty for 15 homomultimer targets</vt:lpstr>
      <vt:lpstr>PowerPoint Presentation</vt:lpstr>
      <vt:lpstr>PowerPoint Presentation</vt:lpstr>
      <vt:lpstr>Per target penalty_weighted scores for 22 monomer targets</vt:lpstr>
      <vt:lpstr>What went well?</vt:lpstr>
      <vt:lpstr>What went wrong?</vt:lpstr>
      <vt:lpstr>Acknowledgement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Protein tertiary structure prediction and quality assessment</dc:title>
  <dc:creator>Liu, Jian (MU-Student)</dc:creator>
  <cp:lastModifiedBy>Microsoft Office User</cp:lastModifiedBy>
  <cp:revision>1056</cp:revision>
  <dcterms:created xsi:type="dcterms:W3CDTF">2021-06-21T04:02:58Z</dcterms:created>
  <dcterms:modified xsi:type="dcterms:W3CDTF">2024-12-02T13:27:57Z</dcterms:modified>
</cp:coreProperties>
</file>