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87" r:id="rId2"/>
    <p:sldId id="388" r:id="rId3"/>
    <p:sldId id="257" r:id="rId4"/>
    <p:sldId id="258" r:id="rId5"/>
    <p:sldId id="259" r:id="rId6"/>
    <p:sldId id="260" r:id="rId7"/>
    <p:sldId id="392" r:id="rId8"/>
    <p:sldId id="389" r:id="rId9"/>
    <p:sldId id="261" r:id="rId10"/>
    <p:sldId id="379" r:id="rId11"/>
    <p:sldId id="394" r:id="rId12"/>
    <p:sldId id="286" r:id="rId13"/>
    <p:sldId id="397" r:id="rId14"/>
    <p:sldId id="401" r:id="rId15"/>
    <p:sldId id="302" r:id="rId16"/>
    <p:sldId id="296" r:id="rId17"/>
    <p:sldId id="400" r:id="rId18"/>
    <p:sldId id="382" r:id="rId19"/>
    <p:sldId id="377" r:id="rId20"/>
    <p:sldId id="378" r:id="rId21"/>
    <p:sldId id="403" r:id="rId22"/>
    <p:sldId id="3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47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27"/>
    <p:restoredTop sz="95846"/>
  </p:normalViewPr>
  <p:slideViewPr>
    <p:cSldViewPr snapToGrid="0">
      <p:cViewPr varScale="1">
        <p:scale>
          <a:sx n="107" d="100"/>
          <a:sy n="107" d="100"/>
        </p:scale>
        <p:origin x="16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mailmissouri-my.sharepoint.com/personal/jl4mc_umsystem_edu/Documents/CASP15/QA/distribution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ailmissouri-my.sharepoint.com/personal/jl4mc_umsystem_edu/Documents/CASP15/QA/distributions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mailmissouri-my.sharepoint.com/personal/jl4mc_umsystem_edu/Documents/CASP15/QA/distribution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mailmissouri-my.sharepoint.com/personal/jl4mc_umsystem_edu/Documents/CASP15/QA/New%20Microsoft%20Excel%20Workshee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mailmissouri-my.sharepoint.com/personal/jl4mc_umsystem_edu/Documents/CASP15/QA/distribution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mailmissouri-my.sharepoint.com/personal/jl4mc_umsystem_edu/Documents/CASP15/QA/distribution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mailmissouri-my.sharepoint.com/personal/jl4mc_umsystem_edu/Documents/CASP15/QA/distribution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mailmissouri-my.sharepoint.com/personal/jl4mc_umsystem_edu/Documents/CASP15/QA/distribution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mailmissouri-my.sharepoint.com/personal/jl4mc_umsystem_edu/Documents/CASP15/QA/distribution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804383383227348E-2"/>
          <c:y val="0.16574081364829393"/>
          <c:w val="0.96393110462081943"/>
          <c:h val="0.79351837270341208"/>
        </c:manualLayout>
      </c:layout>
      <c:lineChart>
        <c:grouping val="standard"/>
        <c:varyColors val="0"/>
        <c:ser>
          <c:idx val="0"/>
          <c:order val="0"/>
          <c:tx>
            <c:strRef>
              <c:f>corr!$F$1</c:f>
              <c:strCache>
                <c:ptCount val="1"/>
                <c:pt idx="0">
                  <c:v>MULTICOM_qa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corr!$E$2:$E$42</c:f>
              <c:numCache>
                <c:formatCode>General</c:formatCode>
                <c:ptCount val="41"/>
                <c:pt idx="0">
                  <c:v>-1</c:v>
                </c:pt>
                <c:pt idx="1">
                  <c:v>-0.95</c:v>
                </c:pt>
                <c:pt idx="2">
                  <c:v>-0.9</c:v>
                </c:pt>
                <c:pt idx="3">
                  <c:v>-0.85</c:v>
                </c:pt>
                <c:pt idx="4">
                  <c:v>-0.8</c:v>
                </c:pt>
                <c:pt idx="5">
                  <c:v>-0.75</c:v>
                </c:pt>
                <c:pt idx="6">
                  <c:v>-0.7</c:v>
                </c:pt>
                <c:pt idx="7">
                  <c:v>-0.65</c:v>
                </c:pt>
                <c:pt idx="8">
                  <c:v>-0.6</c:v>
                </c:pt>
                <c:pt idx="9">
                  <c:v>-0.55000000000000004</c:v>
                </c:pt>
                <c:pt idx="10">
                  <c:v>-0.5</c:v>
                </c:pt>
                <c:pt idx="11">
                  <c:v>-0.45</c:v>
                </c:pt>
                <c:pt idx="12">
                  <c:v>-0.4</c:v>
                </c:pt>
                <c:pt idx="13">
                  <c:v>-0.35</c:v>
                </c:pt>
                <c:pt idx="14">
                  <c:v>-0.3</c:v>
                </c:pt>
                <c:pt idx="15">
                  <c:v>-0.25</c:v>
                </c:pt>
                <c:pt idx="16">
                  <c:v>-0.2</c:v>
                </c:pt>
                <c:pt idx="17">
                  <c:v>-0.15</c:v>
                </c:pt>
                <c:pt idx="18">
                  <c:v>-0.1</c:v>
                </c:pt>
                <c:pt idx="19">
                  <c:v>-0.05</c:v>
                </c:pt>
                <c:pt idx="20">
                  <c:v>0</c:v>
                </c:pt>
                <c:pt idx="21">
                  <c:v>0.05</c:v>
                </c:pt>
                <c:pt idx="22">
                  <c:v>0.1</c:v>
                </c:pt>
                <c:pt idx="23">
                  <c:v>0.15</c:v>
                </c:pt>
                <c:pt idx="24">
                  <c:v>0.2</c:v>
                </c:pt>
                <c:pt idx="25">
                  <c:v>0.25</c:v>
                </c:pt>
                <c:pt idx="26">
                  <c:v>0.3</c:v>
                </c:pt>
                <c:pt idx="27">
                  <c:v>0.35</c:v>
                </c:pt>
                <c:pt idx="28">
                  <c:v>0.4</c:v>
                </c:pt>
                <c:pt idx="29">
                  <c:v>0.45</c:v>
                </c:pt>
                <c:pt idx="30">
                  <c:v>0.5</c:v>
                </c:pt>
                <c:pt idx="31">
                  <c:v>0.55000000000000004</c:v>
                </c:pt>
                <c:pt idx="32">
                  <c:v>0.6</c:v>
                </c:pt>
                <c:pt idx="33">
                  <c:v>0.65</c:v>
                </c:pt>
                <c:pt idx="34">
                  <c:v>0.7</c:v>
                </c:pt>
                <c:pt idx="35">
                  <c:v>0.75</c:v>
                </c:pt>
                <c:pt idx="36">
                  <c:v>0.8</c:v>
                </c:pt>
                <c:pt idx="37">
                  <c:v>0.85</c:v>
                </c:pt>
                <c:pt idx="38">
                  <c:v>0.9</c:v>
                </c:pt>
                <c:pt idx="39">
                  <c:v>0.95</c:v>
                </c:pt>
                <c:pt idx="40">
                  <c:v>1</c:v>
                </c:pt>
              </c:numCache>
            </c:numRef>
          </c:cat>
          <c:val>
            <c:numRef>
              <c:f>corr!$F$2:$F$42</c:f>
              <c:numCache>
                <c:formatCode>General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2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1</c:v>
                </c:pt>
                <c:pt idx="24">
                  <c:v>2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1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1</c:v>
                </c:pt>
                <c:pt idx="34">
                  <c:v>0</c:v>
                </c:pt>
                <c:pt idx="35">
                  <c:v>1</c:v>
                </c:pt>
                <c:pt idx="36">
                  <c:v>4</c:v>
                </c:pt>
                <c:pt idx="37">
                  <c:v>3</c:v>
                </c:pt>
                <c:pt idx="38">
                  <c:v>2</c:v>
                </c:pt>
                <c:pt idx="39">
                  <c:v>3</c:v>
                </c:pt>
                <c:pt idx="40">
                  <c:v>13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61E6-492E-A96C-2F496D0CB6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1572655"/>
        <c:axId val="179395935"/>
      </c:lineChart>
      <c:catAx>
        <c:axId val="171572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395935"/>
        <c:crosses val="autoZero"/>
        <c:auto val="1"/>
        <c:lblAlgn val="ctr"/>
        <c:lblOffset val="100"/>
        <c:noMultiLvlLbl val="0"/>
      </c:catAx>
      <c:valAx>
        <c:axId val="179395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5726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96784776902887E-2"/>
          <c:y val="0.16182336182336182"/>
          <c:w val="0.96009440616797903"/>
          <c:h val="0.75225704959956929"/>
        </c:manualLayout>
      </c:layout>
      <c:lineChart>
        <c:grouping val="standard"/>
        <c:varyColors val="0"/>
        <c:ser>
          <c:idx val="0"/>
          <c:order val="0"/>
          <c:tx>
            <c:strRef>
              <c:f>loss!$F$1</c:f>
              <c:strCache>
                <c:ptCount val="1"/>
                <c:pt idx="0">
                  <c:v>MULTICOM_qa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loss!$E$2:$E$22</c:f>
              <c:numCache>
                <c:formatCode>General</c:formatCode>
                <c:ptCount val="21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</c:numCache>
            </c:numRef>
          </c:cat>
          <c:val>
            <c:numRef>
              <c:f>loss!$F$2:$F$22</c:f>
              <c:numCache>
                <c:formatCode>General</c:formatCode>
                <c:ptCount val="21"/>
                <c:pt idx="0">
                  <c:v>0</c:v>
                </c:pt>
                <c:pt idx="1">
                  <c:v>13</c:v>
                </c:pt>
                <c:pt idx="2">
                  <c:v>9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0</c:v>
                </c:pt>
                <c:pt idx="10">
                  <c:v>3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7345-4E59-ACAC-EA45A48A45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97653232"/>
        <c:axId val="1797649488"/>
      </c:lineChart>
      <c:catAx>
        <c:axId val="1797653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7649488"/>
        <c:crosses val="autoZero"/>
        <c:auto val="1"/>
        <c:lblAlgn val="ctr"/>
        <c:lblOffset val="100"/>
        <c:noMultiLvlLbl val="0"/>
      </c:catAx>
      <c:valAx>
        <c:axId val="179764948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7653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solidFill>
                  <a:schemeClr val="tx1"/>
                </a:solidFill>
                <a:effectLst/>
              </a:rPr>
              <a:t>TM-score distribution of CASP15 models for H1111</a:t>
            </a:r>
            <a:endParaRPr lang="en-US" b="1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'H1111'!$F$1</c:f>
              <c:strCache>
                <c:ptCount val="1"/>
                <c:pt idx="0">
                  <c:v>count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EC1-469D-B449-0D2284C6E7B0}"/>
              </c:ext>
            </c:extLst>
          </c:dPt>
          <c:cat>
            <c:numRef>
              <c:f>'H1111'!$E$2:$E$22</c:f>
              <c:numCache>
                <c:formatCode>General</c:formatCode>
                <c:ptCount val="21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</c:numCache>
            </c:numRef>
          </c:cat>
          <c:val>
            <c:numRef>
              <c:f>'H1111'!$F$2:$F$22</c:f>
              <c:numCache>
                <c:formatCode>General</c:formatCode>
                <c:ptCount val="21"/>
                <c:pt idx="0">
                  <c:v>0</c:v>
                </c:pt>
                <c:pt idx="1">
                  <c:v>7</c:v>
                </c:pt>
                <c:pt idx="2">
                  <c:v>13</c:v>
                </c:pt>
                <c:pt idx="3">
                  <c:v>63</c:v>
                </c:pt>
                <c:pt idx="4">
                  <c:v>12</c:v>
                </c:pt>
                <c:pt idx="5">
                  <c:v>17</c:v>
                </c:pt>
                <c:pt idx="6">
                  <c:v>2</c:v>
                </c:pt>
                <c:pt idx="7">
                  <c:v>1</c:v>
                </c:pt>
                <c:pt idx="8">
                  <c:v>4</c:v>
                </c:pt>
                <c:pt idx="9">
                  <c:v>0</c:v>
                </c:pt>
                <c:pt idx="10">
                  <c:v>5</c:v>
                </c:pt>
                <c:pt idx="11">
                  <c:v>2</c:v>
                </c:pt>
                <c:pt idx="12">
                  <c:v>1</c:v>
                </c:pt>
                <c:pt idx="13">
                  <c:v>0</c:v>
                </c:pt>
                <c:pt idx="14">
                  <c:v>5</c:v>
                </c:pt>
                <c:pt idx="15">
                  <c:v>8</c:v>
                </c:pt>
                <c:pt idx="16">
                  <c:v>1</c:v>
                </c:pt>
                <c:pt idx="17">
                  <c:v>6</c:v>
                </c:pt>
                <c:pt idx="18">
                  <c:v>6</c:v>
                </c:pt>
                <c:pt idx="19">
                  <c:v>20</c:v>
                </c:pt>
                <c:pt idx="2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C1-469D-B449-0D2284C6E7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00543648"/>
        <c:axId val="2000544896"/>
      </c:barChart>
      <c:catAx>
        <c:axId val="2000543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0544896"/>
        <c:crosses val="autoZero"/>
        <c:auto val="1"/>
        <c:lblAlgn val="ctr"/>
        <c:lblOffset val="100"/>
        <c:noMultiLvlLbl val="0"/>
      </c:catAx>
      <c:valAx>
        <c:axId val="2000544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0543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solidFill>
                  <a:schemeClr val="tx1"/>
                </a:solidFill>
                <a:effectLst/>
              </a:rPr>
              <a:t>TM-score distribution of CASP15 models for T1123</a:t>
            </a:r>
            <a:endParaRPr lang="en-US" b="1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'T1123'!$F$1</c:f>
              <c:strCache>
                <c:ptCount val="1"/>
                <c:pt idx="0">
                  <c:v>count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8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7B7-4FCF-A814-280B641C6609}"/>
              </c:ext>
            </c:extLst>
          </c:dPt>
          <c:dPt>
            <c:idx val="1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5E2-47A7-90A8-9D40C1173D75}"/>
              </c:ext>
            </c:extLst>
          </c:dPt>
          <c:cat>
            <c:numRef>
              <c:f>'T1123'!$E$2:$E$22</c:f>
              <c:numCache>
                <c:formatCode>General</c:formatCode>
                <c:ptCount val="21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</c:numCache>
            </c:numRef>
          </c:cat>
          <c:val>
            <c:numRef>
              <c:f>'T1123'!$F$2:$F$22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</c:v>
                </c:pt>
                <c:pt idx="5">
                  <c:v>9</c:v>
                </c:pt>
                <c:pt idx="6">
                  <c:v>1</c:v>
                </c:pt>
                <c:pt idx="7">
                  <c:v>12</c:v>
                </c:pt>
                <c:pt idx="8">
                  <c:v>20</c:v>
                </c:pt>
                <c:pt idx="9">
                  <c:v>23</c:v>
                </c:pt>
                <c:pt idx="10">
                  <c:v>12</c:v>
                </c:pt>
                <c:pt idx="11">
                  <c:v>23</c:v>
                </c:pt>
                <c:pt idx="12">
                  <c:v>10</c:v>
                </c:pt>
                <c:pt idx="13">
                  <c:v>12</c:v>
                </c:pt>
                <c:pt idx="14">
                  <c:v>14</c:v>
                </c:pt>
                <c:pt idx="15">
                  <c:v>4</c:v>
                </c:pt>
                <c:pt idx="16">
                  <c:v>8</c:v>
                </c:pt>
                <c:pt idx="17">
                  <c:v>25</c:v>
                </c:pt>
                <c:pt idx="18">
                  <c:v>58</c:v>
                </c:pt>
                <c:pt idx="19">
                  <c:v>8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B7-4FCF-A814-280B641C66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7407327"/>
        <c:axId val="837421471"/>
      </c:barChart>
      <c:catAx>
        <c:axId val="8374073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7421471"/>
        <c:crosses val="autoZero"/>
        <c:auto val="1"/>
        <c:lblAlgn val="ctr"/>
        <c:lblOffset val="100"/>
        <c:noMultiLvlLbl val="0"/>
      </c:catAx>
      <c:valAx>
        <c:axId val="8374214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7407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solidFill>
                  <a:schemeClr val="tx1"/>
                </a:solidFill>
                <a:effectLst/>
              </a:rPr>
              <a:t>TM-score distribution of CASP15 models for H1137</a:t>
            </a:r>
            <a:endParaRPr lang="en-US" b="1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'H1137'!$F$1</c:f>
              <c:strCache>
                <c:ptCount val="1"/>
                <c:pt idx="0">
                  <c:v>count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C62-4E6E-9B47-89F6F846A71C}"/>
              </c:ext>
            </c:extLst>
          </c:dPt>
          <c:cat>
            <c:numRef>
              <c:f>'H1137'!$E$2:$E$22</c:f>
              <c:numCache>
                <c:formatCode>General</c:formatCode>
                <c:ptCount val="21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</c:numCache>
            </c:numRef>
          </c:cat>
          <c:val>
            <c:numRef>
              <c:f>'H1137'!$F$2:$F$22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3</c:v>
                </c:pt>
                <c:pt idx="4">
                  <c:v>9</c:v>
                </c:pt>
                <c:pt idx="5">
                  <c:v>7</c:v>
                </c:pt>
                <c:pt idx="6">
                  <c:v>7</c:v>
                </c:pt>
                <c:pt idx="7">
                  <c:v>14</c:v>
                </c:pt>
                <c:pt idx="8">
                  <c:v>4</c:v>
                </c:pt>
                <c:pt idx="9">
                  <c:v>16</c:v>
                </c:pt>
                <c:pt idx="10">
                  <c:v>4</c:v>
                </c:pt>
                <c:pt idx="11">
                  <c:v>6</c:v>
                </c:pt>
                <c:pt idx="12">
                  <c:v>25</c:v>
                </c:pt>
                <c:pt idx="13">
                  <c:v>4</c:v>
                </c:pt>
                <c:pt idx="14">
                  <c:v>29</c:v>
                </c:pt>
                <c:pt idx="15">
                  <c:v>16</c:v>
                </c:pt>
                <c:pt idx="16">
                  <c:v>10</c:v>
                </c:pt>
                <c:pt idx="17">
                  <c:v>15</c:v>
                </c:pt>
                <c:pt idx="18">
                  <c:v>21</c:v>
                </c:pt>
                <c:pt idx="19">
                  <c:v>10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62-4E6E-9B47-89F6F846A7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200767"/>
        <c:axId val="65188703"/>
      </c:barChart>
      <c:catAx>
        <c:axId val="65200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188703"/>
        <c:crosses val="autoZero"/>
        <c:auto val="1"/>
        <c:lblAlgn val="ctr"/>
        <c:lblOffset val="100"/>
        <c:noMultiLvlLbl val="0"/>
      </c:catAx>
      <c:valAx>
        <c:axId val="651887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200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solidFill>
                  <a:schemeClr val="tx1"/>
                </a:solidFill>
                <a:effectLst/>
              </a:rPr>
              <a:t>TM-score distribution of CASP15 models for T1179</a:t>
            </a:r>
            <a:endParaRPr lang="en-US" b="1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'T1179'!$F$1</c:f>
              <c:strCache>
                <c:ptCount val="1"/>
                <c:pt idx="0">
                  <c:v>count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908-410E-A851-EE5C18D23915}"/>
              </c:ext>
            </c:extLst>
          </c:dPt>
          <c:dPt>
            <c:idx val="1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D908-410E-A851-EE5C18D23915}"/>
              </c:ext>
            </c:extLst>
          </c:dPt>
          <c:cat>
            <c:numRef>
              <c:f>'T1179'!$E$2:$E$22</c:f>
              <c:numCache>
                <c:formatCode>General</c:formatCode>
                <c:ptCount val="21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</c:numCache>
            </c:numRef>
          </c:cat>
          <c:val>
            <c:numRef>
              <c:f>'T1179'!$F$2:$F$22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</c:v>
                </c:pt>
                <c:pt idx="5">
                  <c:v>10</c:v>
                </c:pt>
                <c:pt idx="6">
                  <c:v>2</c:v>
                </c:pt>
                <c:pt idx="7">
                  <c:v>0</c:v>
                </c:pt>
                <c:pt idx="8">
                  <c:v>4</c:v>
                </c:pt>
                <c:pt idx="9">
                  <c:v>23</c:v>
                </c:pt>
                <c:pt idx="10">
                  <c:v>17</c:v>
                </c:pt>
                <c:pt idx="11">
                  <c:v>12</c:v>
                </c:pt>
                <c:pt idx="12">
                  <c:v>9</c:v>
                </c:pt>
                <c:pt idx="13">
                  <c:v>6</c:v>
                </c:pt>
                <c:pt idx="14">
                  <c:v>19</c:v>
                </c:pt>
                <c:pt idx="15">
                  <c:v>11</c:v>
                </c:pt>
                <c:pt idx="16">
                  <c:v>44</c:v>
                </c:pt>
                <c:pt idx="17">
                  <c:v>49</c:v>
                </c:pt>
                <c:pt idx="18">
                  <c:v>43</c:v>
                </c:pt>
                <c:pt idx="19">
                  <c:v>8</c:v>
                </c:pt>
                <c:pt idx="2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08-410E-A851-EE5C18D239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77293247"/>
        <c:axId val="1777291999"/>
      </c:barChart>
      <c:catAx>
        <c:axId val="1777293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7291999"/>
        <c:crosses val="autoZero"/>
        <c:auto val="1"/>
        <c:lblAlgn val="ctr"/>
        <c:lblOffset val="100"/>
        <c:noMultiLvlLbl val="0"/>
      </c:catAx>
      <c:valAx>
        <c:axId val="177729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72932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 dirty="0">
                <a:solidFill>
                  <a:schemeClr val="tx1"/>
                </a:solidFill>
                <a:effectLst/>
              </a:rPr>
              <a:t>TM-score distribution of CASP15 models for T1121</a:t>
            </a:r>
            <a:endParaRPr lang="en-US" b="1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'T1121'!$F$1</c:f>
              <c:strCache>
                <c:ptCount val="1"/>
                <c:pt idx="0">
                  <c:v>count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5B8-41C8-8973-2305E614EAEC}"/>
              </c:ext>
            </c:extLst>
          </c:dPt>
          <c:dPt>
            <c:idx val="1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5B8-41C8-8973-2305E614EAEC}"/>
              </c:ext>
            </c:extLst>
          </c:dPt>
          <c:cat>
            <c:numRef>
              <c:f>'T1121'!$E$2:$E$22</c:f>
              <c:numCache>
                <c:formatCode>General</c:formatCode>
                <c:ptCount val="21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0.4</c:v>
                </c:pt>
                <c:pt idx="9">
                  <c:v>0.45</c:v>
                </c:pt>
                <c:pt idx="10">
                  <c:v>0.5</c:v>
                </c:pt>
                <c:pt idx="11">
                  <c:v>0.55000000000000004</c:v>
                </c:pt>
                <c:pt idx="12">
                  <c:v>0.6</c:v>
                </c:pt>
                <c:pt idx="13">
                  <c:v>0.65</c:v>
                </c:pt>
                <c:pt idx="14">
                  <c:v>0.7</c:v>
                </c:pt>
                <c:pt idx="15">
                  <c:v>0.75</c:v>
                </c:pt>
                <c:pt idx="16">
                  <c:v>0.8</c:v>
                </c:pt>
                <c:pt idx="17">
                  <c:v>0.85</c:v>
                </c:pt>
                <c:pt idx="18">
                  <c:v>0.9</c:v>
                </c:pt>
                <c:pt idx="19">
                  <c:v>0.95</c:v>
                </c:pt>
                <c:pt idx="20">
                  <c:v>1</c:v>
                </c:pt>
              </c:numCache>
            </c:numRef>
          </c:cat>
          <c:val>
            <c:numRef>
              <c:f>'T1121'!$F$2:$F$22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1</c:v>
                </c:pt>
                <c:pt idx="10">
                  <c:v>27</c:v>
                </c:pt>
                <c:pt idx="11">
                  <c:v>146</c:v>
                </c:pt>
                <c:pt idx="12">
                  <c:v>14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6</c:v>
                </c:pt>
                <c:pt idx="17">
                  <c:v>0</c:v>
                </c:pt>
                <c:pt idx="18">
                  <c:v>1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B8-41C8-8973-2305E614EA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0336143"/>
        <c:axId val="830328655"/>
      </c:barChart>
      <c:catAx>
        <c:axId val="830336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0328655"/>
        <c:crosses val="autoZero"/>
        <c:auto val="1"/>
        <c:lblAlgn val="ctr"/>
        <c:lblOffset val="100"/>
        <c:noMultiLvlLbl val="0"/>
      </c:catAx>
      <c:valAx>
        <c:axId val="830328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03361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9589988541356"/>
          <c:y val="3.0186174044584475E-2"/>
          <c:w val="0.7348137760470197"/>
          <c:h val="0.83750454564991561"/>
        </c:manualLayout>
      </c:layout>
      <c:scatterChart>
        <c:scatterStyle val="lineMarker"/>
        <c:varyColors val="0"/>
        <c:ser>
          <c:idx val="0"/>
          <c:order val="0"/>
          <c:tx>
            <c:strRef>
              <c:f>QA_human_loss!$C$61</c:f>
              <c:strCache>
                <c:ptCount val="1"/>
                <c:pt idx="0">
                  <c:v>average loss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53975">
                <a:solidFill>
                  <a:schemeClr val="tx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xVal>
            <c:numRef>
              <c:f>QA_human_loss!$B$62:$B$92</c:f>
              <c:numCache>
                <c:formatCode>General</c:formatCode>
                <c:ptCount val="31"/>
                <c:pt idx="0">
                  <c:v>3.49E-3</c:v>
                </c:pt>
                <c:pt idx="1">
                  <c:v>0.23385</c:v>
                </c:pt>
                <c:pt idx="2">
                  <c:v>0</c:v>
                </c:pt>
                <c:pt idx="3">
                  <c:v>0</c:v>
                </c:pt>
                <c:pt idx="4">
                  <c:v>4.0869999999999997E-2</c:v>
                </c:pt>
                <c:pt idx="5">
                  <c:v>2.3700000000000001E-3</c:v>
                </c:pt>
                <c:pt idx="6">
                  <c:v>1.2700000000000001E-3</c:v>
                </c:pt>
                <c:pt idx="7">
                  <c:v>0.24573999999999999</c:v>
                </c:pt>
                <c:pt idx="8">
                  <c:v>2.4039999999999999E-2</c:v>
                </c:pt>
                <c:pt idx="9">
                  <c:v>6.5040000000000001E-2</c:v>
                </c:pt>
                <c:pt idx="10">
                  <c:v>3.2140000000000002E-2</c:v>
                </c:pt>
                <c:pt idx="11">
                  <c:v>5.9899999999999997E-3</c:v>
                </c:pt>
                <c:pt idx="12">
                  <c:v>2.2440000000000002E-2</c:v>
                </c:pt>
                <c:pt idx="13">
                  <c:v>7.3760000000000006E-2</c:v>
                </c:pt>
                <c:pt idx="14">
                  <c:v>1.3639999999999999E-2</c:v>
                </c:pt>
                <c:pt idx="15">
                  <c:v>3.4729999999999997E-2</c:v>
                </c:pt>
                <c:pt idx="16">
                  <c:v>0.29675000000000001</c:v>
                </c:pt>
                <c:pt idx="17">
                  <c:v>2.4819999999999998E-2</c:v>
                </c:pt>
                <c:pt idx="18">
                  <c:v>1.175E-2</c:v>
                </c:pt>
                <c:pt idx="19">
                  <c:v>7.9500000000000005E-3</c:v>
                </c:pt>
                <c:pt idx="20">
                  <c:v>1.7000000000000001E-4</c:v>
                </c:pt>
                <c:pt idx="21">
                  <c:v>4.4350000000000001E-2</c:v>
                </c:pt>
                <c:pt idx="22">
                  <c:v>9.8099999999999993E-3</c:v>
                </c:pt>
                <c:pt idx="23">
                  <c:v>0.14097000000000001</c:v>
                </c:pt>
                <c:pt idx="24">
                  <c:v>5.4999999999999997E-3</c:v>
                </c:pt>
                <c:pt idx="25">
                  <c:v>0</c:v>
                </c:pt>
                <c:pt idx="26">
                  <c:v>6.0720000000000003E-2</c:v>
                </c:pt>
                <c:pt idx="27">
                  <c:v>1.06E-2</c:v>
                </c:pt>
                <c:pt idx="28">
                  <c:v>1.9349999999999999E-2</c:v>
                </c:pt>
                <c:pt idx="29">
                  <c:v>7.7799999999999996E-3</c:v>
                </c:pt>
                <c:pt idx="30">
                  <c:v>0.27001999999999998</c:v>
                </c:pt>
              </c:numCache>
            </c:numRef>
          </c:xVal>
          <c:yVal>
            <c:numRef>
              <c:f>QA_human_loss!$C$62:$C$92</c:f>
              <c:numCache>
                <c:formatCode>General</c:formatCode>
                <c:ptCount val="31"/>
                <c:pt idx="0">
                  <c:v>5.5500000000000002E-3</c:v>
                </c:pt>
                <c:pt idx="1">
                  <c:v>7.5880000000000003E-2</c:v>
                </c:pt>
                <c:pt idx="2">
                  <c:v>3.73E-2</c:v>
                </c:pt>
                <c:pt idx="3">
                  <c:v>0.23369999999999999</c:v>
                </c:pt>
                <c:pt idx="4">
                  <c:v>4.0869999999999997E-2</c:v>
                </c:pt>
                <c:pt idx="5">
                  <c:v>2.3700000000000001E-3</c:v>
                </c:pt>
                <c:pt idx="6">
                  <c:v>1.6000000000000001E-3</c:v>
                </c:pt>
                <c:pt idx="7">
                  <c:v>0.16757</c:v>
                </c:pt>
                <c:pt idx="8">
                  <c:v>2.4039999999999999E-2</c:v>
                </c:pt>
                <c:pt idx="9">
                  <c:v>6.658E-2</c:v>
                </c:pt>
                <c:pt idx="10">
                  <c:v>4.2070000000000003E-2</c:v>
                </c:pt>
                <c:pt idx="11">
                  <c:v>0.14421999999999999</c:v>
                </c:pt>
                <c:pt idx="12">
                  <c:v>2.2440000000000002E-2</c:v>
                </c:pt>
                <c:pt idx="13">
                  <c:v>7.3760000000000006E-2</c:v>
                </c:pt>
                <c:pt idx="14">
                  <c:v>1.3639999999999999E-2</c:v>
                </c:pt>
                <c:pt idx="15">
                  <c:v>3.4729999999999997E-2</c:v>
                </c:pt>
                <c:pt idx="16">
                  <c:v>0.29675000000000001</c:v>
                </c:pt>
                <c:pt idx="17">
                  <c:v>2.4819999999999998E-2</c:v>
                </c:pt>
                <c:pt idx="18">
                  <c:v>1.175E-2</c:v>
                </c:pt>
                <c:pt idx="19">
                  <c:v>7.9500000000000005E-3</c:v>
                </c:pt>
                <c:pt idx="20">
                  <c:v>1.7000000000000001E-4</c:v>
                </c:pt>
                <c:pt idx="21">
                  <c:v>4.4350000000000001E-2</c:v>
                </c:pt>
                <c:pt idx="22">
                  <c:v>3.8500000000000001E-3</c:v>
                </c:pt>
                <c:pt idx="23">
                  <c:v>0.14097000000000001</c:v>
                </c:pt>
                <c:pt idx="24">
                  <c:v>5.4999999999999997E-3</c:v>
                </c:pt>
                <c:pt idx="25">
                  <c:v>0</c:v>
                </c:pt>
                <c:pt idx="26">
                  <c:v>6.0720000000000003E-2</c:v>
                </c:pt>
                <c:pt idx="27">
                  <c:v>1.06E-2</c:v>
                </c:pt>
                <c:pt idx="28">
                  <c:v>1.9349999999999999E-2</c:v>
                </c:pt>
                <c:pt idx="29">
                  <c:v>7.7799999999999996E-3</c:v>
                </c:pt>
                <c:pt idx="30">
                  <c:v>0.27001999999999998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DA1-4EC9-9368-3751E721B0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47331264"/>
        <c:axId val="1947329600"/>
      </c:scatterChart>
      <c:valAx>
        <c:axId val="1947331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Loss of AlphaFold confidence score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7329600"/>
        <c:crosses val="autoZero"/>
        <c:crossBetween val="midCat"/>
      </c:valAx>
      <c:valAx>
        <c:axId val="1947329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i="0" baseline="0" dirty="0">
                    <a:effectLst/>
                  </a:rPr>
                  <a:t>Loss of the average score of AlphaFold confidence score and pairwise score</a:t>
                </a:r>
                <a:endParaRPr lang="en-US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73312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087680446194227E-2"/>
          <c:y val="5.0925925925925923E-2"/>
          <c:w val="0.9682245734908137"/>
          <c:h val="0.85131126445380767"/>
        </c:manualLayout>
      </c:layout>
      <c:lineChart>
        <c:grouping val="standard"/>
        <c:varyColors val="0"/>
        <c:ser>
          <c:idx val="0"/>
          <c:order val="0"/>
          <c:tx>
            <c:strRef>
              <c:f>Sheet1!$F$1</c:f>
              <c:strCache>
                <c:ptCount val="1"/>
                <c:pt idx="0">
                  <c:v>MULTICOM_qa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Sheet1!$E$2:$E$42</c:f>
              <c:numCache>
                <c:formatCode>General</c:formatCode>
                <c:ptCount val="41"/>
                <c:pt idx="0">
                  <c:v>-1</c:v>
                </c:pt>
                <c:pt idx="1">
                  <c:v>-0.95</c:v>
                </c:pt>
                <c:pt idx="2">
                  <c:v>-0.9</c:v>
                </c:pt>
                <c:pt idx="3">
                  <c:v>-0.85</c:v>
                </c:pt>
                <c:pt idx="4">
                  <c:v>-0.8</c:v>
                </c:pt>
                <c:pt idx="5">
                  <c:v>-0.75</c:v>
                </c:pt>
                <c:pt idx="6">
                  <c:v>-0.7</c:v>
                </c:pt>
                <c:pt idx="7">
                  <c:v>-0.65</c:v>
                </c:pt>
                <c:pt idx="8">
                  <c:v>-0.6</c:v>
                </c:pt>
                <c:pt idx="9">
                  <c:v>-0.55000000000000004</c:v>
                </c:pt>
                <c:pt idx="10">
                  <c:v>-0.5</c:v>
                </c:pt>
                <c:pt idx="11">
                  <c:v>-0.45</c:v>
                </c:pt>
                <c:pt idx="12">
                  <c:v>-0.4</c:v>
                </c:pt>
                <c:pt idx="13">
                  <c:v>-0.35</c:v>
                </c:pt>
                <c:pt idx="14">
                  <c:v>-0.3</c:v>
                </c:pt>
                <c:pt idx="15">
                  <c:v>-0.25</c:v>
                </c:pt>
                <c:pt idx="16">
                  <c:v>-0.2</c:v>
                </c:pt>
                <c:pt idx="17">
                  <c:v>-0.15</c:v>
                </c:pt>
                <c:pt idx="18">
                  <c:v>-0.1</c:v>
                </c:pt>
                <c:pt idx="19">
                  <c:v>-0.05</c:v>
                </c:pt>
                <c:pt idx="20">
                  <c:v>0</c:v>
                </c:pt>
                <c:pt idx="21">
                  <c:v>0.05</c:v>
                </c:pt>
                <c:pt idx="22">
                  <c:v>0.1</c:v>
                </c:pt>
                <c:pt idx="23">
                  <c:v>0.15</c:v>
                </c:pt>
                <c:pt idx="24">
                  <c:v>0.2</c:v>
                </c:pt>
                <c:pt idx="25">
                  <c:v>0.25</c:v>
                </c:pt>
                <c:pt idx="26">
                  <c:v>0.3</c:v>
                </c:pt>
                <c:pt idx="27">
                  <c:v>0.35</c:v>
                </c:pt>
                <c:pt idx="28">
                  <c:v>0.4</c:v>
                </c:pt>
                <c:pt idx="29">
                  <c:v>0.45</c:v>
                </c:pt>
                <c:pt idx="30">
                  <c:v>0.5</c:v>
                </c:pt>
                <c:pt idx="31">
                  <c:v>0.55000000000000004</c:v>
                </c:pt>
                <c:pt idx="32">
                  <c:v>0.6</c:v>
                </c:pt>
                <c:pt idx="33">
                  <c:v>0.65</c:v>
                </c:pt>
                <c:pt idx="34">
                  <c:v>0.7</c:v>
                </c:pt>
                <c:pt idx="35">
                  <c:v>0.75</c:v>
                </c:pt>
                <c:pt idx="36">
                  <c:v>0.8</c:v>
                </c:pt>
                <c:pt idx="37">
                  <c:v>0.85</c:v>
                </c:pt>
                <c:pt idx="38">
                  <c:v>0.9</c:v>
                </c:pt>
                <c:pt idx="39">
                  <c:v>0.95</c:v>
                </c:pt>
                <c:pt idx="40">
                  <c:v>1</c:v>
                </c:pt>
              </c:numCache>
            </c:numRef>
          </c:cat>
          <c:val>
            <c:numRef>
              <c:f>Sheet1!$F$2:$F$42</c:f>
              <c:numCache>
                <c:formatCode>General</c:formatCode>
                <c:ptCount val="4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2</c:v>
                </c:pt>
                <c:pt idx="16">
                  <c:v>0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0</c:v>
                </c:pt>
                <c:pt idx="23">
                  <c:v>2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1</c:v>
                </c:pt>
                <c:pt idx="28">
                  <c:v>0</c:v>
                </c:pt>
                <c:pt idx="29">
                  <c:v>4</c:v>
                </c:pt>
                <c:pt idx="30">
                  <c:v>0</c:v>
                </c:pt>
                <c:pt idx="31">
                  <c:v>2</c:v>
                </c:pt>
                <c:pt idx="32">
                  <c:v>0</c:v>
                </c:pt>
                <c:pt idx="33">
                  <c:v>1</c:v>
                </c:pt>
                <c:pt idx="34">
                  <c:v>0</c:v>
                </c:pt>
                <c:pt idx="35">
                  <c:v>1</c:v>
                </c:pt>
                <c:pt idx="36">
                  <c:v>5</c:v>
                </c:pt>
                <c:pt idx="37">
                  <c:v>6</c:v>
                </c:pt>
                <c:pt idx="38">
                  <c:v>1</c:v>
                </c:pt>
                <c:pt idx="39">
                  <c:v>3</c:v>
                </c:pt>
                <c:pt idx="40">
                  <c:v>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AAAD-4548-9FDD-2790F66A75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0859391"/>
        <c:axId val="750858559"/>
      </c:lineChart>
      <c:catAx>
        <c:axId val="750859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0858559"/>
        <c:crosses val="autoZero"/>
        <c:auto val="1"/>
        <c:lblAlgn val="ctr"/>
        <c:lblOffset val="100"/>
        <c:noMultiLvlLbl val="0"/>
      </c:catAx>
      <c:valAx>
        <c:axId val="750858559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08593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0.26386</cdr:x>
      <cdr:y>0.5</cdr:y>
    </cdr:from>
    <cdr:to>
      <cdr:x>0.33955</cdr:x>
      <cdr:y>0.7601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AB51A80F-80FA-896A-3C69-10F6E15F96DB}"/>
            </a:ext>
          </a:extLst>
        </cdr:cNvPr>
        <cdr:cNvCxnSpPr/>
      </cdr:nvCxnSpPr>
      <cdr:spPr>
        <a:xfrm xmlns:a="http://schemas.openxmlformats.org/drawingml/2006/main">
          <a:off x="3217025" y="1645920"/>
          <a:ext cx="922713" cy="856211"/>
        </a:xfrm>
        <a:prstGeom xmlns:a="http://schemas.openxmlformats.org/drawingml/2006/main" prst="straightConnector1">
          <a:avLst/>
        </a:prstGeom>
        <a:ln xmlns:a="http://schemas.openxmlformats.org/drawingml/2006/main" w="127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0.20932</cdr:x>
      <cdr:y>0.39899</cdr:y>
    </cdr:from>
    <cdr:to>
      <cdr:x>0.3525</cdr:x>
      <cdr:y>0.60101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A7CE4AB-992D-DE2D-4A0F-033837E84792}"/>
            </a:ext>
          </a:extLst>
        </cdr:cNvPr>
        <cdr:cNvSpPr txBox="1"/>
      </cdr:nvSpPr>
      <cdr:spPr>
        <a:xfrm xmlns:a="http://schemas.openxmlformats.org/drawingml/2006/main">
          <a:off x="2552007" y="1313411"/>
          <a:ext cx="1745673" cy="665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>
              <a:solidFill>
                <a:schemeClr val="tx1"/>
              </a:solidFill>
            </a:rPr>
            <a:t>T1121</a:t>
          </a:r>
        </a:p>
        <a:p xmlns:a="http://schemas.openxmlformats.org/drawingml/2006/main">
          <a:r>
            <a:rPr lang="en-US" sz="1600" b="1" dirty="0">
              <a:solidFill>
                <a:schemeClr val="tx1"/>
              </a:solidFill>
            </a:rPr>
            <a:t>T1187</a:t>
          </a:r>
        </a:p>
      </cdr:txBody>
    </cdr:sp>
  </cdr:relSizeAnchor>
  <cdr:relSizeAnchor xmlns:cdr="http://schemas.openxmlformats.org/drawingml/2006/chartDrawing">
    <cdr:from>
      <cdr:x>0.37985</cdr:x>
      <cdr:y>0.49523</cdr:y>
    </cdr:from>
    <cdr:to>
      <cdr:x>0.45553</cdr:x>
      <cdr:y>0.75533</cdr:y>
    </cdr:to>
    <cdr:cxnSp macro="">
      <cdr:nvCxnSpPr>
        <cdr:cNvPr id="5" name="Straight Arrow Connector 4">
          <a:extLst xmlns:a="http://schemas.openxmlformats.org/drawingml/2006/main">
            <a:ext uri="{FF2B5EF4-FFF2-40B4-BE49-F238E27FC236}">
              <a16:creationId xmlns:a16="http://schemas.microsoft.com/office/drawing/2014/main" id="{C3DFDB8F-0F2F-58F5-7FE5-0F8BB98E673A}"/>
            </a:ext>
          </a:extLst>
        </cdr:cNvPr>
        <cdr:cNvCxnSpPr/>
      </cdr:nvCxnSpPr>
      <cdr:spPr>
        <a:xfrm xmlns:a="http://schemas.openxmlformats.org/drawingml/2006/main">
          <a:off x="4631113" y="1630218"/>
          <a:ext cx="922713" cy="856211"/>
        </a:xfrm>
        <a:prstGeom xmlns:a="http://schemas.openxmlformats.org/drawingml/2006/main" prst="straightConnector1">
          <a:avLst/>
        </a:prstGeom>
        <a:ln xmlns:a="http://schemas.openxmlformats.org/drawingml/2006/main" w="127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0.3253</cdr:x>
      <cdr:y>0.39422</cdr:y>
    </cdr:from>
    <cdr:to>
      <cdr:x>0.46848</cdr:x>
      <cdr:y>0.59624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40547F0B-2223-DB2E-CC11-781706580F42}"/>
            </a:ext>
          </a:extLst>
        </cdr:cNvPr>
        <cdr:cNvSpPr txBox="1"/>
      </cdr:nvSpPr>
      <cdr:spPr>
        <a:xfrm xmlns:a="http://schemas.openxmlformats.org/drawingml/2006/main">
          <a:off x="3966095" y="1297709"/>
          <a:ext cx="1745673" cy="665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tx1"/>
              </a:solidFill>
            </a:rPr>
            <a:t>H1140</a:t>
          </a:r>
        </a:p>
        <a:p xmlns:a="http://schemas.openxmlformats.org/drawingml/2006/main">
          <a:r>
            <a:rPr lang="en-US" sz="1600" b="1" dirty="0">
              <a:solidFill>
                <a:schemeClr val="tx1"/>
              </a:solidFill>
            </a:rPr>
            <a:t>T1161</a:t>
          </a:r>
        </a:p>
      </cdr:txBody>
    </cdr:sp>
  </cdr:relSizeAnchor>
  <cdr:relSizeAnchor xmlns:cdr="http://schemas.openxmlformats.org/drawingml/2006/chartDrawing">
    <cdr:from>
      <cdr:x>0.51765</cdr:x>
      <cdr:y>0.49551</cdr:y>
    </cdr:from>
    <cdr:to>
      <cdr:x>0.59333</cdr:x>
      <cdr:y>0.75561</cdr:y>
    </cdr:to>
    <cdr:cxnSp macro="">
      <cdr:nvCxnSpPr>
        <cdr:cNvPr id="9" name="Straight Arrow Connector 8">
          <a:extLst xmlns:a="http://schemas.openxmlformats.org/drawingml/2006/main">
            <a:ext uri="{FF2B5EF4-FFF2-40B4-BE49-F238E27FC236}">
              <a16:creationId xmlns:a16="http://schemas.microsoft.com/office/drawing/2014/main" id="{CD32014A-51FC-FFFF-0BC1-265522677E59}"/>
            </a:ext>
          </a:extLst>
        </cdr:cNvPr>
        <cdr:cNvCxnSpPr/>
      </cdr:nvCxnSpPr>
      <cdr:spPr>
        <a:xfrm xmlns:a="http://schemas.openxmlformats.org/drawingml/2006/main">
          <a:off x="6311208" y="1631142"/>
          <a:ext cx="922713" cy="856211"/>
        </a:xfrm>
        <a:prstGeom xmlns:a="http://schemas.openxmlformats.org/drawingml/2006/main" prst="straightConnector1">
          <a:avLst/>
        </a:prstGeom>
        <a:ln xmlns:a="http://schemas.openxmlformats.org/drawingml/2006/main" w="127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0.46311</cdr:x>
      <cdr:y>0.3945</cdr:y>
    </cdr:from>
    <cdr:to>
      <cdr:x>0.60629</cdr:x>
      <cdr:y>0.59652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4F8A0430-C14F-2E1C-1293-9F28578B0F48}"/>
            </a:ext>
          </a:extLst>
        </cdr:cNvPr>
        <cdr:cNvSpPr txBox="1"/>
      </cdr:nvSpPr>
      <cdr:spPr>
        <a:xfrm xmlns:a="http://schemas.openxmlformats.org/drawingml/2006/main">
          <a:off x="5646190" y="1298633"/>
          <a:ext cx="1745673" cy="665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/>
            <a:t>H1144</a:t>
          </a:r>
        </a:p>
        <a:p xmlns:a="http://schemas.openxmlformats.org/drawingml/2006/main">
          <a:r>
            <a:rPr lang="en-US" sz="1600" b="1" dirty="0"/>
            <a:t>T1176</a:t>
          </a:r>
        </a:p>
      </cdr:txBody>
    </cdr:sp>
  </cdr:relSizeAnchor>
  <cdr:relSizeAnchor xmlns:cdr="http://schemas.openxmlformats.org/drawingml/2006/chartDrawing">
    <cdr:from>
      <cdr:x>0.63955</cdr:x>
      <cdr:y>0.61111</cdr:y>
    </cdr:from>
    <cdr:to>
      <cdr:x>0.69159</cdr:x>
      <cdr:y>0.79377</cdr:y>
    </cdr:to>
    <cdr:cxnSp macro="">
      <cdr:nvCxnSpPr>
        <cdr:cNvPr id="11" name="Straight Arrow Connector 10">
          <a:extLst xmlns:a="http://schemas.openxmlformats.org/drawingml/2006/main">
            <a:ext uri="{FF2B5EF4-FFF2-40B4-BE49-F238E27FC236}">
              <a16:creationId xmlns:a16="http://schemas.microsoft.com/office/drawing/2014/main" id="{D90A0CA4-5A79-41F1-F958-DDF7D165A492}"/>
            </a:ext>
          </a:extLst>
        </cdr:cNvPr>
        <cdr:cNvCxnSpPr/>
      </cdr:nvCxnSpPr>
      <cdr:spPr>
        <a:xfrm xmlns:a="http://schemas.openxmlformats.org/drawingml/2006/main">
          <a:off x="7797338" y="2011680"/>
          <a:ext cx="634540" cy="601287"/>
        </a:xfrm>
        <a:prstGeom xmlns:a="http://schemas.openxmlformats.org/drawingml/2006/main" prst="straightConnector1">
          <a:avLst/>
        </a:prstGeom>
        <a:ln xmlns:a="http://schemas.openxmlformats.org/drawingml/2006/main" w="127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0.58795</cdr:x>
      <cdr:y>0.5</cdr:y>
    </cdr:from>
    <cdr:to>
      <cdr:x>0.73114</cdr:x>
      <cdr:y>0.70202</cdr:y>
    </cdr:to>
    <cdr:sp macro="" textlink="">
      <cdr:nvSpPr>
        <cdr:cNvPr id="12" name="TextBox 2">
          <a:extLst xmlns:a="http://schemas.openxmlformats.org/drawingml/2006/main">
            <a:ext uri="{FF2B5EF4-FFF2-40B4-BE49-F238E27FC236}">
              <a16:creationId xmlns:a16="http://schemas.microsoft.com/office/drawing/2014/main" id="{CF356C9E-6806-C860-5710-0B3BEFF09D37}"/>
            </a:ext>
          </a:extLst>
        </cdr:cNvPr>
        <cdr:cNvSpPr txBox="1"/>
      </cdr:nvSpPr>
      <cdr:spPr>
        <a:xfrm xmlns:a="http://schemas.openxmlformats.org/drawingml/2006/main">
          <a:off x="7168343" y="1645920"/>
          <a:ext cx="1745673" cy="665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/>
            <a:t>H1141</a:t>
          </a:r>
        </a:p>
      </cdr:txBody>
    </cdr:sp>
  </cdr:relSizeAnchor>
  <cdr:relSizeAnchor xmlns:cdr="http://schemas.openxmlformats.org/drawingml/2006/chartDrawing">
    <cdr:from>
      <cdr:x>0.75826</cdr:x>
      <cdr:y>0.61644</cdr:y>
    </cdr:from>
    <cdr:to>
      <cdr:x>0.8103</cdr:x>
      <cdr:y>0.7991</cdr:y>
    </cdr:to>
    <cdr:cxnSp macro="">
      <cdr:nvCxnSpPr>
        <cdr:cNvPr id="16" name="Straight Arrow Connector 15">
          <a:extLst xmlns:a="http://schemas.openxmlformats.org/drawingml/2006/main">
            <a:ext uri="{FF2B5EF4-FFF2-40B4-BE49-F238E27FC236}">
              <a16:creationId xmlns:a16="http://schemas.microsoft.com/office/drawing/2014/main" id="{0BFA67A0-2F0D-8A68-5AA6-6A7E2C869189}"/>
            </a:ext>
          </a:extLst>
        </cdr:cNvPr>
        <cdr:cNvCxnSpPr/>
      </cdr:nvCxnSpPr>
      <cdr:spPr>
        <a:xfrm xmlns:a="http://schemas.openxmlformats.org/drawingml/2006/main">
          <a:off x="9244677" y="2029229"/>
          <a:ext cx="634540" cy="601287"/>
        </a:xfrm>
        <a:prstGeom xmlns:a="http://schemas.openxmlformats.org/drawingml/2006/main" prst="straightConnector1">
          <a:avLst/>
        </a:prstGeom>
        <a:ln xmlns:a="http://schemas.openxmlformats.org/drawingml/2006/main" w="127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0.70394</cdr:x>
      <cdr:y>0.52553</cdr:y>
    </cdr:from>
    <cdr:to>
      <cdr:x>0.84712</cdr:x>
      <cdr:y>0.72755</cdr:y>
    </cdr:to>
    <cdr:sp macro="" textlink="">
      <cdr:nvSpPr>
        <cdr:cNvPr id="17" name="TextBox 2">
          <a:extLst xmlns:a="http://schemas.openxmlformats.org/drawingml/2006/main">
            <a:ext uri="{FF2B5EF4-FFF2-40B4-BE49-F238E27FC236}">
              <a16:creationId xmlns:a16="http://schemas.microsoft.com/office/drawing/2014/main" id="{A6155005-C66E-B5A4-DDCF-5BF49A926188}"/>
            </a:ext>
          </a:extLst>
        </cdr:cNvPr>
        <cdr:cNvSpPr txBox="1"/>
      </cdr:nvSpPr>
      <cdr:spPr>
        <a:xfrm xmlns:a="http://schemas.openxmlformats.org/drawingml/2006/main">
          <a:off x="8582431" y="1729971"/>
          <a:ext cx="1745673" cy="665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/>
            <a:t>H1111</a:t>
          </a:r>
        </a:p>
      </cdr:txBody>
    </cdr:sp>
  </cdr:relSizeAnchor>
  <cdr:relSizeAnchor xmlns:cdr="http://schemas.openxmlformats.org/drawingml/2006/chartDrawing">
    <cdr:from>
      <cdr:x>0.08041</cdr:x>
      <cdr:y>0.03578</cdr:y>
    </cdr:from>
    <cdr:to>
      <cdr:x>0.15647</cdr:x>
      <cdr:y>0.33511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7AAFB12-84DC-DB6B-AF09-C19829D08DAA}"/>
            </a:ext>
          </a:extLst>
        </cdr:cNvPr>
        <cdr:cNvSpPr txBox="1"/>
      </cdr:nvSpPr>
      <cdr:spPr>
        <a:xfrm xmlns:a="http://schemas.openxmlformats.org/drawingml/2006/main">
          <a:off x="966741" y="10929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0.512</cdr:x>
      <cdr:y>0.53378</cdr:y>
    </cdr:from>
    <cdr:to>
      <cdr:x>0.56518</cdr:x>
      <cdr:y>0.73191</cdr:y>
    </cdr:to>
    <cdr:cxnSp macro="">
      <cdr:nvCxnSpPr>
        <cdr:cNvPr id="2" name="Straight Arrow Connector 1">
          <a:extLst xmlns:a="http://schemas.openxmlformats.org/drawingml/2006/main">
            <a:ext uri="{FF2B5EF4-FFF2-40B4-BE49-F238E27FC236}">
              <a16:creationId xmlns:a16="http://schemas.microsoft.com/office/drawing/2014/main" id="{76392F14-3FD7-F342-C14C-E3E7E6009430}"/>
            </a:ext>
          </a:extLst>
        </cdr:cNvPr>
        <cdr:cNvCxnSpPr/>
      </cdr:nvCxnSpPr>
      <cdr:spPr>
        <a:xfrm xmlns:a="http://schemas.openxmlformats.org/drawingml/2006/main" flipH="1">
          <a:off x="6113928" y="1757128"/>
          <a:ext cx="635038" cy="652212"/>
        </a:xfrm>
        <a:prstGeom xmlns:a="http://schemas.openxmlformats.org/drawingml/2006/main" prst="straightConnector1">
          <a:avLst/>
        </a:prstGeom>
        <a:ln xmlns:a="http://schemas.openxmlformats.org/drawingml/2006/main" w="127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0.55932</cdr:x>
      <cdr:y>0.40676</cdr:y>
    </cdr:from>
    <cdr:to>
      <cdr:x>0.7025</cdr:x>
      <cdr:y>0.59324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07CC6C89-80D4-08B4-C52A-C1E9A62182AB}"/>
            </a:ext>
          </a:extLst>
        </cdr:cNvPr>
        <cdr:cNvSpPr txBox="1"/>
      </cdr:nvSpPr>
      <cdr:spPr>
        <a:xfrm xmlns:a="http://schemas.openxmlformats.org/drawingml/2006/main">
          <a:off x="6819208" y="1450571"/>
          <a:ext cx="1745673" cy="665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FF0000"/>
              </a:solidFill>
            </a:rPr>
            <a:t>T1160</a:t>
          </a:r>
        </a:p>
        <a:p xmlns:a="http://schemas.openxmlformats.org/drawingml/2006/main">
          <a:r>
            <a:rPr lang="en-US" sz="1600" b="1" dirty="0">
              <a:solidFill>
                <a:srgbClr val="FF0000"/>
              </a:solidFill>
            </a:rPr>
            <a:t>T1161</a:t>
          </a:r>
        </a:p>
        <a:p xmlns:a="http://schemas.openxmlformats.org/drawingml/2006/main">
          <a:r>
            <a:rPr lang="en-US" sz="1600" b="1" dirty="0">
              <a:solidFill>
                <a:srgbClr val="FF0000"/>
              </a:solidFill>
            </a:rPr>
            <a:t>T1187</a:t>
          </a:r>
        </a:p>
      </cdr:txBody>
    </cdr:sp>
  </cdr:relSizeAnchor>
  <cdr:relSizeAnchor xmlns:cdr="http://schemas.openxmlformats.org/drawingml/2006/chartDrawing">
    <cdr:from>
      <cdr:x>0.36924</cdr:x>
      <cdr:y>0.5</cdr:y>
    </cdr:from>
    <cdr:to>
      <cdr:x>0.38882</cdr:x>
      <cdr:y>0.78909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9D4B6C26-B390-DA24-F6A1-23331F1ABBDC}"/>
            </a:ext>
          </a:extLst>
        </cdr:cNvPr>
        <cdr:cNvCxnSpPr/>
      </cdr:nvCxnSpPr>
      <cdr:spPr>
        <a:xfrm xmlns:a="http://schemas.openxmlformats.org/drawingml/2006/main">
          <a:off x="4409205" y="1645919"/>
          <a:ext cx="233825" cy="951650"/>
        </a:xfrm>
        <a:prstGeom xmlns:a="http://schemas.openxmlformats.org/drawingml/2006/main" prst="straightConnector1">
          <a:avLst/>
        </a:prstGeom>
        <a:ln xmlns:a="http://schemas.openxmlformats.org/drawingml/2006/main" w="12700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0.27319</cdr:x>
      <cdr:y>0.40676</cdr:y>
    </cdr:from>
    <cdr:to>
      <cdr:x>0.56114</cdr:x>
      <cdr:y>0.59324</cdr:y>
    </cdr:to>
    <cdr:sp macro="" textlink="">
      <cdr:nvSpPr>
        <cdr:cNvPr id="11" name="TextBox 2">
          <a:extLst xmlns:a="http://schemas.openxmlformats.org/drawingml/2006/main">
            <a:ext uri="{FF2B5EF4-FFF2-40B4-BE49-F238E27FC236}">
              <a16:creationId xmlns:a16="http://schemas.microsoft.com/office/drawing/2014/main" id="{0108F48E-0FBF-6738-88CF-8F9557E797BF}"/>
            </a:ext>
          </a:extLst>
        </cdr:cNvPr>
        <cdr:cNvSpPr txBox="1"/>
      </cdr:nvSpPr>
      <cdr:spPr>
        <a:xfrm xmlns:a="http://schemas.openxmlformats.org/drawingml/2006/main">
          <a:off x="3330689" y="1450571"/>
          <a:ext cx="3510686" cy="665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/>
            <a:t>H1135, H1140, </a:t>
          </a:r>
          <a:r>
            <a:rPr lang="en-US" sz="1600" b="1" dirty="0">
              <a:solidFill>
                <a:srgbClr val="FF0000"/>
              </a:solidFill>
            </a:rPr>
            <a:t>H1144</a:t>
          </a:r>
          <a:r>
            <a:rPr lang="en-US" sz="1600" b="1" dirty="0"/>
            <a:t>, </a:t>
          </a:r>
          <a:r>
            <a:rPr lang="en-US" sz="1600" b="1" dirty="0">
              <a:solidFill>
                <a:srgbClr val="FF0000"/>
              </a:solidFill>
            </a:rPr>
            <a:t>T1121</a:t>
          </a:r>
        </a:p>
      </cdr:txBody>
    </cdr:sp>
  </cdr:relSizeAnchor>
  <cdr:relSizeAnchor xmlns:cdr="http://schemas.openxmlformats.org/drawingml/2006/chartDrawing">
    <cdr:from>
      <cdr:x>0.09954</cdr:x>
      <cdr:y>0.00977</cdr:y>
    </cdr:from>
    <cdr:to>
      <cdr:x>0.17611</cdr:x>
      <cdr:y>0.28755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6860688D-B934-1DC5-55B9-40F549BE9539}"/>
            </a:ext>
          </a:extLst>
        </cdr:cNvPr>
        <cdr:cNvSpPr txBox="1"/>
      </cdr:nvSpPr>
      <cdr:spPr>
        <a:xfrm xmlns:a="http://schemas.openxmlformats.org/drawingml/2006/main">
          <a:off x="1188630" y="3216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1C263-5281-BE43-ABA5-70C269EAEEBC}" type="datetimeFigureOut">
              <a:rPr lang="en-US" smtClean="0"/>
              <a:t>12/12/22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A887D-E1A1-544B-85CA-3F07E8FF0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04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CAF08-C17E-40FB-B847-7E32662751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48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CAF08-C17E-40FB-B847-7E32662751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62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E74B-D00D-B355-AB3B-AAFDE9535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FE0BBF-D7D4-908B-351A-059435F877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82EDA4-79F6-2149-49F4-DE6922C98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D8AB0-69D0-8240-9870-8774F4919DAD}" type="datetimeFigureOut">
              <a:rPr lang="en-US" smtClean="0"/>
              <a:t>12/12/22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FB7E9-EB0E-AAB5-DB46-0128FE590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C217D-8169-C7E3-5F8B-C5E78DEF9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A717F-9601-0C40-9D7F-B6DE1A933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3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2AEC2-46D2-5A9C-477E-DE20866C8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B062F5-9B8C-238C-2F2F-A04183FC3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7E12C-01B7-0576-D8E4-2D7968AF6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D8AB0-69D0-8240-9870-8774F4919DAD}" type="datetimeFigureOut">
              <a:rPr lang="en-US" smtClean="0"/>
              <a:t>12/12/22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8F344-9022-F4D4-D1FA-5BBC027C3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BFECB-E34C-5FF2-7BD0-40698D3BE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A717F-9601-0C40-9D7F-B6DE1A933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48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D532F6-D1AD-B7AC-E8BF-1D1712BBB5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F03CA6-5D46-771A-DB55-5375B88E56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639C9-10BA-96F1-7A08-3F62547E2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D8AB0-69D0-8240-9870-8774F4919DAD}" type="datetimeFigureOut">
              <a:rPr lang="en-US" smtClean="0"/>
              <a:t>12/12/22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EFA54-7561-F520-437D-19DA96003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2FEF8-8870-CB63-984E-AB664B6D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A717F-9601-0C40-9D7F-B6DE1A933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337AE-F140-5542-9056-F89DEB621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843" y="2038866"/>
            <a:ext cx="4952879" cy="3731740"/>
          </a:xfrm>
        </p:spPr>
        <p:txBody>
          <a:bodyPr l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4CED94-0252-0A49-886C-9B9683F25B1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16750" y="2043523"/>
            <a:ext cx="4952879" cy="3731740"/>
          </a:xfrm>
        </p:spPr>
        <p:txBody>
          <a:bodyPr l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9B5C6E3-5287-4745-AAF8-620E3C849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158" y="596349"/>
            <a:ext cx="11106550" cy="1300586"/>
          </a:xfrm>
          <a:solidFill>
            <a:schemeClr val="bg1">
              <a:alpha val="36000"/>
            </a:schemeClr>
          </a:solidFill>
          <a:ln w="38100">
            <a:solidFill>
              <a:schemeClr val="accent1"/>
            </a:solidFill>
          </a:ln>
        </p:spPr>
        <p:txBody>
          <a:bodyPr wrap="none" lIns="274320" tIns="182880" rIns="274320" bIns="91440">
            <a:noAutofit/>
          </a:bodyPr>
          <a:lstStyle>
            <a:lvl1pPr algn="ctr">
              <a:defRPr/>
            </a:lvl1pPr>
          </a:lstStyle>
          <a:p>
            <a:r>
              <a:rPr lang="en-US" dirty="0"/>
              <a:t>HEADLINE – ARIAL BLACK – 24-18 PT</a:t>
            </a:r>
            <a:br>
              <a:rPr lang="en-US" dirty="0"/>
            </a:br>
            <a:r>
              <a:rPr lang="en-US" dirty="0"/>
              <a:t>1 or 2 LINES</a:t>
            </a:r>
          </a:p>
        </p:txBody>
      </p:sp>
    </p:spTree>
    <p:extLst>
      <p:ext uri="{BB962C8B-B14F-4D97-AF65-F5344CB8AC3E}">
        <p14:creationId xmlns:p14="http://schemas.microsoft.com/office/powerpoint/2010/main" val="926070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AF29A-E388-8F23-AC74-C03C9DD92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A3EC8-C548-6335-9718-788B45893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F9456-5D73-A469-7436-2DE07E6A0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D8AB0-69D0-8240-9870-8774F4919DAD}" type="datetimeFigureOut">
              <a:rPr lang="en-US" smtClean="0"/>
              <a:t>12/12/22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36DD0-659F-4ACB-FEAC-BCB619F0F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06C17-941E-A070-F965-59A98AB88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A717F-9601-0C40-9D7F-B6DE1A933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06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D5303-9DC9-5870-F41C-3091ACEDD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2E9FE-92F1-2FB7-6F0D-21A6E29F2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9DC0A-D258-1A86-88E4-A655901D5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D8AB0-69D0-8240-9870-8774F4919DAD}" type="datetimeFigureOut">
              <a:rPr lang="en-US" smtClean="0"/>
              <a:t>12/12/22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2BFE6-EF29-0333-CDE1-EF9D0E0BA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5F106-A12F-FD74-F3F1-604D14493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A717F-9601-0C40-9D7F-B6DE1A933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68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86DBD-77E6-4B8A-ECF1-E026A514C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8B20C-1302-91D1-EA4E-7C37F84D3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6BB4DE-5693-8ABC-F565-2A4208E7C7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B4FB1-62EF-02B3-006B-55360E328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D8AB0-69D0-8240-9870-8774F4919DAD}" type="datetimeFigureOut">
              <a:rPr lang="en-US" smtClean="0"/>
              <a:t>12/12/22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1FC51-1651-951D-FBEE-870E4E55C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DF62F-100C-68D4-23F3-FD279F93A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A717F-9601-0C40-9D7F-B6DE1A933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02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B5300-50D1-36D7-954E-1E3577884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B743AB-5F86-D67C-4D4B-0072D9A0E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B94A0-6756-66DC-8373-99727DFE91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14BEC-EF63-ED65-8848-45CB29DCD0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B3A19F-15BE-1570-A26C-FBB460B83E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885A21-11FB-9E45-B272-90EBEF611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D8AB0-69D0-8240-9870-8774F4919DAD}" type="datetimeFigureOut">
              <a:rPr lang="en-US" smtClean="0"/>
              <a:t>12/12/22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926460-2016-9D4D-FE98-717F96076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2D8F74-EF1F-DD0B-219B-9AB64EC9E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A717F-9601-0C40-9D7F-B6DE1A933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30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759DD-058D-9B5E-ACFA-8FA617EF7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37E986-A3E9-BDA1-CB95-2067D86E9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D8AB0-69D0-8240-9870-8774F4919DAD}" type="datetimeFigureOut">
              <a:rPr lang="en-US" smtClean="0"/>
              <a:t>12/12/22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3010CD-52EE-3015-845F-E6038A649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86104-3756-57CC-510D-E6112039A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A717F-9601-0C40-9D7F-B6DE1A933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69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8A925B-18EF-3F11-D38C-CCFD951F6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D8AB0-69D0-8240-9870-8774F4919DAD}" type="datetimeFigureOut">
              <a:rPr lang="en-US" smtClean="0"/>
              <a:t>12/12/22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5717DD-2870-29B3-C055-E72E7F4FC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C38BB-9003-BB91-EE34-3850EB929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A717F-9601-0C40-9D7F-B6DE1A933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30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32A12-730E-0CD6-1BCA-09A88EAAA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BF9CB-64F1-0669-E9BF-E664B7F2C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BDAF54-9BF6-15D5-F12E-450FAB8AE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CBF4CA-0098-9096-38A8-68B90F90E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D8AB0-69D0-8240-9870-8774F4919DAD}" type="datetimeFigureOut">
              <a:rPr lang="en-US" smtClean="0"/>
              <a:t>12/12/22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15366E-6747-3356-22C3-A9C43B69D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FD6C4C-FFAC-BE9E-1BE3-8C8800BD6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A717F-9601-0C40-9D7F-B6DE1A933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42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61C7D-B75C-542B-AF61-EE26C8149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CEE0C9-F36C-8269-6D03-AF72793FA0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8AB19-EB8F-7298-52CD-5684C39150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3E15D9-5B88-8096-DC5B-15C37AF8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D8AB0-69D0-8240-9870-8774F4919DAD}" type="datetimeFigureOut">
              <a:rPr lang="en-US" smtClean="0"/>
              <a:t>12/12/22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0A4F1-427C-C63E-6772-59D5026AC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86562D-AF6E-DCD6-AA1B-CFC330E7E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A717F-9601-0C40-9D7F-B6DE1A933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57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383394-3690-5AF6-FDFA-41408D8CB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E9FF3-52EB-72ED-F1F0-D7D385855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E9E9A-46D6-1E91-6D45-36EB484E94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D8AB0-69D0-8240-9870-8774F4919DAD}" type="datetimeFigureOut">
              <a:rPr lang="en-US" smtClean="0"/>
              <a:t>12/12/22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29F59-9165-7504-9DC4-36680CF95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ECE17-8C7F-0F42-0B47-C7CD006F9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A717F-9601-0C40-9D7F-B6DE1A933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57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tiff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3.jpeg"/><Relationship Id="rId9" Type="http://schemas.openxmlformats.org/officeDocument/2006/relationships/image" Target="../media/image48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AE48C4B-3A90-42C3-BA00-6092B4771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93765F-A263-BF56-3E2F-602EFC594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6260" y="514734"/>
            <a:ext cx="7372350" cy="178308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Combining Pairwise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imilarity and Interface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ontact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6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rediction to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Estimate the Accuracy of</a:t>
            </a:r>
            <a:r>
              <a:rPr lang="en-US" sz="36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6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rotein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ssembly Models</a:t>
            </a:r>
            <a:endParaRPr lang="en-US" sz="36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024C98FE-2D2A-0E49-3AF8-3E8CFCC95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85" r="6520" b="-3"/>
          <a:stretch/>
        </p:blipFill>
        <p:spPr>
          <a:xfrm>
            <a:off x="451320" y="51133"/>
            <a:ext cx="3683003" cy="3821925"/>
          </a:xfrm>
          <a:custGeom>
            <a:avLst/>
            <a:gdLst/>
            <a:ahLst/>
            <a:cxnLst/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</p:spPr>
      </p:pic>
      <p:sp>
        <p:nvSpPr>
          <p:cNvPr id="19" name="sketch line">
            <a:extLst>
              <a:ext uri="{FF2B5EF4-FFF2-40B4-BE49-F238E27FC236}">
                <a16:creationId xmlns:a16="http://schemas.microsoft.com/office/drawing/2014/main" id="{F919E280-CA27-4214-97E6-294E0C3BC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46318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Our plans for quality assessment have been misunderstood | Times Higher  Education (THE)">
            <a:extLst>
              <a:ext uri="{FF2B5EF4-FFF2-40B4-BE49-F238E27FC236}">
                <a16:creationId xmlns:a16="http://schemas.microsoft.com/office/drawing/2014/main" id="{F238371B-E894-C526-E6E7-61F3A4551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894"/>
          <a:stretch/>
        </p:blipFill>
        <p:spPr bwMode="auto">
          <a:xfrm>
            <a:off x="564641" y="3932433"/>
            <a:ext cx="3436270" cy="2197608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BB1242F7-A03F-FAB0-4CAA-01F8BBF38173}"/>
              </a:ext>
            </a:extLst>
          </p:cNvPr>
          <p:cNvSpPr txBox="1">
            <a:spLocks/>
          </p:cNvSpPr>
          <p:nvPr/>
        </p:nvSpPr>
        <p:spPr>
          <a:xfrm>
            <a:off x="4654296" y="2927799"/>
            <a:ext cx="6894576" cy="34838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Jianlin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Cheng</a:t>
            </a:r>
          </a:p>
          <a:p>
            <a:pPr marL="0" indent="0" algn="ctr">
              <a:buNone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University of Missouri</a:t>
            </a:r>
          </a:p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Columbia, MO, USA</a:t>
            </a:r>
          </a:p>
          <a:p>
            <a:pPr marL="0" indent="0" algn="ctr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CASP15, December 13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1441104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998AE48-8395-E795-EC11-76626356ADBE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MULTICOM_qa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Pipeline for CASP15</a:t>
            </a:r>
          </a:p>
        </p:txBody>
      </p:sp>
      <p:pic>
        <p:nvPicPr>
          <p:cNvPr id="5" name="image7.png">
            <a:extLst>
              <a:ext uri="{FF2B5EF4-FFF2-40B4-BE49-F238E27FC236}">
                <a16:creationId xmlns:a16="http://schemas.microsoft.com/office/drawing/2014/main" id="{B8C4B006-1676-A90E-AC72-FE18949F7B28}"/>
              </a:ext>
            </a:extLst>
          </p:cNvPr>
          <p:cNvPicPr/>
          <p:nvPr/>
        </p:nvPicPr>
        <p:blipFill>
          <a:blip r:embed="rId2"/>
          <a:srcRect t="15494" b="17304"/>
          <a:stretch>
            <a:fillRect/>
          </a:stretch>
        </p:blipFill>
        <p:spPr>
          <a:xfrm>
            <a:off x="521158" y="2054431"/>
            <a:ext cx="10901092" cy="4067400"/>
          </a:xfrm>
          <a:prstGeom prst="rect">
            <a:avLst/>
          </a:prstGeom>
          <a:ln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193FBE-ACC9-B293-74AF-78D7BF43E874}"/>
              </a:ext>
            </a:extLst>
          </p:cNvPr>
          <p:cNvSpPr txBox="1"/>
          <p:nvPr/>
        </p:nvSpPr>
        <p:spPr>
          <a:xfrm>
            <a:off x="5284518" y="3381500"/>
            <a:ext cx="233078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Pairwise Similarity Score (PSS)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62591-8A18-C20E-1525-CC1B87CCAA3C}"/>
              </a:ext>
            </a:extLst>
          </p:cNvPr>
          <p:cNvSpPr txBox="1"/>
          <p:nvPr/>
        </p:nvSpPr>
        <p:spPr>
          <a:xfrm>
            <a:off x="5201393" y="5308270"/>
            <a:ext cx="2408274" cy="947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Interface Contact Probability Score (ICPS)</a:t>
            </a:r>
          </a:p>
          <a:p>
            <a:endParaRPr lang="en-US" b="1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6462C21-66E0-CF28-B15C-106C42F4CBB3}"/>
              </a:ext>
            </a:extLst>
          </p:cNvPr>
          <p:cNvSpPr/>
          <p:nvPr/>
        </p:nvSpPr>
        <p:spPr>
          <a:xfrm>
            <a:off x="8757493" y="2648198"/>
            <a:ext cx="3113377" cy="196902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AutoNum type="arabicParenBoth"/>
            </a:pPr>
            <a:r>
              <a:rPr lang="en-US" sz="2000" b="1" dirty="0">
                <a:solidFill>
                  <a:schemeClr val="tx1"/>
                </a:solidFill>
              </a:rPr>
              <a:t>Overall fold Score = 0.6 x PSS + 0.4 x ICPS</a:t>
            </a:r>
          </a:p>
          <a:p>
            <a:pPr marL="457200" indent="-457200">
              <a:buAutoNum type="arabicParenBoth"/>
            </a:pPr>
            <a:r>
              <a:rPr lang="en-US" sz="2000" b="1" dirty="0">
                <a:solidFill>
                  <a:schemeClr val="tx1"/>
                </a:solidFill>
              </a:rPr>
              <a:t>Interface score = ICPS</a:t>
            </a:r>
          </a:p>
          <a:p>
            <a:pPr marL="457200" indent="-457200" algn="ctr">
              <a:buAutoNum type="arabicParenBoth"/>
            </a:pP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642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79B44B6-CC40-A61D-C563-DD5900E730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3106199"/>
              </p:ext>
            </p:extLst>
          </p:nvPr>
        </p:nvGraphicFramePr>
        <p:xfrm>
          <a:off x="169332" y="237066"/>
          <a:ext cx="12022667" cy="3054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F9A2F8E-17C5-5FF6-2986-E51EF3801B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7271069"/>
              </p:ext>
            </p:extLst>
          </p:nvPr>
        </p:nvGraphicFramePr>
        <p:xfrm>
          <a:off x="182970" y="3396831"/>
          <a:ext cx="11941297" cy="3291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39EE7CF-95C6-63B3-11A0-55FC6DE3E608}"/>
              </a:ext>
            </a:extLst>
          </p:cNvPr>
          <p:cNvSpPr txBox="1"/>
          <p:nvPr/>
        </p:nvSpPr>
        <p:spPr>
          <a:xfrm>
            <a:off x="1801331" y="740058"/>
            <a:ext cx="8693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Average per-target correlation between </a:t>
            </a:r>
            <a:r>
              <a:rPr lang="en-US" b="1" dirty="0" err="1"/>
              <a:t>MULTICOM_qa</a:t>
            </a:r>
            <a:r>
              <a:rPr lang="en-US" b="1" dirty="0"/>
              <a:t> scores and true TM-scores = 0.66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CBF27B-8805-D7B8-6279-2CFA4CE603E9}"/>
              </a:ext>
            </a:extLst>
          </p:cNvPr>
          <p:cNvSpPr txBox="1"/>
          <p:nvPr/>
        </p:nvSpPr>
        <p:spPr>
          <a:xfrm>
            <a:off x="8319275" y="4556735"/>
            <a:ext cx="3672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correlation between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per-target correlation scores and ranking losses = -0.84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D13856-9B40-AEE0-B11E-2F26D34ACF0A}"/>
              </a:ext>
            </a:extLst>
          </p:cNvPr>
          <p:cNvSpPr txBox="1"/>
          <p:nvPr/>
        </p:nvSpPr>
        <p:spPr>
          <a:xfrm>
            <a:off x="3544951" y="3922199"/>
            <a:ext cx="4618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Average ranking loss of </a:t>
            </a:r>
            <a:r>
              <a:rPr lang="en-US" b="1" dirty="0" err="1"/>
              <a:t>MULTICOM_qa</a:t>
            </a:r>
            <a:r>
              <a:rPr lang="en-US" b="1" dirty="0"/>
              <a:t> = 0.14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010CEE-37F4-2047-4DA9-43E359501B4A}"/>
              </a:ext>
            </a:extLst>
          </p:cNvPr>
          <p:cNvSpPr/>
          <p:nvPr/>
        </p:nvSpPr>
        <p:spPr>
          <a:xfrm>
            <a:off x="10498666" y="740058"/>
            <a:ext cx="1493430" cy="2409542"/>
          </a:xfrm>
          <a:prstGeom prst="rect">
            <a:avLst/>
          </a:prstGeom>
          <a:solidFill>
            <a:srgbClr val="00B050">
              <a:alpha val="1669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71AF11-FF7D-8272-8883-05B35E53FA7B}"/>
              </a:ext>
            </a:extLst>
          </p:cNvPr>
          <p:cNvSpPr/>
          <p:nvPr/>
        </p:nvSpPr>
        <p:spPr>
          <a:xfrm>
            <a:off x="745082" y="3991253"/>
            <a:ext cx="1185318" cy="2697415"/>
          </a:xfrm>
          <a:prstGeom prst="rect">
            <a:avLst/>
          </a:prstGeom>
          <a:solidFill>
            <a:srgbClr val="00B050">
              <a:alpha val="1669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5D2444-BED0-B293-6A1F-86EC42EA0068}"/>
              </a:ext>
            </a:extLst>
          </p:cNvPr>
          <p:cNvSpPr txBox="1"/>
          <p:nvPr/>
        </p:nvSpPr>
        <p:spPr>
          <a:xfrm>
            <a:off x="720444" y="237944"/>
            <a:ext cx="11152909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rtl="0">
              <a:defRPr sz="14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 of Per-Target</a:t>
            </a:r>
            <a:r>
              <a:rPr lang="en-US" sz="20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Correlation of Global Quality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CASP</a:t>
            </a:r>
            <a:r>
              <a:rPr lang="en-US" sz="20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Models of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</a:t>
            </a:r>
            <a:r>
              <a:rPr lang="en-US" sz="20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Multimers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1EF49E-D651-B03F-5E82-E77D89EE7127}"/>
              </a:ext>
            </a:extLst>
          </p:cNvPr>
          <p:cNvSpPr txBox="1"/>
          <p:nvPr/>
        </p:nvSpPr>
        <p:spPr>
          <a:xfrm>
            <a:off x="872840" y="3369074"/>
            <a:ext cx="10945089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rtl="0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Distribution of Per-Target Ranking Loss of Global Quality on Models of 36 Multimers</a:t>
            </a:r>
            <a:endParaRPr lang="en-US" sz="20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280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652EC8F-0719-BEBB-65BF-E30201FB5B68}"/>
              </a:ext>
            </a:extLst>
          </p:cNvPr>
          <p:cNvSpPr txBox="1"/>
          <p:nvPr/>
        </p:nvSpPr>
        <p:spPr>
          <a:xfrm>
            <a:off x="695092" y="5256579"/>
            <a:ext cx="2943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Native structure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6E768C-6444-5895-54A3-CBF883445D8B}"/>
              </a:ext>
            </a:extLst>
          </p:cNvPr>
          <p:cNvSpPr txBox="1"/>
          <p:nvPr/>
        </p:nvSpPr>
        <p:spPr>
          <a:xfrm>
            <a:off x="4244866" y="5266836"/>
            <a:ext cx="3797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True</a:t>
            </a:r>
            <a:r>
              <a:rPr lang="en-US" sz="2400" dirty="0">
                <a:effectLst/>
              </a:rPr>
              <a:t> Top-1 model</a:t>
            </a:r>
          </a:p>
          <a:p>
            <a:pPr algn="ctr"/>
            <a:r>
              <a:rPr lang="en-US" sz="2400" dirty="0">
                <a:effectLst/>
              </a:rPr>
              <a:t>TM-score = 0.983</a:t>
            </a:r>
            <a:endParaRPr lang="en-US" sz="240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8283510-AEB4-146B-BD6F-6639A8550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092" y="1435144"/>
            <a:ext cx="5103012" cy="8945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H1111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 err="1"/>
              <a:t>Stoichiom</a:t>
            </a:r>
            <a:r>
              <a:rPr lang="en-US" b="1" dirty="0"/>
              <a:t>.: A9B9C9</a:t>
            </a:r>
            <a:br>
              <a:rPr lang="en-US" b="1" dirty="0"/>
            </a:br>
            <a:r>
              <a:rPr lang="en-US" b="1" dirty="0"/>
              <a:t>loss = 0.031</a:t>
            </a:r>
            <a:br>
              <a:rPr lang="en-US" b="1" dirty="0"/>
            </a:br>
            <a:r>
              <a:rPr lang="en-US" b="1" dirty="0"/>
              <a:t>correlation = 0.62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26EFF5-886C-928E-1523-BDCE1F89DD89}"/>
              </a:ext>
            </a:extLst>
          </p:cNvPr>
          <p:cNvSpPr txBox="1"/>
          <p:nvPr/>
        </p:nvSpPr>
        <p:spPr>
          <a:xfrm>
            <a:off x="8080787" y="5266836"/>
            <a:ext cx="3797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/>
              </a:rPr>
              <a:t>Selected Top-1 model</a:t>
            </a:r>
          </a:p>
          <a:p>
            <a:pPr algn="ctr"/>
            <a:r>
              <a:rPr lang="en-US" sz="2400" dirty="0">
                <a:effectLst/>
              </a:rPr>
              <a:t>TM-score = 0.952</a:t>
            </a:r>
            <a:endParaRPr lang="en-US" sz="24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8232E7B-CEC4-4F93-9620-59804277AB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4931310"/>
              </p:ext>
            </p:extLst>
          </p:nvPr>
        </p:nvGraphicFramePr>
        <p:xfrm>
          <a:off x="5664160" y="0"/>
          <a:ext cx="6527840" cy="2100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27EFB92-B069-594C-F70E-2219A8A7F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935" y="2352911"/>
            <a:ext cx="3192687" cy="30275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F05890-3866-4D70-8581-DCC2688FA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656" y="2245363"/>
            <a:ext cx="3192687" cy="31350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48CDAF-FC92-F9EA-A9A1-E0B761BC30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2898" y="2265407"/>
            <a:ext cx="3192687" cy="308557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CBB8A22-C27B-EEDA-B20B-320505E5DEF5}"/>
              </a:ext>
            </a:extLst>
          </p:cNvPr>
          <p:cNvCxnSpPr/>
          <p:nvPr/>
        </p:nvCxnSpPr>
        <p:spPr>
          <a:xfrm flipH="1">
            <a:off x="11006667" y="1828800"/>
            <a:ext cx="871656" cy="8636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012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652EC8F-0719-BEBB-65BF-E30201FB5B68}"/>
              </a:ext>
            </a:extLst>
          </p:cNvPr>
          <p:cNvSpPr txBox="1"/>
          <p:nvPr/>
        </p:nvSpPr>
        <p:spPr>
          <a:xfrm>
            <a:off x="609074" y="5396527"/>
            <a:ext cx="2943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Native structure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6E768C-6444-5895-54A3-CBF883445D8B}"/>
              </a:ext>
            </a:extLst>
          </p:cNvPr>
          <p:cNvSpPr txBox="1"/>
          <p:nvPr/>
        </p:nvSpPr>
        <p:spPr>
          <a:xfrm>
            <a:off x="4135930" y="5220519"/>
            <a:ext cx="3797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True</a:t>
            </a:r>
            <a:r>
              <a:rPr lang="en-US" sz="2400" dirty="0">
                <a:effectLst/>
              </a:rPr>
              <a:t> Top-1 model</a:t>
            </a:r>
          </a:p>
          <a:p>
            <a:pPr algn="ctr"/>
            <a:r>
              <a:rPr lang="en-US" sz="2400" dirty="0">
                <a:effectLst/>
              </a:rPr>
              <a:t>TM-score = 0.923</a:t>
            </a:r>
            <a:endParaRPr lang="en-US" sz="240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8283510-AEB4-146B-BD6F-6639A8550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55" y="1584570"/>
            <a:ext cx="5103012" cy="8945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T1123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 err="1"/>
              <a:t>Stoichiom</a:t>
            </a:r>
            <a:r>
              <a:rPr lang="en-US" b="1" dirty="0"/>
              <a:t>.: A2</a:t>
            </a:r>
            <a:br>
              <a:rPr lang="en-US" b="1" dirty="0"/>
            </a:br>
            <a:r>
              <a:rPr lang="en-US" b="1" dirty="0"/>
              <a:t>loss = 0.017 </a:t>
            </a:r>
            <a:br>
              <a:rPr lang="en-US" b="1" dirty="0"/>
            </a:br>
            <a:r>
              <a:rPr lang="en-US" b="1" dirty="0"/>
              <a:t>correlation = 0.98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26EFF5-886C-928E-1523-BDCE1F89DD89}"/>
              </a:ext>
            </a:extLst>
          </p:cNvPr>
          <p:cNvSpPr txBox="1"/>
          <p:nvPr/>
        </p:nvSpPr>
        <p:spPr>
          <a:xfrm>
            <a:off x="8163165" y="5220519"/>
            <a:ext cx="3797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/>
              </a:rPr>
              <a:t>Selected Top-1 model</a:t>
            </a:r>
          </a:p>
          <a:p>
            <a:pPr algn="ctr"/>
            <a:r>
              <a:rPr lang="en-US" sz="2400" dirty="0">
                <a:effectLst/>
              </a:rPr>
              <a:t>TM-score = 0.906</a:t>
            </a:r>
            <a:endParaRPr lang="en-US" sz="2400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3D99A87-79E9-7F4B-8FD3-2C44466DD4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2675718"/>
              </p:ext>
            </p:extLst>
          </p:nvPr>
        </p:nvGraphicFramePr>
        <p:xfrm>
          <a:off x="5263978" y="0"/>
          <a:ext cx="6928022" cy="2575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40A5073-7CD4-35BF-E6F3-F3AD999D0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0" y="2672631"/>
            <a:ext cx="3980693" cy="2737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6D3A23-A23B-F799-971E-62D2F51C8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8850" y="2713637"/>
            <a:ext cx="3764508" cy="2579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00B630-E370-A4A8-C4D9-BFBB2298D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0502" y="2717135"/>
            <a:ext cx="3722862" cy="257576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5367893-B06C-CFDB-C7DC-E620E2BA91A8}"/>
              </a:ext>
            </a:extLst>
          </p:cNvPr>
          <p:cNvCxnSpPr/>
          <p:nvPr/>
        </p:nvCxnSpPr>
        <p:spPr>
          <a:xfrm flipH="1">
            <a:off x="11057467" y="2336800"/>
            <a:ext cx="474133" cy="7789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861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43B5D39-D6F3-6C0F-C5C3-BD76A8DBD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8274" y="3194649"/>
            <a:ext cx="2498438" cy="1840303"/>
          </a:xfrm>
          <a:prstGeom prst="rect">
            <a:avLst/>
          </a:prstGeom>
          <a:scene3d>
            <a:camera prst="orthographicFront">
              <a:rot lat="0" lon="0" rev="18000000"/>
            </a:camera>
            <a:lightRig rig="threePt" dir="t"/>
          </a:scene3d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FB449AB-839F-7ACB-7BA5-5DF655D55E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976888"/>
              </p:ext>
            </p:extLst>
          </p:nvPr>
        </p:nvGraphicFramePr>
        <p:xfrm>
          <a:off x="4705004" y="0"/>
          <a:ext cx="748699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E74EF6A9-644A-2F89-1230-26FC98BF1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12" y="1214116"/>
            <a:ext cx="4325860" cy="89453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H1137</a:t>
            </a:r>
            <a:r>
              <a:rPr lang="en-US" sz="4000" b="1" dirty="0">
                <a:latin typeface="+mn-lt"/>
              </a:rPr>
              <a:t> </a:t>
            </a:r>
            <a:r>
              <a:rPr lang="en-US" sz="3200" b="1" dirty="0">
                <a:latin typeface="+mn-lt"/>
              </a:rPr>
              <a:t> </a:t>
            </a:r>
            <a:br>
              <a:rPr lang="en-US" sz="3200" b="1" dirty="0">
                <a:latin typeface="+mn-lt"/>
              </a:rPr>
            </a:br>
            <a:r>
              <a:rPr lang="en-US" sz="2800" dirty="0" err="1">
                <a:latin typeface="+mn-lt"/>
              </a:rPr>
              <a:t>Sto</a:t>
            </a:r>
            <a:r>
              <a:rPr lang="en-US" sz="2800" dirty="0">
                <a:latin typeface="+mn-lt"/>
              </a:rPr>
              <a:t>.: </a:t>
            </a:r>
            <a:r>
              <a:rPr lang="en-US" sz="2800" i="0" dirty="0">
                <a:effectLst/>
                <a:latin typeface="+mn-lt"/>
              </a:rPr>
              <a:t>A1B1C1D1E1F1G2H1I1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loss = 0.059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correlation = 0.96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6783F5-6885-81B1-63D5-7E2951B7756F}"/>
              </a:ext>
            </a:extLst>
          </p:cNvPr>
          <p:cNvSpPr txBox="1"/>
          <p:nvPr/>
        </p:nvSpPr>
        <p:spPr>
          <a:xfrm>
            <a:off x="493419" y="5498213"/>
            <a:ext cx="2943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Native structure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9C4E17-4463-A899-BFB9-BBECC52DE0D0}"/>
              </a:ext>
            </a:extLst>
          </p:cNvPr>
          <p:cNvSpPr txBox="1"/>
          <p:nvPr/>
        </p:nvSpPr>
        <p:spPr>
          <a:xfrm>
            <a:off x="3976205" y="5474606"/>
            <a:ext cx="3797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True</a:t>
            </a:r>
            <a:r>
              <a:rPr lang="en-US" sz="2400" dirty="0">
                <a:effectLst/>
              </a:rPr>
              <a:t> Top-1 model</a:t>
            </a:r>
          </a:p>
          <a:p>
            <a:pPr algn="ctr"/>
            <a:r>
              <a:rPr lang="en-US" sz="2400" dirty="0">
                <a:effectLst/>
              </a:rPr>
              <a:t>TM-score = 0.936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B15E7E-5912-7558-487A-E057608EC6D9}"/>
              </a:ext>
            </a:extLst>
          </p:cNvPr>
          <p:cNvSpPr txBox="1"/>
          <p:nvPr/>
        </p:nvSpPr>
        <p:spPr>
          <a:xfrm>
            <a:off x="8215794" y="5474606"/>
            <a:ext cx="3797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/>
              </a:rPr>
              <a:t>Selected Top-1 model</a:t>
            </a:r>
          </a:p>
          <a:p>
            <a:pPr algn="ctr"/>
            <a:r>
              <a:rPr lang="en-US" sz="2400" dirty="0">
                <a:effectLst/>
              </a:rPr>
              <a:t>TM-score = 0.876</a:t>
            </a:r>
            <a:endParaRPr lang="en-US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5C8D7BB-4485-191D-577B-10AA577AA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45" y="3129644"/>
            <a:ext cx="2498438" cy="1804089"/>
          </a:xfrm>
          <a:prstGeom prst="rect">
            <a:avLst/>
          </a:prstGeom>
          <a:scene3d>
            <a:camera prst="orthographicFront">
              <a:rot lat="0" lon="0" rev="18000000"/>
            </a:camera>
            <a:lightRig rig="threePt" dir="t"/>
          </a:scene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C18BDF-8C42-4AF6-C0AB-A83E7B436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8598" y="3183378"/>
            <a:ext cx="2498438" cy="1851574"/>
          </a:xfrm>
          <a:prstGeom prst="rect">
            <a:avLst/>
          </a:prstGeom>
          <a:scene3d>
            <a:camera prst="orthographicFront">
              <a:rot lat="0" lon="0" rev="18000000"/>
            </a:camera>
            <a:lightRig rig="threePt" dir="t"/>
          </a:scene3d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87DB09F-2880-2194-75CB-3FC4B7559586}"/>
              </a:ext>
            </a:extLst>
          </p:cNvPr>
          <p:cNvCxnSpPr/>
          <p:nvPr/>
        </p:nvCxnSpPr>
        <p:spPr>
          <a:xfrm flipH="1">
            <a:off x="10380133" y="2489200"/>
            <a:ext cx="786903" cy="9398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8590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13">
            <a:extLst>
              <a:ext uri="{FF2B5EF4-FFF2-40B4-BE49-F238E27FC236}">
                <a16:creationId xmlns:a16="http://schemas.microsoft.com/office/drawing/2014/main" id="{DACEC19A-2A42-E7DE-B8EA-8559F2482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54417F-C86E-B113-C8EB-482C11FD3B45}"/>
              </a:ext>
            </a:extLst>
          </p:cNvPr>
          <p:cNvSpPr txBox="1"/>
          <p:nvPr/>
        </p:nvSpPr>
        <p:spPr>
          <a:xfrm>
            <a:off x="369943" y="5127951"/>
            <a:ext cx="2943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Native 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A5B2E5-8E89-A59E-F57F-B2CD1305FF3D}"/>
              </a:ext>
            </a:extLst>
          </p:cNvPr>
          <p:cNvSpPr txBox="1"/>
          <p:nvPr/>
        </p:nvSpPr>
        <p:spPr>
          <a:xfrm>
            <a:off x="2399197" y="5127951"/>
            <a:ext cx="3797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/>
              </a:rPr>
              <a:t>True Top-1 model</a:t>
            </a:r>
          </a:p>
          <a:p>
            <a:pPr algn="ctr"/>
            <a:r>
              <a:rPr lang="en-US" sz="2400" dirty="0">
                <a:effectLst/>
              </a:rPr>
              <a:t>TM-score = 0.969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C0DFCC-D82B-6A3C-1EAC-F71A95E3252C}"/>
              </a:ext>
            </a:extLst>
          </p:cNvPr>
          <p:cNvSpPr txBox="1"/>
          <p:nvPr/>
        </p:nvSpPr>
        <p:spPr>
          <a:xfrm>
            <a:off x="8819784" y="5127951"/>
            <a:ext cx="3797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MULTICOM_qa</a:t>
            </a:r>
            <a:endParaRPr lang="en-US" sz="2400" dirty="0"/>
          </a:p>
          <a:p>
            <a:pPr algn="ctr"/>
            <a:r>
              <a:rPr lang="en-US" sz="2400" dirty="0"/>
              <a:t>selected</a:t>
            </a:r>
            <a:r>
              <a:rPr lang="en-US" sz="2400" dirty="0">
                <a:effectLst/>
              </a:rPr>
              <a:t> Top-1 model</a:t>
            </a:r>
          </a:p>
          <a:p>
            <a:pPr algn="ctr"/>
            <a:r>
              <a:rPr lang="en-US" sz="2400" dirty="0">
                <a:effectLst/>
              </a:rPr>
              <a:t>TM-score = 0.903</a:t>
            </a:r>
            <a:endParaRPr lang="en-US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5F1A983-73FA-2497-0A4F-DB6907FD8956}"/>
              </a:ext>
            </a:extLst>
          </p:cNvPr>
          <p:cNvSpPr txBox="1">
            <a:spLocks/>
          </p:cNvSpPr>
          <p:nvPr/>
        </p:nvSpPr>
        <p:spPr>
          <a:xfrm>
            <a:off x="44145" y="142501"/>
            <a:ext cx="6290752" cy="18320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T1179</a:t>
            </a:r>
            <a:r>
              <a:rPr lang="en-US" sz="4000" b="1" dirty="0"/>
              <a:t> </a:t>
            </a:r>
          </a:p>
          <a:p>
            <a:r>
              <a:rPr lang="en-US" sz="4000" b="1" dirty="0" err="1"/>
              <a:t>Stoichiom</a:t>
            </a:r>
            <a:r>
              <a:rPr lang="en-US" sz="4000" b="1" dirty="0"/>
              <a:t>.: A2</a:t>
            </a:r>
          </a:p>
          <a:p>
            <a:r>
              <a:rPr lang="en-US" sz="4000" b="1" dirty="0"/>
              <a:t>loss = 0.066</a:t>
            </a:r>
          </a:p>
          <a:p>
            <a:r>
              <a:rPr lang="en-US" sz="4000" b="1" dirty="0"/>
              <a:t>correlation = 0.12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4412D2-EB2C-FD74-5355-D78AFD418154}"/>
              </a:ext>
            </a:extLst>
          </p:cNvPr>
          <p:cNvSpPr txBox="1"/>
          <p:nvPr/>
        </p:nvSpPr>
        <p:spPr>
          <a:xfrm>
            <a:off x="5659170" y="5127951"/>
            <a:ext cx="3797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Pairwise similarity score</a:t>
            </a:r>
          </a:p>
          <a:p>
            <a:pPr algn="ctr"/>
            <a:r>
              <a:rPr lang="en-US" sz="2400" dirty="0"/>
              <a:t>selected</a:t>
            </a:r>
            <a:r>
              <a:rPr lang="en-US" sz="2400" dirty="0">
                <a:effectLst/>
              </a:rPr>
              <a:t> Top-1 model</a:t>
            </a:r>
          </a:p>
          <a:p>
            <a:pPr algn="ctr"/>
            <a:r>
              <a:rPr lang="en-US" sz="2400" dirty="0">
                <a:effectLst/>
              </a:rPr>
              <a:t>TM-score = 0.854</a:t>
            </a:r>
            <a:endParaRPr lang="en-US" sz="2400" dirty="0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2BC8148-8605-42D9-75A6-B3D29B2CE6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3037252"/>
              </p:ext>
            </p:extLst>
          </p:nvPr>
        </p:nvGraphicFramePr>
        <p:xfrm>
          <a:off x="6002990" y="0"/>
          <a:ext cx="6189009" cy="2471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69BD0167-2813-D7B4-E2B2-BBB0321AB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62345"/>
            <a:ext cx="2697847" cy="1820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683AFC-D3CB-7309-C86F-9AE4F7850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6162" y="3263982"/>
            <a:ext cx="2883153" cy="18939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EF1343-328F-165F-FC2F-530446798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2662" y="3176004"/>
            <a:ext cx="2960490" cy="20698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5290C9-5634-3B03-ADD4-EF633A4E16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1629" y="3048415"/>
            <a:ext cx="3210371" cy="219745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5441CF6-5BBF-F4BE-0DDE-57F66A3EEB15}"/>
              </a:ext>
            </a:extLst>
          </p:cNvPr>
          <p:cNvCxnSpPr/>
          <p:nvPr/>
        </p:nvCxnSpPr>
        <p:spPr>
          <a:xfrm flipH="1">
            <a:off x="8253984" y="2182368"/>
            <a:ext cx="3084576" cy="10816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AF0B15F-8779-75B9-5357-EF1A8E067EBE}"/>
              </a:ext>
            </a:extLst>
          </p:cNvPr>
          <p:cNvCxnSpPr/>
          <p:nvPr/>
        </p:nvCxnSpPr>
        <p:spPr>
          <a:xfrm flipH="1">
            <a:off x="10960608" y="2194560"/>
            <a:ext cx="658368" cy="85385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617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A31FE8B-E122-2EE8-410A-B356F4531B7A}"/>
              </a:ext>
            </a:extLst>
          </p:cNvPr>
          <p:cNvSpPr txBox="1"/>
          <p:nvPr/>
        </p:nvSpPr>
        <p:spPr>
          <a:xfrm>
            <a:off x="427842" y="5147967"/>
            <a:ext cx="2943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Native structure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BA9274-722F-FEC3-F00B-637166FA3778}"/>
              </a:ext>
            </a:extLst>
          </p:cNvPr>
          <p:cNvSpPr txBox="1"/>
          <p:nvPr/>
        </p:nvSpPr>
        <p:spPr>
          <a:xfrm>
            <a:off x="4064210" y="5158226"/>
            <a:ext cx="3797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/>
              </a:rPr>
              <a:t>True Top-1 model</a:t>
            </a:r>
          </a:p>
          <a:p>
            <a:pPr algn="ctr"/>
            <a:r>
              <a:rPr lang="en-US" sz="2400" dirty="0">
                <a:effectLst/>
              </a:rPr>
              <a:t>TM-score = 0.853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474BF1-6810-23E6-6DF6-E4FF9E4E396D}"/>
              </a:ext>
            </a:extLst>
          </p:cNvPr>
          <p:cNvSpPr txBox="1"/>
          <p:nvPr/>
        </p:nvSpPr>
        <p:spPr>
          <a:xfrm>
            <a:off x="8263262" y="5141947"/>
            <a:ext cx="3797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Selected</a:t>
            </a:r>
            <a:r>
              <a:rPr lang="en-US" sz="2400" dirty="0">
                <a:effectLst/>
              </a:rPr>
              <a:t> Top-1 model </a:t>
            </a:r>
          </a:p>
          <a:p>
            <a:pPr algn="ctr"/>
            <a:r>
              <a:rPr lang="en-US" sz="2400" dirty="0">
                <a:effectLst/>
              </a:rPr>
              <a:t>TM-score = 0.506</a:t>
            </a:r>
            <a:endParaRPr lang="en-US" sz="24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FBB6EFB-E82A-55FD-E4DF-EC352AE605CA}"/>
              </a:ext>
            </a:extLst>
          </p:cNvPr>
          <p:cNvSpPr txBox="1">
            <a:spLocks/>
          </p:cNvSpPr>
          <p:nvPr/>
        </p:nvSpPr>
        <p:spPr>
          <a:xfrm>
            <a:off x="401232" y="221366"/>
            <a:ext cx="5042975" cy="18320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T1121</a:t>
            </a:r>
            <a:r>
              <a:rPr lang="en-US" sz="4000" b="1" dirty="0"/>
              <a:t> </a:t>
            </a:r>
          </a:p>
          <a:p>
            <a:r>
              <a:rPr lang="en-US" sz="4000" b="1" dirty="0" err="1"/>
              <a:t>Stoichiom</a:t>
            </a:r>
            <a:r>
              <a:rPr lang="en-US" sz="4000" b="1" dirty="0"/>
              <a:t>.: A2 </a:t>
            </a:r>
          </a:p>
          <a:p>
            <a:r>
              <a:rPr lang="en-US" sz="4000" b="1" dirty="0"/>
              <a:t>loss = 0.35</a:t>
            </a:r>
          </a:p>
          <a:p>
            <a:r>
              <a:rPr lang="en-US" sz="4000" b="1" dirty="0"/>
              <a:t>correlation = -0.39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9F9CA01-A759-575A-3A8B-C0E9AC64A3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2480333"/>
              </p:ext>
            </p:extLst>
          </p:nvPr>
        </p:nvGraphicFramePr>
        <p:xfrm>
          <a:off x="4983893" y="0"/>
          <a:ext cx="7205058" cy="2545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E37988B-4026-5797-58FE-28C89D0D9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466" y="2545492"/>
            <a:ext cx="1925127" cy="27111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AFAB77-0D42-98EA-B736-720167C3E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75" y="2661854"/>
            <a:ext cx="2382453" cy="25947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C2DAF1-3AA6-0560-D101-5D0607102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357" y="2558116"/>
            <a:ext cx="2527241" cy="26985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369622-5AFF-B1E2-2ECD-390B553C8A83}"/>
              </a:ext>
            </a:extLst>
          </p:cNvPr>
          <p:cNvSpPr/>
          <p:nvPr/>
        </p:nvSpPr>
        <p:spPr>
          <a:xfrm>
            <a:off x="9068836" y="5775849"/>
            <a:ext cx="2123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Failure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C847F89-4BBE-0768-3FEE-13992CB10655}"/>
              </a:ext>
            </a:extLst>
          </p:cNvPr>
          <p:cNvSpPr/>
          <p:nvPr/>
        </p:nvSpPr>
        <p:spPr>
          <a:xfrm>
            <a:off x="832757" y="2661854"/>
            <a:ext cx="2538615" cy="76714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1A0ED4-BA69-02D3-1EA9-73AC49D33BD9}"/>
              </a:ext>
            </a:extLst>
          </p:cNvPr>
          <p:cNvSpPr/>
          <p:nvPr/>
        </p:nvSpPr>
        <p:spPr>
          <a:xfrm>
            <a:off x="1202267" y="3474652"/>
            <a:ext cx="1863661" cy="76714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44EA9E-44D6-D059-FD38-B687A0AFDF0A}"/>
              </a:ext>
            </a:extLst>
          </p:cNvPr>
          <p:cNvSpPr/>
          <p:nvPr/>
        </p:nvSpPr>
        <p:spPr>
          <a:xfrm>
            <a:off x="4761287" y="2577187"/>
            <a:ext cx="2538615" cy="76714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6D005C6-94AA-C2FA-7438-A0ADDA0FBB8A}"/>
              </a:ext>
            </a:extLst>
          </p:cNvPr>
          <p:cNvSpPr/>
          <p:nvPr/>
        </p:nvSpPr>
        <p:spPr>
          <a:xfrm>
            <a:off x="5096932" y="3440787"/>
            <a:ext cx="1863661" cy="76714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20DA7E8-8E42-1557-26A5-4267ECE0565D}"/>
              </a:ext>
            </a:extLst>
          </p:cNvPr>
          <p:cNvSpPr/>
          <p:nvPr/>
        </p:nvSpPr>
        <p:spPr>
          <a:xfrm>
            <a:off x="8926886" y="2644922"/>
            <a:ext cx="2538615" cy="76714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3861518-92C9-E76D-0C36-AECFF429F9FF}"/>
              </a:ext>
            </a:extLst>
          </p:cNvPr>
          <p:cNvCxnSpPr/>
          <p:nvPr/>
        </p:nvCxnSpPr>
        <p:spPr>
          <a:xfrm>
            <a:off x="9068836" y="2252133"/>
            <a:ext cx="396897" cy="3927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687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285F32C-3B5D-BC0A-FC71-70C8E96AF6E6}"/>
              </a:ext>
            </a:extLst>
          </p:cNvPr>
          <p:cNvGrpSpPr/>
          <p:nvPr/>
        </p:nvGrpSpPr>
        <p:grpSpPr>
          <a:xfrm>
            <a:off x="4346592" y="473825"/>
            <a:ext cx="7362478" cy="6001643"/>
            <a:chOff x="1027662" y="473825"/>
            <a:chExt cx="7384818" cy="6211983"/>
          </a:xfrm>
        </p:grpSpPr>
        <p:graphicFrame>
          <p:nvGraphicFramePr>
            <p:cNvPr id="4" name="Chart 3">
              <a:extLst>
                <a:ext uri="{FF2B5EF4-FFF2-40B4-BE49-F238E27FC236}">
                  <a16:creationId xmlns:a16="http://schemas.microsoft.com/office/drawing/2014/main" id="{44863038-C7CF-1AFB-85A9-AC3710CBCB99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027662" y="473825"/>
            <a:ext cx="7384818" cy="621198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3D53E10-AA3F-591A-E70C-33B18FF48D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44189" y="652272"/>
              <a:ext cx="5434307" cy="5210048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07AD177-4A18-F707-33FD-66AAF439F64C}"/>
                </a:ext>
              </a:extLst>
            </p:cNvPr>
            <p:cNvSpPr txBox="1"/>
            <p:nvPr/>
          </p:nvSpPr>
          <p:spPr>
            <a:xfrm>
              <a:off x="2456873" y="2165675"/>
              <a:ext cx="8395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H1140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B134FE-F1D6-F04C-48A8-85D4ABF7F68A}"/>
                </a:ext>
              </a:extLst>
            </p:cNvPr>
            <p:cNvSpPr txBox="1"/>
            <p:nvPr/>
          </p:nvSpPr>
          <p:spPr>
            <a:xfrm>
              <a:off x="2476269" y="3358495"/>
              <a:ext cx="8395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H1167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506B94-7CDF-C913-F19D-863340E5368E}"/>
                </a:ext>
              </a:extLst>
            </p:cNvPr>
            <p:cNvSpPr txBox="1"/>
            <p:nvPr/>
          </p:nvSpPr>
          <p:spPr>
            <a:xfrm>
              <a:off x="2354811" y="4490088"/>
              <a:ext cx="8395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H1134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2BDCBF-46C8-ECCF-1B75-B8944129F720}"/>
                </a:ext>
              </a:extLst>
            </p:cNvPr>
            <p:cNvSpPr txBox="1"/>
            <p:nvPr/>
          </p:nvSpPr>
          <p:spPr>
            <a:xfrm>
              <a:off x="6308897" y="3059668"/>
              <a:ext cx="8395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H1144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73C59E-19CD-E5A8-C771-A4903420A905}"/>
                </a:ext>
              </a:extLst>
            </p:cNvPr>
            <p:cNvSpPr txBox="1"/>
            <p:nvPr/>
          </p:nvSpPr>
          <p:spPr>
            <a:xfrm>
              <a:off x="6073002" y="4460994"/>
              <a:ext cx="8395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H1129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C97824B-CF68-85D8-6FFF-25D38421EAE8}"/>
              </a:ext>
            </a:extLst>
          </p:cNvPr>
          <p:cNvSpPr txBox="1"/>
          <p:nvPr/>
        </p:nvSpPr>
        <p:spPr>
          <a:xfrm>
            <a:off x="10051159" y="5101646"/>
            <a:ext cx="1935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p-value = 0.2378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A80F34-3289-10E5-1302-E9F03723A35B}"/>
              </a:ext>
            </a:extLst>
          </p:cNvPr>
          <p:cNvSpPr txBox="1"/>
          <p:nvPr/>
        </p:nvSpPr>
        <p:spPr>
          <a:xfrm>
            <a:off x="237066" y="170538"/>
            <a:ext cx="4109525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How well can the approach work when the modeling knowledge is available? </a:t>
            </a:r>
          </a:p>
          <a:p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Average Score VS </a:t>
            </a:r>
            <a:r>
              <a:rPr lang="en-US" sz="2800" b="1" dirty="0" err="1">
                <a:solidFill>
                  <a:srgbClr val="FF0000"/>
                </a:solidFill>
              </a:rPr>
              <a:t>AlphaFold</a:t>
            </a:r>
            <a:r>
              <a:rPr lang="en-US" sz="2800" b="1" dirty="0">
                <a:solidFill>
                  <a:srgbClr val="FF0000"/>
                </a:solidFill>
              </a:rPr>
              <a:t> Confidence Score on our In-house CASP15 models</a:t>
            </a:r>
          </a:p>
        </p:txBody>
      </p:sp>
    </p:spTree>
    <p:extLst>
      <p:ext uri="{BB962C8B-B14F-4D97-AF65-F5344CB8AC3E}">
        <p14:creationId xmlns:p14="http://schemas.microsoft.com/office/powerpoint/2010/main" val="705966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587EC-9C3E-A78B-3446-2BBAFE56C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304165"/>
            <a:ext cx="113538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Challenges of Assembly Evaluation versus Tertiary Structure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5EB75-8C2C-71A0-027B-CCDE24B88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265" y="1825625"/>
            <a:ext cx="7509933" cy="4100162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Harder to align large assembly models (largely solved now?)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More complicated: both tertiary structure quality and interface quality need to be considered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Fewer machine learning tools for estimating single-model accuracy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Fewer methods for effectively combining different scoring metrics</a:t>
            </a: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The top 5 challenges for businesses in 2022 - EW Nutrition">
            <a:extLst>
              <a:ext uri="{FF2B5EF4-FFF2-40B4-BE49-F238E27FC236}">
                <a16:creationId xmlns:a16="http://schemas.microsoft.com/office/drawing/2014/main" id="{A40A00FA-41D9-B397-73BB-9C6822163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647" y="1994956"/>
            <a:ext cx="4053089" cy="284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414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A4016-104E-5145-E390-6F3BE21A1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09F7B-5E0D-8E7E-011E-945127DAC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48" y="1789049"/>
            <a:ext cx="10515600" cy="4351338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pairwise model similarity score is a very useful measure with a significant weakness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Inter-chain contact prediction can be used to estimate the accuracy of assembly models and interfaces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More single-model scoring metrics are needed to correct the weakness of the pairwise model similarity score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Better approaches for combining complementary scoring metrics are needed</a:t>
            </a:r>
          </a:p>
        </p:txBody>
      </p:sp>
    </p:spTree>
    <p:extLst>
      <p:ext uri="{BB962C8B-B14F-4D97-AF65-F5344CB8AC3E}">
        <p14:creationId xmlns:p14="http://schemas.microsoft.com/office/powerpoint/2010/main" val="3279206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A6FE8-85B4-B2B1-32C0-53EB6899C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4" y="136525"/>
            <a:ext cx="11898085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An Overview of Methods of Estimating Assembly Model Accuracy (EMA)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AB121-E05D-610C-2C76-B2E5A502F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63589"/>
            <a:ext cx="10515600" cy="7820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err="1">
                <a:solidFill>
                  <a:srgbClr val="3D3D3D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MULTICOM_qa</a:t>
            </a:r>
            <a:r>
              <a:rPr lang="en-US" b="1" dirty="0">
                <a:solidFill>
                  <a:srgbClr val="3D3D3D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is a hybrid method with new design and implementation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2189BBA-3B30-429D-3345-C8516C544512}"/>
              </a:ext>
            </a:extLst>
          </p:cNvPr>
          <p:cNvSpPr/>
          <p:nvPr/>
        </p:nvSpPr>
        <p:spPr>
          <a:xfrm>
            <a:off x="422910" y="1405890"/>
            <a:ext cx="2926080" cy="184023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Energy/</a:t>
            </a:r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potential-based method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(e.g.,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Panlab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ChaePred</a:t>
            </a:r>
            <a:r>
              <a:rPr lang="en-US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ZRank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84538B3-7D7F-50C4-2013-1091EA31124A}"/>
              </a:ext>
            </a:extLst>
          </p:cNvPr>
          <p:cNvSpPr/>
          <p:nvPr/>
        </p:nvSpPr>
        <p:spPr>
          <a:xfrm>
            <a:off x="4598670" y="1466850"/>
            <a:ext cx="2926080" cy="184023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 prediction of global &amp; local quality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(e.g., </a:t>
            </a:r>
            <a:r>
              <a:rPr lang="en-US" sz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GuijunLab-RocketX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MULTICOM_egnn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/dep,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VoroIF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, APOLLO, </a:t>
            </a:r>
            <a:r>
              <a:rPr lang="en-US" sz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GuijunLab</a:t>
            </a:r>
            <a:r>
              <a:rPr lang="en-US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-Human, </a:t>
            </a:r>
            <a:r>
              <a:rPr lang="en-US" sz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FoldEver</a:t>
            </a:r>
            <a:r>
              <a:rPr lang="en-US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LAW, MASS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16F44B0-715D-EBA3-B24B-0094971D1B5C}"/>
              </a:ext>
            </a:extLst>
          </p:cNvPr>
          <p:cNvSpPr/>
          <p:nvPr/>
        </p:nvSpPr>
        <p:spPr>
          <a:xfrm>
            <a:off x="8774430" y="1422559"/>
            <a:ext cx="2926080" cy="184023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Geometric model similarity 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e.g., consensus of multiple models)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112039E-0830-7AC8-CC56-02A4CF7E81F2}"/>
              </a:ext>
            </a:extLst>
          </p:cNvPr>
          <p:cNvSpPr/>
          <p:nvPr/>
        </p:nvSpPr>
        <p:spPr>
          <a:xfrm>
            <a:off x="4533900" y="3825240"/>
            <a:ext cx="2926080" cy="184023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 method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(combining complementary/different scoring metrics: </a:t>
            </a:r>
            <a:r>
              <a:rPr lang="en-US" sz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Venclovas</a:t>
            </a:r>
            <a:r>
              <a:rPr lang="en-US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VoroMQA-select-2020, </a:t>
            </a:r>
            <a:r>
              <a:rPr lang="en-US" sz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ModFOLDdock</a:t>
            </a:r>
            <a:r>
              <a:rPr lang="en-US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, MUFold2, Bhattacharya, </a:t>
            </a:r>
            <a:r>
              <a:rPr lang="en-US" sz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MULTICOM_qa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B3524A-1C95-7A71-F126-98FC406AEFD6}"/>
              </a:ext>
            </a:extLst>
          </p:cNvPr>
          <p:cNvCxnSpPr>
            <a:cxnSpLocks/>
          </p:cNvCxnSpPr>
          <p:nvPr/>
        </p:nvCxnSpPr>
        <p:spPr>
          <a:xfrm>
            <a:off x="2331720" y="3246120"/>
            <a:ext cx="2202180" cy="674370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949C397-D98F-F0B7-2B59-7076EB7CD845}"/>
              </a:ext>
            </a:extLst>
          </p:cNvPr>
          <p:cNvCxnSpPr>
            <a:cxnSpLocks/>
          </p:cNvCxnSpPr>
          <p:nvPr/>
        </p:nvCxnSpPr>
        <p:spPr>
          <a:xfrm>
            <a:off x="5999395" y="3277116"/>
            <a:ext cx="0" cy="547801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1964943-64E5-C2F2-0DE8-7C22327EE251}"/>
              </a:ext>
            </a:extLst>
          </p:cNvPr>
          <p:cNvCxnSpPr>
            <a:cxnSpLocks/>
          </p:cNvCxnSpPr>
          <p:nvPr/>
        </p:nvCxnSpPr>
        <p:spPr>
          <a:xfrm flipH="1">
            <a:off x="7459980" y="3305532"/>
            <a:ext cx="2787628" cy="614958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749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39122-9FBC-62C0-5A14-2BFE5DF8A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20" y="225640"/>
            <a:ext cx="10515600" cy="1325563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FEEFF6-AD95-0AAE-4277-88D38F90B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483" y="1614817"/>
            <a:ext cx="1133487" cy="1637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0063FE-887E-9869-C258-C3C76118E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175" y="1552716"/>
            <a:ext cx="1577594" cy="1577594"/>
          </a:xfrm>
          <a:prstGeom prst="rect">
            <a:avLst/>
          </a:prstGeom>
        </p:spPr>
      </p:pic>
      <p:pic>
        <p:nvPicPr>
          <p:cNvPr id="6" name="Picture 5" descr="10.15-010-编辑-.jpg">
            <a:extLst>
              <a:ext uri="{FF2B5EF4-FFF2-40B4-BE49-F238E27FC236}">
                <a16:creationId xmlns:a16="http://schemas.microsoft.com/office/drawing/2014/main" id="{2090E585-EB2E-6569-2199-2796608CCC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359" y="1520844"/>
            <a:ext cx="1125670" cy="1637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559082-E73E-BBD1-E0C5-B00157BBC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1721" y="5015094"/>
            <a:ext cx="1069385" cy="1069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104130-5259-CC1F-2D9B-9AF2A83D0E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6787" y="4901535"/>
            <a:ext cx="1302204" cy="1302204"/>
          </a:xfrm>
          <a:prstGeom prst="rect">
            <a:avLst/>
          </a:prstGeom>
        </p:spPr>
      </p:pic>
      <p:pic>
        <p:nvPicPr>
          <p:cNvPr id="9" name="Picture 2" descr="A Brief History of the Department of Energy | Department of Energy">
            <a:extLst>
              <a:ext uri="{FF2B5EF4-FFF2-40B4-BE49-F238E27FC236}">
                <a16:creationId xmlns:a16="http://schemas.microsoft.com/office/drawing/2014/main" id="{3A87393B-447A-76A5-BEE9-A05918918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673" y="4952952"/>
            <a:ext cx="1194887" cy="119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6B1811-8016-1A01-CA4C-E11C2E213456}"/>
              </a:ext>
            </a:extLst>
          </p:cNvPr>
          <p:cNvSpPr txBox="1"/>
          <p:nvPr/>
        </p:nvSpPr>
        <p:spPr>
          <a:xfrm>
            <a:off x="1766807" y="3735092"/>
            <a:ext cx="897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Raj Roy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194DA6-E67F-C933-6594-12C5C69673E7}"/>
              </a:ext>
            </a:extLst>
          </p:cNvPr>
          <p:cNvSpPr txBox="1"/>
          <p:nvPr/>
        </p:nvSpPr>
        <p:spPr>
          <a:xfrm>
            <a:off x="4017894" y="3735092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Jian Liu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C96F67-B638-9849-8794-34E8FBE1D4FB}"/>
              </a:ext>
            </a:extLst>
          </p:cNvPr>
          <p:cNvSpPr txBox="1"/>
          <p:nvPr/>
        </p:nvSpPr>
        <p:spPr>
          <a:xfrm>
            <a:off x="6679770" y="3735092"/>
            <a:ext cx="1143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Zhiye</a:t>
            </a:r>
            <a:r>
              <a:rPr lang="en-US" b="1" dirty="0"/>
              <a:t> Guo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406C02-2BA9-AD0B-9E85-38D73F07C0EF}"/>
              </a:ext>
            </a:extLst>
          </p:cNvPr>
          <p:cNvSpPr txBox="1"/>
          <p:nvPr/>
        </p:nvSpPr>
        <p:spPr>
          <a:xfrm>
            <a:off x="9055079" y="3709134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Nabin</a:t>
            </a:r>
            <a:r>
              <a:rPr lang="en-US" b="1" dirty="0"/>
              <a:t> </a:t>
            </a:r>
            <a:r>
              <a:rPr lang="en-US" b="1" dirty="0" err="1"/>
              <a:t>Giri</a:t>
            </a:r>
            <a:endParaRPr lang="en-US" b="1" dirty="0"/>
          </a:p>
        </p:txBody>
      </p:sp>
      <p:pic>
        <p:nvPicPr>
          <p:cNvPr id="14" name="Picture 1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1190B22-22BA-0A2F-1B06-C76CA56608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4829" y="1665186"/>
            <a:ext cx="1181100" cy="16002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4338B54-7598-5EFE-15BF-2BE03315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200" y="4684817"/>
            <a:ext cx="1642310" cy="16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690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DDFE76-283F-1100-9602-19A95AAEACF5}"/>
              </a:ext>
            </a:extLst>
          </p:cNvPr>
          <p:cNvSpPr txBox="1"/>
          <p:nvPr/>
        </p:nvSpPr>
        <p:spPr>
          <a:xfrm>
            <a:off x="506188" y="114294"/>
            <a:ext cx="10923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Distribution of Per-target Correlation of Local Interface Quality on CASP15 Models of 36 Multimers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D92C30-949D-7D4C-B2B2-2FAC4E248914}"/>
              </a:ext>
            </a:extLst>
          </p:cNvPr>
          <p:cNvSpPr txBox="1"/>
          <p:nvPr/>
        </p:nvSpPr>
        <p:spPr>
          <a:xfrm>
            <a:off x="718457" y="1336711"/>
            <a:ext cx="110871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/>
              <a:t>Average per-target correlation between </a:t>
            </a:r>
            <a:r>
              <a:rPr lang="en-US" sz="2200" b="1" dirty="0" err="1"/>
              <a:t>MULTICOM_qa</a:t>
            </a:r>
            <a:r>
              <a:rPr lang="en-US" sz="2200" b="1" dirty="0"/>
              <a:t> scores and true </a:t>
            </a:r>
            <a:r>
              <a:rPr lang="en-US" sz="2200" b="1" dirty="0" err="1"/>
              <a:t>DockQ</a:t>
            </a:r>
            <a:r>
              <a:rPr lang="en-US" sz="2200" b="1" dirty="0"/>
              <a:t> scores = 0.53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2F9C37-8ACF-609E-6978-2AA85BAF4750}"/>
              </a:ext>
            </a:extLst>
          </p:cNvPr>
          <p:cNvSpPr/>
          <p:nvPr/>
        </p:nvSpPr>
        <p:spPr>
          <a:xfrm>
            <a:off x="10221686" y="1983983"/>
            <a:ext cx="1828800" cy="3537306"/>
          </a:xfrm>
          <a:prstGeom prst="rect">
            <a:avLst/>
          </a:prstGeom>
          <a:solidFill>
            <a:srgbClr val="00B050">
              <a:alpha val="1669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942781-0CC4-826C-830E-6DD5762ADAF8}"/>
              </a:ext>
            </a:extLst>
          </p:cNvPr>
          <p:cNvSpPr/>
          <p:nvPr/>
        </p:nvSpPr>
        <p:spPr>
          <a:xfrm>
            <a:off x="4414157" y="3902529"/>
            <a:ext cx="1828800" cy="1618760"/>
          </a:xfrm>
          <a:prstGeom prst="rect">
            <a:avLst/>
          </a:prstGeom>
          <a:solidFill>
            <a:schemeClr val="accent2">
              <a:lumMod val="60000"/>
              <a:lumOff val="40000"/>
              <a:alpha val="1669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B617824-3E09-EDA2-6A5A-DAF234E8BC0E}"/>
              </a:ext>
            </a:extLst>
          </p:cNvPr>
          <p:cNvGraphicFramePr>
            <a:graphicFrameLocks/>
          </p:cNvGraphicFramePr>
          <p:nvPr/>
        </p:nvGraphicFramePr>
        <p:xfrm>
          <a:off x="0" y="1743455"/>
          <a:ext cx="12192000" cy="3796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88555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975993-614C-F695-8721-6174C1EC2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79" y="100408"/>
            <a:ext cx="11106550" cy="1300586"/>
          </a:xfrm>
          <a:ln>
            <a:noFill/>
          </a:ln>
        </p:spPr>
        <p:txBody>
          <a:bodyPr/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Complementarity between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CDPred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AlphaFold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-multimer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C3AC36-F720-0539-BEEC-CC450B4B7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631" y="1141996"/>
            <a:ext cx="5291113" cy="5098098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5C0355-2295-C67E-DD46-6710A053F0A7}"/>
              </a:ext>
            </a:extLst>
          </p:cNvPr>
          <p:cNvSpPr/>
          <p:nvPr/>
        </p:nvSpPr>
        <p:spPr>
          <a:xfrm>
            <a:off x="3984171" y="2080292"/>
            <a:ext cx="571500" cy="3863308"/>
          </a:xfrm>
          <a:prstGeom prst="rect">
            <a:avLst/>
          </a:prstGeom>
          <a:solidFill>
            <a:srgbClr val="00B050">
              <a:alpha val="1669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50F8CD-685A-9F77-D6BE-FAA386F27440}"/>
              </a:ext>
            </a:extLst>
          </p:cNvPr>
          <p:cNvSpPr txBox="1"/>
          <p:nvPr/>
        </p:nvSpPr>
        <p:spPr>
          <a:xfrm>
            <a:off x="4152906" y="5943600"/>
            <a:ext cx="5291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/>
              <a:t>AlphaFold</a:t>
            </a:r>
            <a:r>
              <a:rPr lang="en-US" b="1" dirty="0"/>
              <a:t>-multimer top L/2 contact precision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03A104-6E35-F7C3-B43D-374C5E10D5B2}"/>
              </a:ext>
            </a:extLst>
          </p:cNvPr>
          <p:cNvSpPr txBox="1"/>
          <p:nvPr/>
        </p:nvSpPr>
        <p:spPr>
          <a:xfrm>
            <a:off x="3331402" y="2218266"/>
            <a:ext cx="461665" cy="3725333"/>
          </a:xfrm>
          <a:prstGeom prst="rect">
            <a:avLst/>
          </a:prstGeom>
          <a:solidFill>
            <a:schemeClr val="bg1"/>
          </a:solidFill>
        </p:spPr>
        <p:txBody>
          <a:bodyPr vert="vert" wrap="square" rtlCol="0">
            <a:spAutoFit/>
          </a:bodyPr>
          <a:lstStyle/>
          <a:p>
            <a:r>
              <a:rPr lang="en-US" b="1" dirty="0" err="1"/>
              <a:t>CDPred</a:t>
            </a:r>
            <a:r>
              <a:rPr lang="en-US" b="1" dirty="0"/>
              <a:t> top L/2 contact precision</a:t>
            </a:r>
          </a:p>
        </p:txBody>
      </p:sp>
    </p:spTree>
    <p:extLst>
      <p:ext uri="{BB962C8B-B14F-4D97-AF65-F5344CB8AC3E}">
        <p14:creationId xmlns:p14="http://schemas.microsoft.com/office/powerpoint/2010/main" val="2726914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DBBB0-8717-C882-B2A0-E143CCEB4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24" y="214483"/>
            <a:ext cx="10996207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Lessons Learned from Evaluating Protein Tertiary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C1FA9-1982-C537-95F5-FCAA23E4F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average structural similarity between one model and all other models is a good indicator of its quality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Model consensus approaches work well in most cases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5F36D0-A574-CCF0-E5B5-CB9CF725B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371" y="1097074"/>
            <a:ext cx="967250" cy="9518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6CE612-2F38-0EEB-1D40-1947130AA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861" y="2119506"/>
            <a:ext cx="723900" cy="84455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F839080C-2B03-512F-9B4B-090D72C84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371" y="3134534"/>
            <a:ext cx="698500" cy="831850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BB8E648-5CAF-80C9-F3C6-132F82664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3592" y="4508822"/>
            <a:ext cx="1052808" cy="1101399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16885B17-0633-2F3F-E670-A282A3F498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9868" y="5696571"/>
            <a:ext cx="913544" cy="11174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1C04104-EFF8-E8D2-D1BB-6F508EA5B84F}"/>
              </a:ext>
            </a:extLst>
          </p:cNvPr>
          <p:cNvSpPr txBox="1"/>
          <p:nvPr/>
        </p:nvSpPr>
        <p:spPr>
          <a:xfrm>
            <a:off x="7172856" y="4076056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...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D3DD64-61B6-6DC6-6A81-EEF22B45A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9395" y="1001501"/>
            <a:ext cx="967250" cy="9518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AEDD6C-3A31-19F5-687C-E3B3AEAAB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6885" y="2023933"/>
            <a:ext cx="723900" cy="844550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D565D96A-B9BD-69CC-2796-46C0188BB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9395" y="3038961"/>
            <a:ext cx="698500" cy="831850"/>
          </a:xfrm>
          <a:prstGeom prst="rect">
            <a:avLst/>
          </a:prstGeom>
        </p:spPr>
      </p:pic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D5680BB-BB8D-D1E3-4ADE-E9457A2AB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6616" y="4413249"/>
            <a:ext cx="1052808" cy="1101399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E28176A4-35BD-0A53-0A0D-196ACA9087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9386" y="5600998"/>
            <a:ext cx="913544" cy="11174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0D1BCCA-F4DF-3C76-2DF3-04CF2BEAF92E}"/>
              </a:ext>
            </a:extLst>
          </p:cNvPr>
          <p:cNvSpPr txBox="1"/>
          <p:nvPr/>
        </p:nvSpPr>
        <p:spPr>
          <a:xfrm>
            <a:off x="10765880" y="398048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...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7F151A2-DC78-95C3-8504-A936FD045FEC}"/>
              </a:ext>
            </a:extLst>
          </p:cNvPr>
          <p:cNvCxnSpPr/>
          <p:nvPr/>
        </p:nvCxnSpPr>
        <p:spPr>
          <a:xfrm flipV="1">
            <a:off x="7877761" y="1748135"/>
            <a:ext cx="2748855" cy="170675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07D1288-5F9A-F118-578F-FA1BF6127A0A}"/>
              </a:ext>
            </a:extLst>
          </p:cNvPr>
          <p:cNvCxnSpPr/>
          <p:nvPr/>
        </p:nvCxnSpPr>
        <p:spPr>
          <a:xfrm flipV="1">
            <a:off x="7877761" y="2591409"/>
            <a:ext cx="2791634" cy="92529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C00894A-C622-6911-24A5-C9B835BBA03D}"/>
              </a:ext>
            </a:extLst>
          </p:cNvPr>
          <p:cNvCxnSpPr>
            <a:stCxn id="10" idx="3"/>
          </p:cNvCxnSpPr>
          <p:nvPr/>
        </p:nvCxnSpPr>
        <p:spPr>
          <a:xfrm>
            <a:off x="7774871" y="3550459"/>
            <a:ext cx="2991009" cy="137428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4739486-C4F2-90DA-AD51-CCA6CAF14F88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7774871" y="3550459"/>
            <a:ext cx="3010175" cy="244738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8362131-D857-965E-273C-A9700D08A268}"/>
              </a:ext>
            </a:extLst>
          </p:cNvPr>
          <p:cNvCxnSpPr/>
          <p:nvPr/>
        </p:nvCxnSpPr>
        <p:spPr>
          <a:xfrm flipH="1">
            <a:off x="10669395" y="3134534"/>
            <a:ext cx="698500" cy="4159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0AA6F2E-7F69-284F-D050-74EA49B59986}"/>
              </a:ext>
            </a:extLst>
          </p:cNvPr>
          <p:cNvCxnSpPr/>
          <p:nvPr/>
        </p:nvCxnSpPr>
        <p:spPr>
          <a:xfrm>
            <a:off x="10765880" y="3134534"/>
            <a:ext cx="804897" cy="4159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954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C70A7-AF08-62D8-E0C4-67C875D46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Why and When does the Pairwise Similarity Work Well?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7CF38-2B8A-DDBB-9C5C-6AEEC3DC4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There is only one way to be correct.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Good models are similar to each other.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There are many ways to be wrong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Bad models tend to be more dissimilar to each other.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Why Your Board Needs A Chief Philosophy Officer">
            <a:extLst>
              <a:ext uri="{FF2B5EF4-FFF2-40B4-BE49-F238E27FC236}">
                <a16:creationId xmlns:a16="http://schemas.microsoft.com/office/drawing/2014/main" id="{009AD51E-BD66-034A-5AC6-950FC383D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393" y="1500161"/>
            <a:ext cx="4732601" cy="314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9BC886-B119-0DC6-044F-426690BF809F}"/>
              </a:ext>
            </a:extLst>
          </p:cNvPr>
          <p:cNvSpPr txBox="1"/>
          <p:nvPr/>
        </p:nvSpPr>
        <p:spPr>
          <a:xfrm>
            <a:off x="8167607" y="4755124"/>
            <a:ext cx="2216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Philosophy</a:t>
            </a:r>
          </a:p>
        </p:txBody>
      </p:sp>
    </p:spTree>
    <p:extLst>
      <p:ext uri="{BB962C8B-B14F-4D97-AF65-F5344CB8AC3E}">
        <p14:creationId xmlns:p14="http://schemas.microsoft.com/office/powerpoint/2010/main" val="109720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64ECC-5D9A-A200-D353-7B7311E52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16525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First Key Score to Estimate the Global Fold Accuracy of Protein Assembly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DFB1E2-6761-187C-28EC-25DFE120B3D0}"/>
              </a:ext>
            </a:extLst>
          </p:cNvPr>
          <p:cNvSpPr txBox="1"/>
          <p:nvPr/>
        </p:nvSpPr>
        <p:spPr>
          <a:xfrm>
            <a:off x="493294" y="1888952"/>
            <a:ext cx="511150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MMalign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to calculate the pairwise similarity score between assembly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Average the similarity between a model and all other models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BFC56C-E141-5842-7DF4-15C0AE255289}"/>
              </a:ext>
            </a:extLst>
          </p:cNvPr>
          <p:cNvGrpSpPr/>
          <p:nvPr/>
        </p:nvGrpSpPr>
        <p:grpSpPr>
          <a:xfrm>
            <a:off x="7094360" y="1690688"/>
            <a:ext cx="3913909" cy="4969048"/>
            <a:chOff x="6811727" y="1690688"/>
            <a:chExt cx="3913909" cy="496904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F9EE19F-1605-22ED-58C6-C1A1CD926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11729" y="1690688"/>
              <a:ext cx="1031740" cy="83027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B575F8-5037-8EEB-48D8-F3EA29B01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1728" y="2520959"/>
              <a:ext cx="1031740" cy="83076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7863AD-781B-62E5-9B68-DB2AD7939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1727" y="3402866"/>
              <a:ext cx="1031740" cy="84453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FF8ABF8-68DD-8B69-916E-D4FFB3C16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11729" y="4600954"/>
              <a:ext cx="1031740" cy="10336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FB7A078-767C-818F-74A6-31CFAC375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1729" y="5634567"/>
              <a:ext cx="1031739" cy="1025169"/>
            </a:xfrm>
            <a:prstGeom prst="rect">
              <a:avLst/>
            </a:prstGeom>
          </p:spPr>
        </p:pic>
        <p:sp>
          <p:nvSpPr>
            <p:cNvPr id="10" name="TextBox 14">
              <a:extLst>
                <a:ext uri="{FF2B5EF4-FFF2-40B4-BE49-F238E27FC236}">
                  <a16:creationId xmlns:a16="http://schemas.microsoft.com/office/drawing/2014/main" id="{BB13DE06-E4A9-E9CE-CCDC-AA616CC9F18E}"/>
                </a:ext>
              </a:extLst>
            </p:cNvPr>
            <p:cNvSpPr txBox="1"/>
            <p:nvPr/>
          </p:nvSpPr>
          <p:spPr>
            <a:xfrm>
              <a:off x="7220487" y="4298534"/>
              <a:ext cx="802535" cy="278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...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D17F8F5-5278-CC74-3E35-44EE71885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14342" y="1690688"/>
              <a:ext cx="1031740" cy="83027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56B5DC4-FA3F-017D-4180-67F564CEA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14342" y="2520959"/>
              <a:ext cx="1031740" cy="83076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213F28A-5010-3593-902D-AAC6A0B6B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14341" y="3402866"/>
              <a:ext cx="1031740" cy="84453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FF77F6C-3127-3731-7646-B9651D4E4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14342" y="4600954"/>
              <a:ext cx="1031740" cy="103361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674A674-8FB1-F9B8-9AB3-AA65311E4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14342" y="5634567"/>
              <a:ext cx="1031739" cy="1025169"/>
            </a:xfrm>
            <a:prstGeom prst="rect">
              <a:avLst/>
            </a:prstGeom>
          </p:spPr>
        </p:pic>
        <p:sp>
          <p:nvSpPr>
            <p:cNvPr id="16" name="TextBox 14">
              <a:extLst>
                <a:ext uri="{FF2B5EF4-FFF2-40B4-BE49-F238E27FC236}">
                  <a16:creationId xmlns:a16="http://schemas.microsoft.com/office/drawing/2014/main" id="{AE48B966-DA85-8DD8-7973-A4A46E71B41B}"/>
                </a:ext>
              </a:extLst>
            </p:cNvPr>
            <p:cNvSpPr txBox="1"/>
            <p:nvPr/>
          </p:nvSpPr>
          <p:spPr>
            <a:xfrm>
              <a:off x="9923101" y="4298534"/>
              <a:ext cx="802535" cy="278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...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1A17D80-2342-E168-5A9B-F941FA8A3DB0}"/>
                </a:ext>
              </a:extLst>
            </p:cNvPr>
            <p:cNvCxnSpPr>
              <a:cxnSpLocks/>
              <a:stCxn id="7" idx="3"/>
              <a:endCxn id="11" idx="1"/>
            </p:cNvCxnSpPr>
            <p:nvPr/>
          </p:nvCxnSpPr>
          <p:spPr>
            <a:xfrm flipV="1">
              <a:off x="7843467" y="2105824"/>
              <a:ext cx="1670875" cy="171930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6A887A9-F1DF-E321-A585-11C71AE3F909}"/>
                </a:ext>
              </a:extLst>
            </p:cNvPr>
            <p:cNvCxnSpPr>
              <a:cxnSpLocks/>
              <a:stCxn id="7" idx="3"/>
              <a:endCxn id="12" idx="1"/>
            </p:cNvCxnSpPr>
            <p:nvPr/>
          </p:nvCxnSpPr>
          <p:spPr>
            <a:xfrm flipV="1">
              <a:off x="7843467" y="2936344"/>
              <a:ext cx="1670875" cy="88878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2F9024E-F728-7A84-67DF-43F11408CE3E}"/>
                </a:ext>
              </a:extLst>
            </p:cNvPr>
            <p:cNvCxnSpPr>
              <a:cxnSpLocks/>
              <a:stCxn id="7" idx="3"/>
              <a:endCxn id="14" idx="1"/>
            </p:cNvCxnSpPr>
            <p:nvPr/>
          </p:nvCxnSpPr>
          <p:spPr>
            <a:xfrm>
              <a:off x="7843467" y="3825132"/>
              <a:ext cx="1670875" cy="1292629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823BEEC-F623-1E2E-BBD5-1DD4DF142FD8}"/>
                </a:ext>
              </a:extLst>
            </p:cNvPr>
            <p:cNvCxnSpPr>
              <a:cxnSpLocks/>
              <a:stCxn id="7" idx="3"/>
              <a:endCxn id="15" idx="1"/>
            </p:cNvCxnSpPr>
            <p:nvPr/>
          </p:nvCxnSpPr>
          <p:spPr>
            <a:xfrm>
              <a:off x="7843467" y="3825132"/>
              <a:ext cx="1670875" cy="232202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3BBB7DB-F4C5-C9A3-5F63-C1D0BBE17D27}"/>
                </a:ext>
              </a:extLst>
            </p:cNvPr>
            <p:cNvCxnSpPr/>
            <p:nvPr/>
          </p:nvCxnSpPr>
          <p:spPr>
            <a:xfrm>
              <a:off x="9514341" y="3468508"/>
              <a:ext cx="1031740" cy="7788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2C81400-8BF4-CB58-82F4-FDD08AF8C9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38788" y="3363950"/>
              <a:ext cx="1007293" cy="90694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D912CDD-07A4-4DE0-ADC6-5513E8D2C05F}"/>
              </a:ext>
            </a:extLst>
          </p:cNvPr>
          <p:cNvSpPr txBox="1"/>
          <p:nvPr/>
        </p:nvSpPr>
        <p:spPr>
          <a:xfrm>
            <a:off x="8229597" y="2439314"/>
            <a:ext cx="107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TM-score</a:t>
            </a:r>
          </a:p>
        </p:txBody>
      </p:sp>
    </p:spTree>
    <p:extLst>
      <p:ext uri="{BB962C8B-B14F-4D97-AF65-F5344CB8AC3E}">
        <p14:creationId xmlns:p14="http://schemas.microsoft.com/office/powerpoint/2010/main" val="2518224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96422-BFFB-936E-AE11-2FD6D47DD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85526" cy="1325563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When does the Pairwise Similarity Fail?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4E4AD-3B04-C2AD-2383-53B2A3B1B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01028" cy="4351338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There are too few good models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Bad models are similar to each other</a:t>
            </a:r>
          </a:p>
        </p:txBody>
      </p:sp>
      <p:pic>
        <p:nvPicPr>
          <p:cNvPr id="3074" name="Picture 2" descr="Counter Measures: Bringing balance to the process | Lean Homebuilding">
            <a:extLst>
              <a:ext uri="{FF2B5EF4-FFF2-40B4-BE49-F238E27FC236}">
                <a16:creationId xmlns:a16="http://schemas.microsoft.com/office/drawing/2014/main" id="{82981C66-442F-EB6E-2151-20B0D1831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9" y="3339347"/>
            <a:ext cx="39751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EF949D-1BE2-0072-5E4F-726764DA5BF8}"/>
              </a:ext>
            </a:extLst>
          </p:cNvPr>
          <p:cNvSpPr txBox="1"/>
          <p:nvPr/>
        </p:nvSpPr>
        <p:spPr>
          <a:xfrm>
            <a:off x="4065407" y="3576867"/>
            <a:ext cx="7979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A counter measure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a single-model interface contact score predicted by deep learning</a:t>
            </a:r>
          </a:p>
        </p:txBody>
      </p:sp>
    </p:spTree>
    <p:extLst>
      <p:ext uri="{BB962C8B-B14F-4D97-AF65-F5344CB8AC3E}">
        <p14:creationId xmlns:p14="http://schemas.microsoft.com/office/powerpoint/2010/main" val="3499304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96422-BFFB-936E-AE11-2FD6D47DD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95" y="68244"/>
            <a:ext cx="11185526" cy="1325563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Interface Contact Score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1432178-78C3-D329-3BBE-C759D1285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676" y="1143000"/>
            <a:ext cx="2705489" cy="27395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7D0890-1BB2-73EF-2C74-215481795FCD}"/>
              </a:ext>
            </a:extLst>
          </p:cNvPr>
          <p:cNvSpPr txBox="1"/>
          <p:nvPr/>
        </p:nvSpPr>
        <p:spPr>
          <a:xfrm>
            <a:off x="6706447" y="4212758"/>
            <a:ext cx="49944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Inter-chain contact probability map  predicted by deep learning</a:t>
            </a:r>
          </a:p>
        </p:txBody>
      </p:sp>
      <p:pic>
        <p:nvPicPr>
          <p:cNvPr id="7" name="Picture 4" descr="What is a dimer? - Quora">
            <a:extLst>
              <a:ext uri="{FF2B5EF4-FFF2-40B4-BE49-F238E27FC236}">
                <a16:creationId xmlns:a16="http://schemas.microsoft.com/office/drawing/2014/main" id="{F7D64CC7-172F-5525-B972-2295FDDA0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82" y="1079862"/>
            <a:ext cx="3981492" cy="298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50A466-5115-4C63-6D5F-AD03F804CE89}"/>
              </a:ext>
            </a:extLst>
          </p:cNvPr>
          <p:cNvSpPr txBox="1"/>
          <p:nvPr/>
        </p:nvSpPr>
        <p:spPr>
          <a:xfrm>
            <a:off x="829620" y="4283416"/>
            <a:ext cx="41008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Inter-chain contacts in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 interface of a model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AF4F6C-A205-4172-B9E3-B302F425CB13}"/>
              </a:ext>
            </a:extLst>
          </p:cNvPr>
          <p:cNvSpPr/>
          <p:nvPr/>
        </p:nvSpPr>
        <p:spPr>
          <a:xfrm>
            <a:off x="1948707" y="1381762"/>
            <a:ext cx="657940" cy="261506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8F9327-2CDD-2221-83DE-5DEAE441163D}"/>
              </a:ext>
            </a:extLst>
          </p:cNvPr>
          <p:cNvSpPr txBox="1"/>
          <p:nvPr/>
        </p:nvSpPr>
        <p:spPr>
          <a:xfrm>
            <a:off x="4039701" y="1535476"/>
            <a:ext cx="3746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ICPS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 average interface contact probability score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AB29668A-816F-2302-C8B6-189463E0FA7C}"/>
              </a:ext>
            </a:extLst>
          </p:cNvPr>
          <p:cNvSpPr/>
          <p:nvPr/>
        </p:nvSpPr>
        <p:spPr>
          <a:xfrm>
            <a:off x="4005504" y="2572775"/>
            <a:ext cx="3572597" cy="6106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39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E7751-904E-6FB3-1136-F3600216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217" y="163648"/>
            <a:ext cx="10515600" cy="1325563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Inter-Chain Contact/Distance Map Prediction by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CDPred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B16BBE-7A94-434C-72A0-D64A63B174DF}"/>
              </a:ext>
            </a:extLst>
          </p:cNvPr>
          <p:cNvGrpSpPr/>
          <p:nvPr/>
        </p:nvGrpSpPr>
        <p:grpSpPr>
          <a:xfrm>
            <a:off x="839035" y="1577227"/>
            <a:ext cx="10893180" cy="5044182"/>
            <a:chOff x="1391792" y="368378"/>
            <a:chExt cx="9651716" cy="371678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1171018-6875-51E6-382E-0FF0F1227FB5}"/>
                </a:ext>
              </a:extLst>
            </p:cNvPr>
            <p:cNvGrpSpPr/>
            <p:nvPr/>
          </p:nvGrpSpPr>
          <p:grpSpPr>
            <a:xfrm>
              <a:off x="4644788" y="1904938"/>
              <a:ext cx="825823" cy="833572"/>
              <a:chOff x="6124365" y="2435598"/>
              <a:chExt cx="825823" cy="833572"/>
            </a:xfrm>
          </p:grpSpPr>
          <p:sp>
            <p:nvSpPr>
              <p:cNvPr id="108" name="Cube 107">
                <a:extLst>
                  <a:ext uri="{FF2B5EF4-FFF2-40B4-BE49-F238E27FC236}">
                    <a16:creationId xmlns:a16="http://schemas.microsoft.com/office/drawing/2014/main" id="{96397049-D85D-1DA2-0DFE-98921CD84755}"/>
                  </a:ext>
                </a:extLst>
              </p:cNvPr>
              <p:cNvSpPr/>
              <p:nvPr/>
            </p:nvSpPr>
            <p:spPr>
              <a:xfrm>
                <a:off x="6124365" y="2435598"/>
                <a:ext cx="104628" cy="833572"/>
              </a:xfrm>
              <a:prstGeom prst="cube">
                <a:avLst>
                  <a:gd name="adj" fmla="val 49982"/>
                </a:avLst>
              </a:prstGeom>
              <a:solidFill>
                <a:srgbClr val="FFC000"/>
              </a:solidFill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Cube 108">
                <a:extLst>
                  <a:ext uri="{FF2B5EF4-FFF2-40B4-BE49-F238E27FC236}">
                    <a16:creationId xmlns:a16="http://schemas.microsoft.com/office/drawing/2014/main" id="{7B8DBC1B-5814-94D1-4422-70FE40BC9173}"/>
                  </a:ext>
                </a:extLst>
              </p:cNvPr>
              <p:cNvSpPr/>
              <p:nvPr/>
            </p:nvSpPr>
            <p:spPr>
              <a:xfrm>
                <a:off x="6244564" y="2435598"/>
                <a:ext cx="104628" cy="833572"/>
              </a:xfrm>
              <a:prstGeom prst="cube">
                <a:avLst>
                  <a:gd name="adj" fmla="val 49982"/>
                </a:avLst>
              </a:prstGeom>
              <a:solidFill>
                <a:srgbClr val="FFC000"/>
              </a:solidFill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Cube 109">
                <a:extLst>
                  <a:ext uri="{FF2B5EF4-FFF2-40B4-BE49-F238E27FC236}">
                    <a16:creationId xmlns:a16="http://schemas.microsoft.com/office/drawing/2014/main" id="{CFB92417-78E0-C556-AD93-B575830C4783}"/>
                  </a:ext>
                </a:extLst>
              </p:cNvPr>
              <p:cNvSpPr/>
              <p:nvPr/>
            </p:nvSpPr>
            <p:spPr>
              <a:xfrm>
                <a:off x="6364763" y="2435598"/>
                <a:ext cx="104628" cy="833572"/>
              </a:xfrm>
              <a:prstGeom prst="cube">
                <a:avLst>
                  <a:gd name="adj" fmla="val 49982"/>
                </a:avLst>
              </a:prstGeom>
              <a:solidFill>
                <a:srgbClr val="FFC000"/>
              </a:solidFill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Cube 110">
                <a:extLst>
                  <a:ext uri="{FF2B5EF4-FFF2-40B4-BE49-F238E27FC236}">
                    <a16:creationId xmlns:a16="http://schemas.microsoft.com/office/drawing/2014/main" id="{B4273888-314B-CB1A-4248-2063A0BF3E4B}"/>
                  </a:ext>
                </a:extLst>
              </p:cNvPr>
              <p:cNvSpPr/>
              <p:nvPr/>
            </p:nvSpPr>
            <p:spPr>
              <a:xfrm>
                <a:off x="6484962" y="2435598"/>
                <a:ext cx="104628" cy="833572"/>
              </a:xfrm>
              <a:prstGeom prst="cube">
                <a:avLst>
                  <a:gd name="adj" fmla="val 49982"/>
                </a:avLst>
              </a:prstGeom>
              <a:solidFill>
                <a:srgbClr val="FFC000"/>
              </a:solidFill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Cube 111">
                <a:extLst>
                  <a:ext uri="{FF2B5EF4-FFF2-40B4-BE49-F238E27FC236}">
                    <a16:creationId xmlns:a16="http://schemas.microsoft.com/office/drawing/2014/main" id="{A8963C99-8FFA-4144-618A-AADA8435DEF5}"/>
                  </a:ext>
                </a:extLst>
              </p:cNvPr>
              <p:cNvSpPr/>
              <p:nvPr/>
            </p:nvSpPr>
            <p:spPr>
              <a:xfrm>
                <a:off x="6605161" y="2435598"/>
                <a:ext cx="104628" cy="833572"/>
              </a:xfrm>
              <a:prstGeom prst="cube">
                <a:avLst>
                  <a:gd name="adj" fmla="val 49982"/>
                </a:avLst>
              </a:prstGeom>
              <a:solidFill>
                <a:srgbClr val="FFC000"/>
              </a:solidFill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Cube 112">
                <a:extLst>
                  <a:ext uri="{FF2B5EF4-FFF2-40B4-BE49-F238E27FC236}">
                    <a16:creationId xmlns:a16="http://schemas.microsoft.com/office/drawing/2014/main" id="{4886EDE1-26E7-4A99-FCAA-E8FAF41EAFDA}"/>
                  </a:ext>
                </a:extLst>
              </p:cNvPr>
              <p:cNvSpPr/>
              <p:nvPr/>
            </p:nvSpPr>
            <p:spPr>
              <a:xfrm>
                <a:off x="6725360" y="2435598"/>
                <a:ext cx="104628" cy="833572"/>
              </a:xfrm>
              <a:prstGeom prst="cube">
                <a:avLst>
                  <a:gd name="adj" fmla="val 49982"/>
                </a:avLst>
              </a:prstGeom>
              <a:solidFill>
                <a:srgbClr val="FFC000"/>
              </a:solidFill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Cube 113">
                <a:extLst>
                  <a:ext uri="{FF2B5EF4-FFF2-40B4-BE49-F238E27FC236}">
                    <a16:creationId xmlns:a16="http://schemas.microsoft.com/office/drawing/2014/main" id="{74C94A47-3555-5065-F077-9B6B51102095}"/>
                  </a:ext>
                </a:extLst>
              </p:cNvPr>
              <p:cNvSpPr/>
              <p:nvPr/>
            </p:nvSpPr>
            <p:spPr>
              <a:xfrm>
                <a:off x="6845560" y="2435598"/>
                <a:ext cx="104628" cy="833572"/>
              </a:xfrm>
              <a:prstGeom prst="cube">
                <a:avLst>
                  <a:gd name="adj" fmla="val 49982"/>
                </a:avLst>
              </a:prstGeom>
              <a:solidFill>
                <a:srgbClr val="FFC000"/>
              </a:solidFill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1C8699-B8C7-AC8E-08BF-8E3826E3C136}"/>
                </a:ext>
              </a:extLst>
            </p:cNvPr>
            <p:cNvGrpSpPr/>
            <p:nvPr/>
          </p:nvGrpSpPr>
          <p:grpSpPr>
            <a:xfrm>
              <a:off x="4596551" y="1962088"/>
              <a:ext cx="824196" cy="824817"/>
              <a:chOff x="6129053" y="2439658"/>
              <a:chExt cx="824196" cy="824817"/>
            </a:xfrm>
          </p:grpSpPr>
          <p:sp>
            <p:nvSpPr>
              <p:cNvPr id="101" name="Cube 100">
                <a:extLst>
                  <a:ext uri="{FF2B5EF4-FFF2-40B4-BE49-F238E27FC236}">
                    <a16:creationId xmlns:a16="http://schemas.microsoft.com/office/drawing/2014/main" id="{E72DE67A-C716-A8A9-FFB3-58AE6BD7F207}"/>
                  </a:ext>
                </a:extLst>
              </p:cNvPr>
              <p:cNvSpPr/>
              <p:nvPr/>
            </p:nvSpPr>
            <p:spPr>
              <a:xfrm>
                <a:off x="6129053" y="2439658"/>
                <a:ext cx="824196" cy="96790"/>
              </a:xfrm>
              <a:prstGeom prst="cube">
                <a:avLst>
                  <a:gd name="adj" fmla="val 47142"/>
                </a:avLst>
              </a:prstGeom>
              <a:solidFill>
                <a:srgbClr val="FFC000"/>
              </a:solidFill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Cube 101">
                <a:extLst>
                  <a:ext uri="{FF2B5EF4-FFF2-40B4-BE49-F238E27FC236}">
                    <a16:creationId xmlns:a16="http://schemas.microsoft.com/office/drawing/2014/main" id="{85CA42EA-2B98-2EDB-7351-1530390A5A29}"/>
                  </a:ext>
                </a:extLst>
              </p:cNvPr>
              <p:cNvSpPr/>
              <p:nvPr/>
            </p:nvSpPr>
            <p:spPr>
              <a:xfrm>
                <a:off x="6129053" y="2560996"/>
                <a:ext cx="824196" cy="96790"/>
              </a:xfrm>
              <a:prstGeom prst="cube">
                <a:avLst>
                  <a:gd name="adj" fmla="val 47142"/>
                </a:avLst>
              </a:prstGeom>
              <a:solidFill>
                <a:srgbClr val="FFC000"/>
              </a:solidFill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Cube 102">
                <a:extLst>
                  <a:ext uri="{FF2B5EF4-FFF2-40B4-BE49-F238E27FC236}">
                    <a16:creationId xmlns:a16="http://schemas.microsoft.com/office/drawing/2014/main" id="{CF8689F5-9E75-E0BC-C3F3-49EE72134E0F}"/>
                  </a:ext>
                </a:extLst>
              </p:cNvPr>
              <p:cNvSpPr/>
              <p:nvPr/>
            </p:nvSpPr>
            <p:spPr>
              <a:xfrm>
                <a:off x="6129053" y="2803672"/>
                <a:ext cx="824196" cy="96790"/>
              </a:xfrm>
              <a:prstGeom prst="cube">
                <a:avLst>
                  <a:gd name="adj" fmla="val 47142"/>
                </a:avLst>
              </a:prstGeom>
              <a:solidFill>
                <a:srgbClr val="FFC000"/>
              </a:solidFill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Cube 103">
                <a:extLst>
                  <a:ext uri="{FF2B5EF4-FFF2-40B4-BE49-F238E27FC236}">
                    <a16:creationId xmlns:a16="http://schemas.microsoft.com/office/drawing/2014/main" id="{A0C340A0-2F72-2AC0-AAA0-FFBFA7C06ACE}"/>
                  </a:ext>
                </a:extLst>
              </p:cNvPr>
              <p:cNvSpPr/>
              <p:nvPr/>
            </p:nvSpPr>
            <p:spPr>
              <a:xfrm>
                <a:off x="6129053" y="2925010"/>
                <a:ext cx="824196" cy="96790"/>
              </a:xfrm>
              <a:prstGeom prst="cube">
                <a:avLst>
                  <a:gd name="adj" fmla="val 47142"/>
                </a:avLst>
              </a:prstGeom>
              <a:solidFill>
                <a:srgbClr val="FFC000"/>
              </a:solidFill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Cube 104">
                <a:extLst>
                  <a:ext uri="{FF2B5EF4-FFF2-40B4-BE49-F238E27FC236}">
                    <a16:creationId xmlns:a16="http://schemas.microsoft.com/office/drawing/2014/main" id="{896BE224-7019-4E82-4A21-1693D19FB199}"/>
                  </a:ext>
                </a:extLst>
              </p:cNvPr>
              <p:cNvSpPr/>
              <p:nvPr/>
            </p:nvSpPr>
            <p:spPr>
              <a:xfrm>
                <a:off x="6129053" y="3046348"/>
                <a:ext cx="824196" cy="96790"/>
              </a:xfrm>
              <a:prstGeom prst="cube">
                <a:avLst>
                  <a:gd name="adj" fmla="val 47142"/>
                </a:avLst>
              </a:prstGeom>
              <a:solidFill>
                <a:srgbClr val="FFC000"/>
              </a:solidFill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Cube 105">
                <a:extLst>
                  <a:ext uri="{FF2B5EF4-FFF2-40B4-BE49-F238E27FC236}">
                    <a16:creationId xmlns:a16="http://schemas.microsoft.com/office/drawing/2014/main" id="{2645F8DF-9669-0FFA-F9F1-9D3DD4C1CC05}"/>
                  </a:ext>
                </a:extLst>
              </p:cNvPr>
              <p:cNvSpPr/>
              <p:nvPr/>
            </p:nvSpPr>
            <p:spPr>
              <a:xfrm>
                <a:off x="6129053" y="3167685"/>
                <a:ext cx="824196" cy="96790"/>
              </a:xfrm>
              <a:prstGeom prst="cube">
                <a:avLst>
                  <a:gd name="adj" fmla="val 47142"/>
                </a:avLst>
              </a:prstGeom>
              <a:solidFill>
                <a:srgbClr val="FFC000"/>
              </a:solidFill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Cube 106">
                <a:extLst>
                  <a:ext uri="{FF2B5EF4-FFF2-40B4-BE49-F238E27FC236}">
                    <a16:creationId xmlns:a16="http://schemas.microsoft.com/office/drawing/2014/main" id="{86B86322-A298-48B4-B015-69A3330CD721}"/>
                  </a:ext>
                </a:extLst>
              </p:cNvPr>
              <p:cNvSpPr/>
              <p:nvPr/>
            </p:nvSpPr>
            <p:spPr>
              <a:xfrm>
                <a:off x="6129053" y="2682334"/>
                <a:ext cx="824196" cy="96790"/>
              </a:xfrm>
              <a:prstGeom prst="cube">
                <a:avLst>
                  <a:gd name="adj" fmla="val 47142"/>
                </a:avLst>
              </a:prstGeom>
              <a:solidFill>
                <a:srgbClr val="FFC000"/>
              </a:solidFill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00A6E529-D5BA-0CCD-1E7D-E89A74446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513" y="2457713"/>
              <a:ext cx="1367756" cy="130154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4E3379-B47A-46E3-D327-ADDF411D6AE4}"/>
                </a:ext>
              </a:extLst>
            </p:cNvPr>
            <p:cNvSpPr txBox="1"/>
            <p:nvPr/>
          </p:nvSpPr>
          <p:spPr>
            <a:xfrm>
              <a:off x="1391792" y="3652718"/>
              <a:ext cx="1821126" cy="249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Monomer structure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455276-227D-72DB-DDBC-30E5980C7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97111" y="1199033"/>
              <a:ext cx="1671180" cy="40412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A55CFC7-5B91-CC10-EC7D-0DC9770F6901}"/>
                </a:ext>
              </a:extLst>
            </p:cNvPr>
            <p:cNvGrpSpPr/>
            <p:nvPr/>
          </p:nvGrpSpPr>
          <p:grpSpPr>
            <a:xfrm>
              <a:off x="2583906" y="1110788"/>
              <a:ext cx="841280" cy="1173237"/>
              <a:chOff x="978597" y="1211580"/>
              <a:chExt cx="2464839" cy="3413760"/>
            </a:xfrm>
          </p:grpSpPr>
          <p:sp>
            <p:nvSpPr>
              <p:cNvPr id="85" name="Freeform: Shape 14">
                <a:extLst>
                  <a:ext uri="{FF2B5EF4-FFF2-40B4-BE49-F238E27FC236}">
                    <a16:creationId xmlns:a16="http://schemas.microsoft.com/office/drawing/2014/main" id="{F8807D17-5CD6-8600-14E9-EBE9292B7ECC}"/>
                  </a:ext>
                </a:extLst>
              </p:cNvPr>
              <p:cNvSpPr/>
              <p:nvPr/>
            </p:nvSpPr>
            <p:spPr>
              <a:xfrm>
                <a:off x="1142100" y="1211580"/>
                <a:ext cx="2134648" cy="3413760"/>
              </a:xfrm>
              <a:custGeom>
                <a:avLst/>
                <a:gdLst>
                  <a:gd name="connsiteX0" fmla="*/ 275220 w 2134648"/>
                  <a:gd name="connsiteY0" fmla="*/ 0 h 3413760"/>
                  <a:gd name="connsiteX1" fmla="*/ 740040 w 2134648"/>
                  <a:gd name="connsiteY1" fmla="*/ 198120 h 3413760"/>
                  <a:gd name="connsiteX2" fmla="*/ 1189620 w 2134648"/>
                  <a:gd name="connsiteY2" fmla="*/ 365760 h 3413760"/>
                  <a:gd name="connsiteX3" fmla="*/ 1662060 w 2134648"/>
                  <a:gd name="connsiteY3" fmla="*/ 548640 h 3413760"/>
                  <a:gd name="connsiteX4" fmla="*/ 1936380 w 2134648"/>
                  <a:gd name="connsiteY4" fmla="*/ 906780 h 3413760"/>
                  <a:gd name="connsiteX5" fmla="*/ 1654440 w 2134648"/>
                  <a:gd name="connsiteY5" fmla="*/ 1257300 h 3413760"/>
                  <a:gd name="connsiteX6" fmla="*/ 1182000 w 2134648"/>
                  <a:gd name="connsiteY6" fmla="*/ 1470660 h 3413760"/>
                  <a:gd name="connsiteX7" fmla="*/ 740040 w 2134648"/>
                  <a:gd name="connsiteY7" fmla="*/ 1325880 h 3413760"/>
                  <a:gd name="connsiteX8" fmla="*/ 290460 w 2134648"/>
                  <a:gd name="connsiteY8" fmla="*/ 1234440 h 3413760"/>
                  <a:gd name="connsiteX9" fmla="*/ 900 w 2134648"/>
                  <a:gd name="connsiteY9" fmla="*/ 1592580 h 3413760"/>
                  <a:gd name="connsiteX10" fmla="*/ 381900 w 2134648"/>
                  <a:gd name="connsiteY10" fmla="*/ 1996440 h 3413760"/>
                  <a:gd name="connsiteX11" fmla="*/ 854340 w 2134648"/>
                  <a:gd name="connsiteY11" fmla="*/ 2194560 h 3413760"/>
                  <a:gd name="connsiteX12" fmla="*/ 1349640 w 2134648"/>
                  <a:gd name="connsiteY12" fmla="*/ 2270760 h 3413760"/>
                  <a:gd name="connsiteX13" fmla="*/ 1883040 w 2134648"/>
                  <a:gd name="connsiteY13" fmla="*/ 2148840 h 3413760"/>
                  <a:gd name="connsiteX14" fmla="*/ 2134500 w 2134648"/>
                  <a:gd name="connsiteY14" fmla="*/ 2537460 h 3413760"/>
                  <a:gd name="connsiteX15" fmla="*/ 1852560 w 2134648"/>
                  <a:gd name="connsiteY15" fmla="*/ 2994660 h 3413760"/>
                  <a:gd name="connsiteX16" fmla="*/ 1479180 w 2134648"/>
                  <a:gd name="connsiteY16" fmla="*/ 3413760 h 3413760"/>
                  <a:gd name="connsiteX17" fmla="*/ 1479180 w 2134648"/>
                  <a:gd name="connsiteY17" fmla="*/ 3413760 h 3413760"/>
                  <a:gd name="connsiteX18" fmla="*/ 1479180 w 2134648"/>
                  <a:gd name="connsiteY18" fmla="*/ 3413760 h 3413760"/>
                  <a:gd name="connsiteX19" fmla="*/ 1479180 w 2134648"/>
                  <a:gd name="connsiteY19" fmla="*/ 3413760 h 3413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34648" h="3413760">
                    <a:moveTo>
                      <a:pt x="275220" y="0"/>
                    </a:moveTo>
                    <a:cubicBezTo>
                      <a:pt x="431430" y="68580"/>
                      <a:pt x="587640" y="137160"/>
                      <a:pt x="740040" y="198120"/>
                    </a:cubicBezTo>
                    <a:cubicBezTo>
                      <a:pt x="892440" y="259080"/>
                      <a:pt x="1189620" y="365760"/>
                      <a:pt x="1189620" y="365760"/>
                    </a:cubicBezTo>
                    <a:cubicBezTo>
                      <a:pt x="1343290" y="424180"/>
                      <a:pt x="1537600" y="458470"/>
                      <a:pt x="1662060" y="548640"/>
                    </a:cubicBezTo>
                    <a:cubicBezTo>
                      <a:pt x="1786520" y="638810"/>
                      <a:pt x="1937650" y="788670"/>
                      <a:pt x="1936380" y="906780"/>
                    </a:cubicBezTo>
                    <a:cubicBezTo>
                      <a:pt x="1935110" y="1024890"/>
                      <a:pt x="1780170" y="1163320"/>
                      <a:pt x="1654440" y="1257300"/>
                    </a:cubicBezTo>
                    <a:cubicBezTo>
                      <a:pt x="1528710" y="1351280"/>
                      <a:pt x="1334400" y="1459230"/>
                      <a:pt x="1182000" y="1470660"/>
                    </a:cubicBezTo>
                    <a:cubicBezTo>
                      <a:pt x="1029600" y="1482090"/>
                      <a:pt x="888630" y="1365250"/>
                      <a:pt x="740040" y="1325880"/>
                    </a:cubicBezTo>
                    <a:cubicBezTo>
                      <a:pt x="591450" y="1286510"/>
                      <a:pt x="413650" y="1189990"/>
                      <a:pt x="290460" y="1234440"/>
                    </a:cubicBezTo>
                    <a:cubicBezTo>
                      <a:pt x="167270" y="1278890"/>
                      <a:pt x="-14340" y="1465580"/>
                      <a:pt x="900" y="1592580"/>
                    </a:cubicBezTo>
                    <a:cubicBezTo>
                      <a:pt x="16140" y="1719580"/>
                      <a:pt x="239660" y="1896110"/>
                      <a:pt x="381900" y="1996440"/>
                    </a:cubicBezTo>
                    <a:cubicBezTo>
                      <a:pt x="524140" y="2096770"/>
                      <a:pt x="693050" y="2148840"/>
                      <a:pt x="854340" y="2194560"/>
                    </a:cubicBezTo>
                    <a:cubicBezTo>
                      <a:pt x="1015630" y="2240280"/>
                      <a:pt x="1178190" y="2278380"/>
                      <a:pt x="1349640" y="2270760"/>
                    </a:cubicBezTo>
                    <a:cubicBezTo>
                      <a:pt x="1521090" y="2263140"/>
                      <a:pt x="1752230" y="2104390"/>
                      <a:pt x="1883040" y="2148840"/>
                    </a:cubicBezTo>
                    <a:cubicBezTo>
                      <a:pt x="2013850" y="2193290"/>
                      <a:pt x="2139580" y="2396490"/>
                      <a:pt x="2134500" y="2537460"/>
                    </a:cubicBezTo>
                    <a:cubicBezTo>
                      <a:pt x="2129420" y="2678430"/>
                      <a:pt x="1961780" y="2848610"/>
                      <a:pt x="1852560" y="2994660"/>
                    </a:cubicBezTo>
                    <a:cubicBezTo>
                      <a:pt x="1743340" y="3140710"/>
                      <a:pt x="1479180" y="3413760"/>
                      <a:pt x="1479180" y="3413760"/>
                    </a:cubicBezTo>
                    <a:lnTo>
                      <a:pt x="1479180" y="3413760"/>
                    </a:lnTo>
                    <a:lnTo>
                      <a:pt x="1479180" y="3413760"/>
                    </a:lnTo>
                    <a:lnTo>
                      <a:pt x="1479180" y="3413760"/>
                    </a:lnTo>
                  </a:path>
                </a:pathLst>
              </a:custGeom>
              <a:noFill/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  <a:highlight>
                    <a:srgbClr val="0000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145F7EFA-E2D9-9288-6756-FAA4C3BB6676}"/>
                  </a:ext>
                </a:extLst>
              </p:cNvPr>
              <p:cNvSpPr/>
              <p:nvPr/>
            </p:nvSpPr>
            <p:spPr>
              <a:xfrm>
                <a:off x="1702341" y="1245141"/>
                <a:ext cx="339820" cy="33982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C5E50439-FF06-B815-7D59-259964B8AB10}"/>
                  </a:ext>
                </a:extLst>
              </p:cNvPr>
              <p:cNvSpPr/>
              <p:nvPr/>
            </p:nvSpPr>
            <p:spPr>
              <a:xfrm>
                <a:off x="2167162" y="1415051"/>
                <a:ext cx="339820" cy="33982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</a:t>
                </a: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A0EBA9B9-B8B2-E0D0-ECB5-C20554FEDD50}"/>
                  </a:ext>
                </a:extLst>
              </p:cNvPr>
              <p:cNvSpPr/>
              <p:nvPr/>
            </p:nvSpPr>
            <p:spPr>
              <a:xfrm>
                <a:off x="2616741" y="1597932"/>
                <a:ext cx="339820" cy="339820"/>
              </a:xfrm>
              <a:prstGeom prst="ellipse">
                <a:avLst/>
              </a:prstGeom>
              <a:solidFill>
                <a:srgbClr val="92D050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DA8C1B8F-8E05-E856-B082-84CF8493426E}"/>
                  </a:ext>
                </a:extLst>
              </p:cNvPr>
              <p:cNvSpPr/>
              <p:nvPr/>
            </p:nvSpPr>
            <p:spPr>
              <a:xfrm>
                <a:off x="2926082" y="1940550"/>
                <a:ext cx="339820" cy="339820"/>
              </a:xfrm>
              <a:prstGeom prst="ellipse">
                <a:avLst/>
              </a:prstGeom>
              <a:solidFill>
                <a:srgbClr val="92D050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5BA77779-AE23-48E7-E022-178CD114A8F7}"/>
                  </a:ext>
                </a:extLst>
              </p:cNvPr>
              <p:cNvSpPr/>
              <p:nvPr/>
            </p:nvSpPr>
            <p:spPr>
              <a:xfrm>
                <a:off x="2619987" y="2326898"/>
                <a:ext cx="339820" cy="339820"/>
              </a:xfrm>
              <a:prstGeom prst="ellipse">
                <a:avLst/>
              </a:prstGeom>
              <a:solidFill>
                <a:srgbClr val="00B0F0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769CB881-A031-51DB-C8B3-F64378AEBBA7}"/>
                  </a:ext>
                </a:extLst>
              </p:cNvPr>
              <p:cNvSpPr/>
              <p:nvPr/>
            </p:nvSpPr>
            <p:spPr>
              <a:xfrm>
                <a:off x="2167162" y="2496808"/>
                <a:ext cx="339820" cy="33982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0D8E9007-AC27-FE0F-04B5-5AE19B773400}"/>
                  </a:ext>
                </a:extLst>
              </p:cNvPr>
              <p:cNvSpPr/>
              <p:nvPr/>
            </p:nvSpPr>
            <p:spPr>
              <a:xfrm>
                <a:off x="1714337" y="2394062"/>
                <a:ext cx="339820" cy="339820"/>
              </a:xfrm>
              <a:prstGeom prst="ellipse">
                <a:avLst/>
              </a:prstGeom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FE327818-1E5C-18C3-9B7D-89FA85D61C93}"/>
                  </a:ext>
                </a:extLst>
              </p:cNvPr>
              <p:cNvSpPr/>
              <p:nvPr/>
            </p:nvSpPr>
            <p:spPr>
              <a:xfrm>
                <a:off x="1261512" y="2280370"/>
                <a:ext cx="339820" cy="33982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536F569B-0C27-A265-65C1-D9FD6D0EFC62}"/>
                  </a:ext>
                </a:extLst>
              </p:cNvPr>
              <p:cNvSpPr/>
              <p:nvPr/>
            </p:nvSpPr>
            <p:spPr>
              <a:xfrm>
                <a:off x="978597" y="2666718"/>
                <a:ext cx="339820" cy="339820"/>
              </a:xfrm>
              <a:prstGeom prst="ellipse">
                <a:avLst/>
              </a:prstGeom>
              <a:solidFill>
                <a:srgbClr val="92D050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93DDC974-D541-C6EB-F2E4-0AD8C4194F3E}"/>
                  </a:ext>
                </a:extLst>
              </p:cNvPr>
              <p:cNvSpPr/>
              <p:nvPr/>
            </p:nvSpPr>
            <p:spPr>
              <a:xfrm>
                <a:off x="1362521" y="3034183"/>
                <a:ext cx="339820" cy="339820"/>
              </a:xfrm>
              <a:prstGeom prst="ellipse">
                <a:avLst/>
              </a:prstGeom>
              <a:solidFill>
                <a:srgbClr val="00B0F0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AC0D7CA5-C99B-F095-C6AA-3191C41FAD27}"/>
                  </a:ext>
                </a:extLst>
              </p:cNvPr>
              <p:cNvSpPr/>
              <p:nvPr/>
            </p:nvSpPr>
            <p:spPr>
              <a:xfrm>
                <a:off x="1827342" y="3238745"/>
                <a:ext cx="339820" cy="339820"/>
              </a:xfrm>
              <a:prstGeom prst="ellipse">
                <a:avLst/>
              </a:prstGeom>
              <a:solidFill>
                <a:srgbClr val="92D050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FA4B905E-122E-7CE7-3D12-348A60E81BCF}"/>
                  </a:ext>
                </a:extLst>
              </p:cNvPr>
              <p:cNvSpPr/>
              <p:nvPr/>
            </p:nvSpPr>
            <p:spPr>
              <a:xfrm>
                <a:off x="2334804" y="3289289"/>
                <a:ext cx="339820" cy="33982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</a:t>
                </a: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452E6D56-AD10-0838-51C3-CBE39B1A8853}"/>
                  </a:ext>
                </a:extLst>
              </p:cNvPr>
              <p:cNvSpPr/>
              <p:nvPr/>
            </p:nvSpPr>
            <p:spPr>
              <a:xfrm>
                <a:off x="2834648" y="3191062"/>
                <a:ext cx="339820" cy="339820"/>
              </a:xfrm>
              <a:prstGeom prst="ellipse">
                <a:avLst/>
              </a:prstGeom>
              <a:solidFill>
                <a:srgbClr val="92D050"/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2B7A5C63-CCA2-3B04-B0F7-92FE3C5FE1AC}"/>
                  </a:ext>
                </a:extLst>
              </p:cNvPr>
              <p:cNvSpPr/>
              <p:nvPr/>
            </p:nvSpPr>
            <p:spPr>
              <a:xfrm>
                <a:off x="3103616" y="3578565"/>
                <a:ext cx="339820" cy="339820"/>
              </a:xfrm>
              <a:prstGeom prst="ellipse">
                <a:avLst/>
              </a:prstGeom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DB9D7318-7866-2CCE-1F4D-0904334B0815}"/>
                  </a:ext>
                </a:extLst>
              </p:cNvPr>
              <p:cNvSpPr/>
              <p:nvPr/>
            </p:nvSpPr>
            <p:spPr>
              <a:xfrm>
                <a:off x="2852638" y="3964917"/>
                <a:ext cx="339820" cy="339820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57E8B8-EC6F-BA70-5157-961745FACCB6}"/>
                </a:ext>
              </a:extLst>
            </p:cNvPr>
            <p:cNvSpPr txBox="1"/>
            <p:nvPr/>
          </p:nvSpPr>
          <p:spPr>
            <a:xfrm>
              <a:off x="2515115" y="672061"/>
              <a:ext cx="1020069" cy="249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r>
                <a:rPr lang="en-US" altLang="zh-CN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Sequence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E486DC-33EC-8A54-9C8D-D46F1F378F74}"/>
                </a:ext>
              </a:extLst>
            </p:cNvPr>
            <p:cNvSpPr txBox="1"/>
            <p:nvPr/>
          </p:nvSpPr>
          <p:spPr>
            <a:xfrm>
              <a:off x="3474153" y="844604"/>
              <a:ext cx="2650590" cy="249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r>
                <a:rPr lang="en-US" altLang="zh-CN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Multiple sequence alignment</a:t>
              </a:r>
              <a:endParaRPr lang="en-US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Connector: Curved 61">
              <a:extLst>
                <a:ext uri="{FF2B5EF4-FFF2-40B4-BE49-F238E27FC236}">
                  <a16:creationId xmlns:a16="http://schemas.microsoft.com/office/drawing/2014/main" id="{AE9FB75D-443A-E524-C173-8F1443B005E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815908" y="895967"/>
              <a:ext cx="387394" cy="1042101"/>
            </a:xfrm>
            <a:prstGeom prst="curvedConnector2">
              <a:avLst/>
            </a:prstGeom>
            <a:ln w="9525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1113893-5AE4-892C-2332-C52EDFF5F640}"/>
                </a:ext>
              </a:extLst>
            </p:cNvPr>
            <p:cNvSpPr/>
            <p:nvPr/>
          </p:nvSpPr>
          <p:spPr>
            <a:xfrm>
              <a:off x="4492760" y="2094463"/>
              <a:ext cx="762000" cy="77359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63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C47431BE-6638-4D79-5DA0-53EBBD544D59}"/>
                </a:ext>
              </a:extLst>
            </p:cNvPr>
            <p:cNvSpPr/>
            <p:nvPr/>
          </p:nvSpPr>
          <p:spPr>
            <a:xfrm>
              <a:off x="4288645" y="2189289"/>
              <a:ext cx="871821" cy="871821"/>
            </a:xfrm>
            <a:prstGeom prst="cube">
              <a:avLst>
                <a:gd name="adj" fmla="val 10926"/>
              </a:avLst>
            </a:prstGeom>
            <a:solidFill>
              <a:srgbClr val="00B0F0"/>
            </a:solidFill>
            <a:ln w="63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D6BFD93-12B8-A691-19DE-02DA4A132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5939" y="2376962"/>
              <a:ext cx="773594" cy="773594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3175C2D-B165-B98A-7EAC-F508B6E5B79B}"/>
                </a:ext>
              </a:extLst>
            </p:cNvPr>
            <p:cNvCxnSpPr>
              <a:stCxn id="9" idx="2"/>
              <a:endCxn id="101" idx="1"/>
            </p:cNvCxnSpPr>
            <p:nvPr/>
          </p:nvCxnSpPr>
          <p:spPr>
            <a:xfrm>
              <a:off x="4732701" y="1603153"/>
              <a:ext cx="253134" cy="404564"/>
            </a:xfrm>
            <a:prstGeom prst="straightConnector1">
              <a:avLst/>
            </a:prstGeom>
            <a:ln w="9525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42B422E-11EC-FB25-7F1E-D473F2852C71}"/>
                </a:ext>
              </a:extLst>
            </p:cNvPr>
            <p:cNvCxnSpPr>
              <a:stCxn id="9" idx="2"/>
              <a:endCxn id="14" idx="0"/>
            </p:cNvCxnSpPr>
            <p:nvPr/>
          </p:nvCxnSpPr>
          <p:spPr>
            <a:xfrm>
              <a:off x="4732701" y="1603153"/>
              <a:ext cx="141059" cy="491310"/>
            </a:xfrm>
            <a:prstGeom prst="straightConnector1">
              <a:avLst/>
            </a:prstGeom>
            <a:ln w="9525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681ED9B-A80D-B045-9A03-E073116F138F}"/>
                </a:ext>
              </a:extLst>
            </p:cNvPr>
            <p:cNvCxnSpPr>
              <a:cxnSpLocks/>
              <a:stCxn id="9" idx="2"/>
              <a:endCxn id="15" idx="0"/>
            </p:cNvCxnSpPr>
            <p:nvPr/>
          </p:nvCxnSpPr>
          <p:spPr>
            <a:xfrm>
              <a:off x="4732701" y="1603153"/>
              <a:ext cx="39482" cy="586136"/>
            </a:xfrm>
            <a:prstGeom prst="straightConnector1">
              <a:avLst/>
            </a:prstGeom>
            <a:ln w="9525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or: Curved 141">
              <a:extLst>
                <a:ext uri="{FF2B5EF4-FFF2-40B4-BE49-F238E27FC236}">
                  <a16:creationId xmlns:a16="http://schemas.microsoft.com/office/drawing/2014/main" id="{D9120D1B-CB66-3A4A-A84C-BB805BACC510}"/>
                </a:ext>
              </a:extLst>
            </p:cNvPr>
            <p:cNvCxnSpPr>
              <a:cxnSpLocks/>
              <a:stCxn id="7" idx="2"/>
              <a:endCxn id="16" idx="2"/>
            </p:cNvCxnSpPr>
            <p:nvPr/>
          </p:nvCxnSpPr>
          <p:spPr>
            <a:xfrm rot="5400000" flipH="1" flipV="1">
              <a:off x="3198213" y="2384734"/>
              <a:ext cx="608701" cy="2140345"/>
            </a:xfrm>
            <a:prstGeom prst="curvedConnector3">
              <a:avLst>
                <a:gd name="adj1" fmla="val -27673"/>
              </a:avLst>
            </a:prstGeom>
            <a:ln w="9525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D91A377-EB13-1509-66EF-B912E034EBA3}"/>
                </a:ext>
              </a:extLst>
            </p:cNvPr>
            <p:cNvSpPr txBox="1"/>
            <p:nvPr/>
          </p:nvSpPr>
          <p:spPr>
            <a:xfrm>
              <a:off x="3431432" y="2331678"/>
              <a:ext cx="757311" cy="158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Distance map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4E08636-194A-2F0D-5192-BA046C5862EF}"/>
                </a:ext>
              </a:extLst>
            </p:cNvPr>
            <p:cNvSpPr txBox="1"/>
            <p:nvPr/>
          </p:nvSpPr>
          <p:spPr>
            <a:xfrm>
              <a:off x="3517059" y="2101213"/>
              <a:ext cx="825486" cy="158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Attention maps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D2E331-DAEF-4DC5-7880-69237D3DFDD2}"/>
                </a:ext>
              </a:extLst>
            </p:cNvPr>
            <p:cNvSpPr txBox="1"/>
            <p:nvPr/>
          </p:nvSpPr>
          <p:spPr>
            <a:xfrm>
              <a:off x="3960331" y="1928374"/>
              <a:ext cx="572671" cy="158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CCmpred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4E13B41-E535-B64B-2B6C-80E5B237CE98}"/>
                </a:ext>
              </a:extLst>
            </p:cNvPr>
            <p:cNvSpPr txBox="1"/>
            <p:nvPr/>
          </p:nvSpPr>
          <p:spPr>
            <a:xfrm>
              <a:off x="4254138" y="1783256"/>
              <a:ext cx="422117" cy="158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PSSM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FC4BFA87-3E23-54A5-9CF8-67E55EB8A62E}"/>
                </a:ext>
              </a:extLst>
            </p:cNvPr>
            <p:cNvSpPr/>
            <p:nvPr/>
          </p:nvSpPr>
          <p:spPr>
            <a:xfrm>
              <a:off x="6060765" y="1862688"/>
              <a:ext cx="525780" cy="1333500"/>
            </a:xfrm>
            <a:prstGeom prst="cube">
              <a:avLst>
                <a:gd name="adj" fmla="val 56250"/>
              </a:avLst>
            </a:prstGeom>
            <a:solidFill>
              <a:schemeClr val="bg1">
                <a:lumMod val="65000"/>
              </a:schemeClr>
            </a:solidFill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471AE4A2-13F5-0B94-06B5-70157C8062E7}"/>
                </a:ext>
              </a:extLst>
            </p:cNvPr>
            <p:cNvSpPr/>
            <p:nvPr/>
          </p:nvSpPr>
          <p:spPr>
            <a:xfrm>
              <a:off x="6494867" y="1862688"/>
              <a:ext cx="442436" cy="1333500"/>
            </a:xfrm>
            <a:prstGeom prst="cube">
              <a:avLst>
                <a:gd name="adj" fmla="val 69436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5E411EA5-983B-22C6-D075-44899BB9F0B2}"/>
                </a:ext>
              </a:extLst>
            </p:cNvPr>
            <p:cNvSpPr/>
            <p:nvPr/>
          </p:nvSpPr>
          <p:spPr>
            <a:xfrm>
              <a:off x="6865219" y="1862688"/>
              <a:ext cx="396002" cy="1333500"/>
            </a:xfrm>
            <a:prstGeom prst="cube">
              <a:avLst>
                <a:gd name="adj" fmla="val 77068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83155E04-A132-A5FC-78E5-0366AEFBE574}"/>
                </a:ext>
              </a:extLst>
            </p:cNvPr>
            <p:cNvSpPr/>
            <p:nvPr/>
          </p:nvSpPr>
          <p:spPr>
            <a:xfrm>
              <a:off x="7351301" y="1862688"/>
              <a:ext cx="726639" cy="1333500"/>
            </a:xfrm>
            <a:prstGeom prst="cube">
              <a:avLst>
                <a:gd name="adj" fmla="val 43142"/>
              </a:avLst>
            </a:prstGeom>
            <a:solidFill>
              <a:srgbClr val="92D050"/>
            </a:solidFill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44DED140-12A3-F6E1-A4A5-6868C339353E}"/>
                </a:ext>
              </a:extLst>
            </p:cNvPr>
            <p:cNvSpPr/>
            <p:nvPr/>
          </p:nvSpPr>
          <p:spPr>
            <a:xfrm>
              <a:off x="8424541" y="1862688"/>
              <a:ext cx="726639" cy="1333500"/>
            </a:xfrm>
            <a:prstGeom prst="cube">
              <a:avLst>
                <a:gd name="adj" fmla="val 43142"/>
              </a:avLst>
            </a:prstGeom>
            <a:solidFill>
              <a:srgbClr val="92D050"/>
            </a:solidFill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2813950-CC9F-334B-9F6A-3B566DBB0840}"/>
                </a:ext>
              </a:extLst>
            </p:cNvPr>
            <p:cNvSpPr/>
            <p:nvPr/>
          </p:nvSpPr>
          <p:spPr>
            <a:xfrm>
              <a:off x="7981865" y="2510388"/>
              <a:ext cx="45720" cy="4572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1DCCCF9-0774-CBD4-A43E-8EB387CD95A1}"/>
                </a:ext>
              </a:extLst>
            </p:cNvPr>
            <p:cNvSpPr/>
            <p:nvPr/>
          </p:nvSpPr>
          <p:spPr>
            <a:xfrm>
              <a:off x="8134265" y="2510388"/>
              <a:ext cx="45720" cy="4572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4AFC1A9-CA9B-8727-A27B-F11651C39AE6}"/>
                </a:ext>
              </a:extLst>
            </p:cNvPr>
            <p:cNvSpPr/>
            <p:nvPr/>
          </p:nvSpPr>
          <p:spPr>
            <a:xfrm>
              <a:off x="8286665" y="2510388"/>
              <a:ext cx="45720" cy="4572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72D5AC15-EB60-C671-DF66-7FA8BCA70D01}"/>
                </a:ext>
              </a:extLst>
            </p:cNvPr>
            <p:cNvSpPr/>
            <p:nvPr/>
          </p:nvSpPr>
          <p:spPr>
            <a:xfrm>
              <a:off x="9192243" y="1862688"/>
              <a:ext cx="396002" cy="1333500"/>
            </a:xfrm>
            <a:prstGeom prst="cube">
              <a:avLst>
                <a:gd name="adj" fmla="val 77068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63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511C30D-01CE-987C-749E-1FBD2A755633}"/>
                </a:ext>
              </a:extLst>
            </p:cNvPr>
            <p:cNvGrpSpPr/>
            <p:nvPr/>
          </p:nvGrpSpPr>
          <p:grpSpPr>
            <a:xfrm>
              <a:off x="9549871" y="1992958"/>
              <a:ext cx="1493637" cy="1083440"/>
              <a:chOff x="6376828" y="2010280"/>
              <a:chExt cx="1493637" cy="1083440"/>
            </a:xfrm>
          </p:grpSpPr>
          <p:pic>
            <p:nvPicPr>
              <p:cNvPr id="77" name="图片 198" descr="图片包含 游戏机&#10;&#10;描述已自动生成">
                <a:extLst>
                  <a:ext uri="{FF2B5EF4-FFF2-40B4-BE49-F238E27FC236}">
                    <a16:creationId xmlns:a16="http://schemas.microsoft.com/office/drawing/2014/main" id="{65C326B0-4D9A-0303-C846-F80A6D9B990C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5"/>
              <a:srcRect l="180" r="180"/>
              <a:stretch/>
            </p:blipFill>
            <p:spPr>
              <a:xfrm>
                <a:off x="6376828" y="2010280"/>
                <a:ext cx="1086384" cy="1083440"/>
              </a:xfrm>
              <a:prstGeom prst="rect">
                <a:avLst/>
              </a:prstGeom>
              <a:ln w="9525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scene3d>
                <a:camera prst="isometricOffAxis2Right">
                  <a:rot lat="960000" lon="17129790" rev="0"/>
                </a:camera>
                <a:lightRig rig="threePt" dir="t"/>
              </a:scene3d>
            </p:spPr>
          </p:pic>
          <p:pic>
            <p:nvPicPr>
              <p:cNvPr id="78" name="图片 198" descr="图片包含 游戏机&#10;&#10;描述已自动生成">
                <a:extLst>
                  <a:ext uri="{FF2B5EF4-FFF2-40B4-BE49-F238E27FC236}">
                    <a16:creationId xmlns:a16="http://schemas.microsoft.com/office/drawing/2014/main" id="{481F0B34-68E4-1F30-A9A4-3CF0514872EA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5"/>
              <a:srcRect l="180" r="180"/>
              <a:stretch/>
            </p:blipFill>
            <p:spPr>
              <a:xfrm>
                <a:off x="6435007" y="2010280"/>
                <a:ext cx="1086384" cy="1083440"/>
              </a:xfrm>
              <a:prstGeom prst="rect">
                <a:avLst/>
              </a:prstGeom>
              <a:ln w="9525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scene3d>
                <a:camera prst="isometricOffAxis2Right">
                  <a:rot lat="960000" lon="17129790" rev="0"/>
                </a:camera>
                <a:lightRig rig="threePt" dir="t"/>
              </a:scene3d>
            </p:spPr>
          </p:pic>
          <p:pic>
            <p:nvPicPr>
              <p:cNvPr id="79" name="图片 198" descr="图片包含 游戏机&#10;&#10;描述已自动生成">
                <a:extLst>
                  <a:ext uri="{FF2B5EF4-FFF2-40B4-BE49-F238E27FC236}">
                    <a16:creationId xmlns:a16="http://schemas.microsoft.com/office/drawing/2014/main" id="{6946C5C4-392C-4EB1-46A0-6B153F305D7A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5"/>
              <a:srcRect l="180" r="180"/>
              <a:stretch/>
            </p:blipFill>
            <p:spPr>
              <a:xfrm>
                <a:off x="6493186" y="2010280"/>
                <a:ext cx="1086384" cy="1083440"/>
              </a:xfrm>
              <a:prstGeom prst="rect">
                <a:avLst/>
              </a:prstGeom>
              <a:ln w="9525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scene3d>
                <a:camera prst="isometricOffAxis2Right">
                  <a:rot lat="960000" lon="17129790" rev="0"/>
                </a:camera>
                <a:lightRig rig="threePt" dir="t"/>
              </a:scene3d>
            </p:spPr>
          </p:pic>
          <p:pic>
            <p:nvPicPr>
              <p:cNvPr id="80" name="图片 198" descr="图片包含 游戏机&#10;&#10;描述已自动生成">
                <a:extLst>
                  <a:ext uri="{FF2B5EF4-FFF2-40B4-BE49-F238E27FC236}">
                    <a16:creationId xmlns:a16="http://schemas.microsoft.com/office/drawing/2014/main" id="{DA02C851-BBE1-913C-9771-25888FA58991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5"/>
              <a:srcRect l="180" r="180"/>
              <a:stretch/>
            </p:blipFill>
            <p:spPr>
              <a:xfrm>
                <a:off x="6551365" y="2010280"/>
                <a:ext cx="1086384" cy="1083440"/>
              </a:xfrm>
              <a:prstGeom prst="rect">
                <a:avLst/>
              </a:prstGeom>
              <a:ln w="9525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scene3d>
                <a:camera prst="isometricOffAxis2Right">
                  <a:rot lat="960000" lon="17129790" rev="0"/>
                </a:camera>
                <a:lightRig rig="threePt" dir="t"/>
              </a:scene3d>
            </p:spPr>
          </p:pic>
          <p:pic>
            <p:nvPicPr>
              <p:cNvPr id="81" name="图片 198" descr="图片包含 游戏机&#10;&#10;描述已自动生成">
                <a:extLst>
                  <a:ext uri="{FF2B5EF4-FFF2-40B4-BE49-F238E27FC236}">
                    <a16:creationId xmlns:a16="http://schemas.microsoft.com/office/drawing/2014/main" id="{51FAF222-7E26-CFE9-9F5C-7300E3C496A7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5"/>
              <a:srcRect l="180" r="180"/>
              <a:stretch/>
            </p:blipFill>
            <p:spPr>
              <a:xfrm>
                <a:off x="6609544" y="2010280"/>
                <a:ext cx="1086384" cy="1083440"/>
              </a:xfrm>
              <a:prstGeom prst="rect">
                <a:avLst/>
              </a:prstGeom>
              <a:ln w="9525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scene3d>
                <a:camera prst="isometricOffAxis2Right">
                  <a:rot lat="960000" lon="17129790" rev="0"/>
                </a:camera>
                <a:lightRig rig="threePt" dir="t"/>
              </a:scene3d>
            </p:spPr>
          </p:pic>
          <p:pic>
            <p:nvPicPr>
              <p:cNvPr id="82" name="图片 198" descr="图片包含 游戏机&#10;&#10;描述已自动生成">
                <a:extLst>
                  <a:ext uri="{FF2B5EF4-FFF2-40B4-BE49-F238E27FC236}">
                    <a16:creationId xmlns:a16="http://schemas.microsoft.com/office/drawing/2014/main" id="{A10EC188-0B4A-B03F-B15E-852765DE23C7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5"/>
              <a:srcRect l="180" r="180"/>
              <a:stretch/>
            </p:blipFill>
            <p:spPr>
              <a:xfrm>
                <a:off x="6667723" y="2010280"/>
                <a:ext cx="1086384" cy="1083440"/>
              </a:xfrm>
              <a:prstGeom prst="rect">
                <a:avLst/>
              </a:prstGeom>
              <a:ln w="9525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scene3d>
                <a:camera prst="isometricOffAxis2Right">
                  <a:rot lat="960000" lon="17129790" rev="0"/>
                </a:camera>
                <a:lightRig rig="threePt" dir="t"/>
              </a:scene3d>
            </p:spPr>
          </p:pic>
          <p:pic>
            <p:nvPicPr>
              <p:cNvPr id="83" name="图片 198" descr="图片包含 游戏机&#10;&#10;描述已自动生成">
                <a:extLst>
                  <a:ext uri="{FF2B5EF4-FFF2-40B4-BE49-F238E27FC236}">
                    <a16:creationId xmlns:a16="http://schemas.microsoft.com/office/drawing/2014/main" id="{E4071AAD-EF55-C722-B16F-59498A6BD690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5"/>
              <a:srcRect l="180" r="180"/>
              <a:stretch/>
            </p:blipFill>
            <p:spPr>
              <a:xfrm>
                <a:off x="6725902" y="2010280"/>
                <a:ext cx="1086384" cy="1083440"/>
              </a:xfrm>
              <a:prstGeom prst="rect">
                <a:avLst/>
              </a:prstGeom>
              <a:ln w="9525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scene3d>
                <a:camera prst="isometricOffAxis2Right">
                  <a:rot lat="960000" lon="17129790" rev="0"/>
                </a:camera>
                <a:lightRig rig="threePt" dir="t"/>
              </a:scene3d>
            </p:spPr>
          </p:pic>
          <p:pic>
            <p:nvPicPr>
              <p:cNvPr id="84" name="图片 198" descr="图片包含 游戏机&#10;&#10;描述已自动生成">
                <a:extLst>
                  <a:ext uri="{FF2B5EF4-FFF2-40B4-BE49-F238E27FC236}">
                    <a16:creationId xmlns:a16="http://schemas.microsoft.com/office/drawing/2014/main" id="{CCEF8E2F-340E-1EA8-899C-6EEE74C5ECF9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5"/>
              <a:srcRect l="180" r="180"/>
              <a:stretch/>
            </p:blipFill>
            <p:spPr>
              <a:xfrm>
                <a:off x="6784081" y="2010280"/>
                <a:ext cx="1086384" cy="1083440"/>
              </a:xfrm>
              <a:prstGeom prst="rect">
                <a:avLst/>
              </a:prstGeom>
              <a:ln w="9525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scene3d>
                <a:camera prst="isometricOffAxis2Right">
                  <a:rot lat="960000" lon="17129790" rev="0"/>
                </a:camera>
                <a:lightRig rig="threePt" dir="t"/>
              </a:scene3d>
            </p:spPr>
          </p:pic>
        </p:grp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B06A5DD-2AE5-170A-BBF3-68D1B40768BC}"/>
                </a:ext>
              </a:extLst>
            </p:cNvPr>
            <p:cNvCxnSpPr>
              <a:cxnSpLocks/>
            </p:cNvCxnSpPr>
            <p:nvPr/>
          </p:nvCxnSpPr>
          <p:spPr>
            <a:xfrm>
              <a:off x="9471936" y="2510388"/>
              <a:ext cx="399463" cy="0"/>
            </a:xfrm>
            <a:prstGeom prst="straightConnector1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0BE9E53-577B-AB27-AAAC-B1F4857CF05A}"/>
                </a:ext>
              </a:extLst>
            </p:cNvPr>
            <p:cNvSpPr txBox="1"/>
            <p:nvPr/>
          </p:nvSpPr>
          <p:spPr>
            <a:xfrm>
              <a:off x="9461324" y="2298606"/>
              <a:ext cx="56297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SoftMax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7E3147D-1AF5-7343-7E5A-7228603F5EF0}"/>
                </a:ext>
              </a:extLst>
            </p:cNvPr>
            <p:cNvSpPr txBox="1"/>
            <p:nvPr/>
          </p:nvSpPr>
          <p:spPr>
            <a:xfrm rot="16200000">
              <a:off x="5955058" y="3407313"/>
              <a:ext cx="429000" cy="272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Input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0AAC8A-8FA0-E45B-6D92-37213F601B4A}"/>
                </a:ext>
              </a:extLst>
            </p:cNvPr>
            <p:cNvSpPr txBox="1"/>
            <p:nvPr/>
          </p:nvSpPr>
          <p:spPr>
            <a:xfrm rot="16200000">
              <a:off x="6242813" y="3407314"/>
              <a:ext cx="613261" cy="272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Conv2D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C3807B9-431E-60D7-CF9C-9D988966BAF0}"/>
                </a:ext>
              </a:extLst>
            </p:cNvPr>
            <p:cNvSpPr txBox="1"/>
            <p:nvPr/>
          </p:nvSpPr>
          <p:spPr>
            <a:xfrm rot="16200000">
              <a:off x="7088420" y="3498670"/>
              <a:ext cx="900284" cy="272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ResNetBlock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552B663-8432-32F1-8558-8E11E0A5D8C5}"/>
                </a:ext>
              </a:extLst>
            </p:cNvPr>
            <p:cNvSpPr txBox="1"/>
            <p:nvPr/>
          </p:nvSpPr>
          <p:spPr>
            <a:xfrm rot="16200000">
              <a:off x="6626408" y="3407314"/>
              <a:ext cx="568377" cy="272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Maxout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0E5FB11-82F3-BBEB-BD93-CDA8D4C1EA57}"/>
                </a:ext>
              </a:extLst>
            </p:cNvPr>
            <p:cNvSpPr txBox="1"/>
            <p:nvPr/>
          </p:nvSpPr>
          <p:spPr>
            <a:xfrm rot="16200000">
              <a:off x="8965019" y="3407313"/>
              <a:ext cx="613261" cy="272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Conv2D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859C215-D1DA-31D9-ABF8-2711FC25DC8C}"/>
                </a:ext>
              </a:extLst>
            </p:cNvPr>
            <p:cNvCxnSpPr>
              <a:cxnSpLocks/>
            </p:cNvCxnSpPr>
            <p:nvPr/>
          </p:nvCxnSpPr>
          <p:spPr>
            <a:xfrm>
              <a:off x="6060764" y="1661775"/>
              <a:ext cx="1593215" cy="200913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B5CFEC8-B785-8B10-DE6D-032774D76D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77940" y="1649944"/>
              <a:ext cx="2586579" cy="212744"/>
            </a:xfrm>
            <a:prstGeom prst="line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5400AB0-E0E5-F448-F659-B2675DEBE77D}"/>
                </a:ext>
              </a:extLst>
            </p:cNvPr>
            <p:cNvGrpSpPr/>
            <p:nvPr/>
          </p:nvGrpSpPr>
          <p:grpSpPr>
            <a:xfrm>
              <a:off x="6060765" y="368378"/>
              <a:ext cx="4603753" cy="1275028"/>
              <a:chOff x="2501899" y="1289049"/>
              <a:chExt cx="4603753" cy="1275028"/>
            </a:xfrm>
          </p:grpSpPr>
          <p:sp>
            <p:nvSpPr>
              <p:cNvPr id="48" name="矩形 14">
                <a:extLst>
                  <a:ext uri="{FF2B5EF4-FFF2-40B4-BE49-F238E27FC236}">
                    <a16:creationId xmlns:a16="http://schemas.microsoft.com/office/drawing/2014/main" id="{35A30899-17D6-5C00-BD5E-962C005C6C22}"/>
                  </a:ext>
                </a:extLst>
              </p:cNvPr>
              <p:cNvSpPr/>
              <p:nvPr/>
            </p:nvSpPr>
            <p:spPr>
              <a:xfrm rot="16200000">
                <a:off x="2241433" y="1909444"/>
                <a:ext cx="832485" cy="19598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Block_Input</a:t>
                </a:r>
                <a:endParaRPr 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矩形 15">
                <a:extLst>
                  <a:ext uri="{FF2B5EF4-FFF2-40B4-BE49-F238E27FC236}">
                    <a16:creationId xmlns:a16="http://schemas.microsoft.com/office/drawing/2014/main" id="{B17C0A21-A7EC-8E41-223C-D33B01682163}"/>
                  </a:ext>
                </a:extLst>
              </p:cNvPr>
              <p:cNvSpPr/>
              <p:nvPr/>
            </p:nvSpPr>
            <p:spPr>
              <a:xfrm rot="16200000">
                <a:off x="2547030" y="1888400"/>
                <a:ext cx="891152" cy="23807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0" anchor="ctr"/>
              <a:lstStyle/>
              <a:p>
                <a:pPr algn="ctr"/>
                <a:r>
                  <a:rPr lang="en-US" altLang="zh-CN" sz="1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NormalizationBlock</a:t>
                </a:r>
                <a:endParaRPr 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矩形 16">
                <a:extLst>
                  <a:ext uri="{FF2B5EF4-FFF2-40B4-BE49-F238E27FC236}">
                    <a16:creationId xmlns:a16="http://schemas.microsoft.com/office/drawing/2014/main" id="{EFBD60CB-817C-CDF8-D1F3-2AB773EFCBB4}"/>
                  </a:ext>
                </a:extLst>
              </p:cNvPr>
              <p:cNvSpPr/>
              <p:nvPr/>
            </p:nvSpPr>
            <p:spPr>
              <a:xfrm rot="16200000">
                <a:off x="2921589" y="1899145"/>
                <a:ext cx="832491" cy="2165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Conv2D</a:t>
                </a:r>
              </a:p>
            </p:txBody>
          </p:sp>
          <p:sp>
            <p:nvSpPr>
              <p:cNvPr id="51" name="矩形 18">
                <a:extLst>
                  <a:ext uri="{FF2B5EF4-FFF2-40B4-BE49-F238E27FC236}">
                    <a16:creationId xmlns:a16="http://schemas.microsoft.com/office/drawing/2014/main" id="{5868BD72-3E97-B488-158A-3712CED41E82}"/>
                  </a:ext>
                </a:extLst>
              </p:cNvPr>
              <p:cNvSpPr/>
              <p:nvPr/>
            </p:nvSpPr>
            <p:spPr>
              <a:xfrm>
                <a:off x="3940261" y="2228854"/>
                <a:ext cx="824853" cy="2234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Conv2D (3*3)</a:t>
                </a:r>
              </a:p>
            </p:txBody>
          </p:sp>
          <p:sp>
            <p:nvSpPr>
              <p:cNvPr id="52" name="矩形 23">
                <a:extLst>
                  <a:ext uri="{FF2B5EF4-FFF2-40B4-BE49-F238E27FC236}">
                    <a16:creationId xmlns:a16="http://schemas.microsoft.com/office/drawing/2014/main" id="{DCC69A31-1F9A-22C3-D768-793B1355FB36}"/>
                  </a:ext>
                </a:extLst>
              </p:cNvPr>
              <p:cNvSpPr/>
              <p:nvPr/>
            </p:nvSpPr>
            <p:spPr>
              <a:xfrm rot="16200000">
                <a:off x="5304575" y="1876016"/>
                <a:ext cx="1047485" cy="26284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Channel </a:t>
                </a:r>
                <a:r>
                  <a:rPr lang="en-US" altLang="zh-CN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Attention</a:t>
                </a:r>
              </a:p>
              <a:p>
                <a:pPr algn="ctr"/>
                <a:r>
                  <a:rPr lang="en-US" altLang="zh-CN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Block</a:t>
                </a:r>
                <a:endParaRPr 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矩形 26">
                <a:extLst>
                  <a:ext uri="{FF2B5EF4-FFF2-40B4-BE49-F238E27FC236}">
                    <a16:creationId xmlns:a16="http://schemas.microsoft.com/office/drawing/2014/main" id="{177E68C3-266B-0F1C-4B06-36E953C523DC}"/>
                  </a:ext>
                </a:extLst>
              </p:cNvPr>
              <p:cNvSpPr/>
              <p:nvPr/>
            </p:nvSpPr>
            <p:spPr>
              <a:xfrm rot="16200000">
                <a:off x="4166262" y="-375314"/>
                <a:ext cx="1275028" cy="460375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矩形 18">
                <a:extLst>
                  <a:ext uri="{FF2B5EF4-FFF2-40B4-BE49-F238E27FC236}">
                    <a16:creationId xmlns:a16="http://schemas.microsoft.com/office/drawing/2014/main" id="{E1B20673-28F7-533E-9F97-EF9250AD8FF7}"/>
                  </a:ext>
                </a:extLst>
              </p:cNvPr>
              <p:cNvSpPr/>
              <p:nvPr/>
            </p:nvSpPr>
            <p:spPr>
              <a:xfrm>
                <a:off x="3940299" y="1897835"/>
                <a:ext cx="821194" cy="21726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Conv2D (7*1)</a:t>
                </a:r>
              </a:p>
            </p:txBody>
          </p:sp>
          <p:sp>
            <p:nvSpPr>
              <p:cNvPr id="55" name="矩形 18">
                <a:extLst>
                  <a:ext uri="{FF2B5EF4-FFF2-40B4-BE49-F238E27FC236}">
                    <a16:creationId xmlns:a16="http://schemas.microsoft.com/office/drawing/2014/main" id="{F5CE9281-F65F-E4CB-C07F-69063FB32B57}"/>
                  </a:ext>
                </a:extLst>
              </p:cNvPr>
              <p:cNvSpPr/>
              <p:nvPr/>
            </p:nvSpPr>
            <p:spPr>
              <a:xfrm>
                <a:off x="3940261" y="1561861"/>
                <a:ext cx="821194" cy="21726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Conv2D (1*7)</a:t>
                </a:r>
              </a:p>
            </p:txBody>
          </p:sp>
          <p:sp>
            <p:nvSpPr>
              <p:cNvPr id="56" name="矩形 23">
                <a:extLst>
                  <a:ext uri="{FF2B5EF4-FFF2-40B4-BE49-F238E27FC236}">
                    <a16:creationId xmlns:a16="http://schemas.microsoft.com/office/drawing/2014/main" id="{66401410-2C74-D2A4-82DA-C217E107530D}"/>
                  </a:ext>
                </a:extLst>
              </p:cNvPr>
              <p:cNvSpPr/>
              <p:nvPr/>
            </p:nvSpPr>
            <p:spPr>
              <a:xfrm rot="16200000">
                <a:off x="5705667" y="1876016"/>
                <a:ext cx="1047486" cy="26284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Spatial</a:t>
                </a:r>
                <a:r>
                  <a:rPr lang="en-US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Attention block</a:t>
                </a:r>
                <a:endParaRPr 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5BEFF145-0A17-A448-DF28-626EEA554A41}"/>
                  </a:ext>
                </a:extLst>
              </p:cNvPr>
              <p:cNvSpPr/>
              <p:nvPr/>
            </p:nvSpPr>
            <p:spPr>
              <a:xfrm rot="16200000">
                <a:off x="6492015" y="1888260"/>
                <a:ext cx="235205" cy="235205"/>
              </a:xfrm>
              <a:prstGeom prst="ellipse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矩形 15">
                <a:extLst>
                  <a:ext uri="{FF2B5EF4-FFF2-40B4-BE49-F238E27FC236}">
                    <a16:creationId xmlns:a16="http://schemas.microsoft.com/office/drawing/2014/main" id="{146C8872-10D3-9DDF-AF76-2A2BAF8253CA}"/>
                  </a:ext>
                </a:extLst>
              </p:cNvPr>
              <p:cNvSpPr/>
              <p:nvPr/>
            </p:nvSpPr>
            <p:spPr>
              <a:xfrm rot="16200000">
                <a:off x="3237489" y="1888401"/>
                <a:ext cx="891152" cy="23807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0" anchor="ctr"/>
              <a:lstStyle/>
              <a:p>
                <a:pPr algn="ctr"/>
                <a:r>
                  <a:rPr lang="en-US" altLang="zh-CN" sz="1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NormalizationBlock</a:t>
                </a:r>
                <a:endParaRPr 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矩形 16">
                <a:extLst>
                  <a:ext uri="{FF2B5EF4-FFF2-40B4-BE49-F238E27FC236}">
                    <a16:creationId xmlns:a16="http://schemas.microsoft.com/office/drawing/2014/main" id="{22546CDE-5E4E-4861-5DA3-EE67A637DA12}"/>
                  </a:ext>
                </a:extLst>
              </p:cNvPr>
              <p:cNvSpPr/>
              <p:nvPr/>
            </p:nvSpPr>
            <p:spPr>
              <a:xfrm rot="16200000">
                <a:off x="5034110" y="1899145"/>
                <a:ext cx="832491" cy="2165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Conv2D</a:t>
                </a:r>
              </a:p>
            </p:txBody>
          </p:sp>
          <p:sp>
            <p:nvSpPr>
              <p:cNvPr id="60" name="矩形 15">
                <a:extLst>
                  <a:ext uri="{FF2B5EF4-FFF2-40B4-BE49-F238E27FC236}">
                    <a16:creationId xmlns:a16="http://schemas.microsoft.com/office/drawing/2014/main" id="{77A1DB5C-4DCB-7793-3BC7-CA5021C6E596}"/>
                  </a:ext>
                </a:extLst>
              </p:cNvPr>
              <p:cNvSpPr/>
              <p:nvPr/>
            </p:nvSpPr>
            <p:spPr>
              <a:xfrm rot="16200000">
                <a:off x="4639202" y="1888400"/>
                <a:ext cx="891152" cy="23807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0" rtlCol="0" anchor="ctr"/>
              <a:lstStyle/>
              <a:p>
                <a:pPr algn="ctr"/>
                <a:r>
                  <a:rPr lang="en-US" altLang="zh-CN" sz="1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NormalizationBlock</a:t>
                </a:r>
                <a:endParaRPr 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矩形 14">
                <a:extLst>
                  <a:ext uri="{FF2B5EF4-FFF2-40B4-BE49-F238E27FC236}">
                    <a16:creationId xmlns:a16="http://schemas.microsoft.com/office/drawing/2014/main" id="{6BC3D588-8B92-B976-78F4-8A7DC5763F22}"/>
                  </a:ext>
                </a:extLst>
              </p:cNvPr>
              <p:cNvSpPr/>
              <p:nvPr/>
            </p:nvSpPr>
            <p:spPr>
              <a:xfrm rot="16200000">
                <a:off x="6521843" y="1909444"/>
                <a:ext cx="832485" cy="19598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Block_Output</a:t>
                </a:r>
                <a:endParaRPr lang="en-US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E2760B20-94FB-F65A-7F39-F02D09CB7F2B}"/>
                  </a:ext>
                </a:extLst>
              </p:cNvPr>
              <p:cNvCxnSpPr>
                <a:stCxn id="48" idx="2"/>
                <a:endCxn id="49" idx="0"/>
              </p:cNvCxnSpPr>
              <p:nvPr/>
            </p:nvCxnSpPr>
            <p:spPr>
              <a:xfrm>
                <a:off x="2755669" y="2007437"/>
                <a:ext cx="117900" cy="0"/>
              </a:xfrm>
              <a:prstGeom prst="line">
                <a:avLst/>
              </a:prstGeom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C29E4908-8BD9-BD29-9818-CCE7EE7C513E}"/>
                  </a:ext>
                </a:extLst>
              </p:cNvPr>
              <p:cNvCxnSpPr>
                <a:stCxn id="49" idx="2"/>
                <a:endCxn id="50" idx="0"/>
              </p:cNvCxnSpPr>
              <p:nvPr/>
            </p:nvCxnSpPr>
            <p:spPr>
              <a:xfrm>
                <a:off x="3111643" y="2007437"/>
                <a:ext cx="117900" cy="0"/>
              </a:xfrm>
              <a:prstGeom prst="line">
                <a:avLst/>
              </a:prstGeom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A345B0F4-B0CA-2E3F-09F0-11695BC6BB0F}"/>
                  </a:ext>
                </a:extLst>
              </p:cNvPr>
              <p:cNvCxnSpPr>
                <a:stCxn id="50" idx="2"/>
                <a:endCxn id="58" idx="0"/>
              </p:cNvCxnSpPr>
              <p:nvPr/>
            </p:nvCxnSpPr>
            <p:spPr>
              <a:xfrm>
                <a:off x="3446127" y="2007437"/>
                <a:ext cx="117901" cy="1"/>
              </a:xfrm>
              <a:prstGeom prst="line">
                <a:avLst/>
              </a:prstGeom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A6163514-2FDD-D7A6-E8E4-552DD466D417}"/>
                  </a:ext>
                </a:extLst>
              </p:cNvPr>
              <p:cNvCxnSpPr>
                <a:stCxn id="58" idx="2"/>
                <a:endCxn id="55" idx="1"/>
              </p:cNvCxnSpPr>
              <p:nvPr/>
            </p:nvCxnSpPr>
            <p:spPr>
              <a:xfrm flipV="1">
                <a:off x="3802102" y="1670493"/>
                <a:ext cx="138159" cy="336945"/>
              </a:xfrm>
              <a:prstGeom prst="line">
                <a:avLst/>
              </a:prstGeom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7FDF90B-3434-4CAC-B667-FA74294BB502}"/>
                  </a:ext>
                </a:extLst>
              </p:cNvPr>
              <p:cNvCxnSpPr>
                <a:stCxn id="58" idx="2"/>
                <a:endCxn id="54" idx="1"/>
              </p:cNvCxnSpPr>
              <p:nvPr/>
            </p:nvCxnSpPr>
            <p:spPr>
              <a:xfrm flipV="1">
                <a:off x="3802102" y="2006467"/>
                <a:ext cx="138197" cy="971"/>
              </a:xfrm>
              <a:prstGeom prst="line">
                <a:avLst/>
              </a:prstGeom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F9EAD7E9-7823-DDA5-22C7-D24A10A6DF64}"/>
                  </a:ext>
                </a:extLst>
              </p:cNvPr>
              <p:cNvCxnSpPr>
                <a:stCxn id="58" idx="2"/>
                <a:endCxn id="51" idx="1"/>
              </p:cNvCxnSpPr>
              <p:nvPr/>
            </p:nvCxnSpPr>
            <p:spPr>
              <a:xfrm>
                <a:off x="3802102" y="2007438"/>
                <a:ext cx="138159" cy="333158"/>
              </a:xfrm>
              <a:prstGeom prst="line">
                <a:avLst/>
              </a:prstGeom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or: Elbow 311">
                <a:extLst>
                  <a:ext uri="{FF2B5EF4-FFF2-40B4-BE49-F238E27FC236}">
                    <a16:creationId xmlns:a16="http://schemas.microsoft.com/office/drawing/2014/main" id="{738B7070-D0C5-A59B-92D2-811F59898220}"/>
                  </a:ext>
                </a:extLst>
              </p:cNvPr>
              <p:cNvCxnSpPr>
                <a:stCxn id="55" idx="3"/>
                <a:endCxn id="51" idx="3"/>
              </p:cNvCxnSpPr>
              <p:nvPr/>
            </p:nvCxnSpPr>
            <p:spPr>
              <a:xfrm>
                <a:off x="4761455" y="1670493"/>
                <a:ext cx="3659" cy="670103"/>
              </a:xfrm>
              <a:prstGeom prst="bentConnector3">
                <a:avLst>
                  <a:gd name="adj1" fmla="val 2638071"/>
                </a:avLst>
              </a:prstGeom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6F4D96D9-AB67-E9F5-95B8-2C855566D914}"/>
                  </a:ext>
                </a:extLst>
              </p:cNvPr>
              <p:cNvCxnSpPr>
                <a:cxnSpLocks/>
                <a:stCxn id="54" idx="3"/>
                <a:endCxn id="60" idx="0"/>
              </p:cNvCxnSpPr>
              <p:nvPr/>
            </p:nvCxnSpPr>
            <p:spPr>
              <a:xfrm>
                <a:off x="4761493" y="2006467"/>
                <a:ext cx="204248" cy="970"/>
              </a:xfrm>
              <a:prstGeom prst="line">
                <a:avLst/>
              </a:prstGeom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F13A16F9-9AD0-7328-FAD6-A1D74245894D}"/>
                  </a:ext>
                </a:extLst>
              </p:cNvPr>
              <p:cNvCxnSpPr>
                <a:cxnSpLocks/>
                <a:stCxn id="60" idx="2"/>
                <a:endCxn id="59" idx="0"/>
              </p:cNvCxnSpPr>
              <p:nvPr/>
            </p:nvCxnSpPr>
            <p:spPr>
              <a:xfrm>
                <a:off x="5203815" y="2007437"/>
                <a:ext cx="138249" cy="0"/>
              </a:xfrm>
              <a:prstGeom prst="line">
                <a:avLst/>
              </a:prstGeom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2DE13E1D-A9EE-0E92-0305-97E4AA825AD3}"/>
                  </a:ext>
                </a:extLst>
              </p:cNvPr>
              <p:cNvCxnSpPr>
                <a:stCxn id="59" idx="2"/>
                <a:endCxn id="52" idx="0"/>
              </p:cNvCxnSpPr>
              <p:nvPr/>
            </p:nvCxnSpPr>
            <p:spPr>
              <a:xfrm>
                <a:off x="5558648" y="2007437"/>
                <a:ext cx="138249" cy="0"/>
              </a:xfrm>
              <a:prstGeom prst="line">
                <a:avLst/>
              </a:prstGeom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2B43C155-E030-AEA4-35A3-9A297AD7F088}"/>
                  </a:ext>
                </a:extLst>
              </p:cNvPr>
              <p:cNvCxnSpPr>
                <a:stCxn id="52" idx="2"/>
                <a:endCxn id="56" idx="0"/>
              </p:cNvCxnSpPr>
              <p:nvPr/>
            </p:nvCxnSpPr>
            <p:spPr>
              <a:xfrm>
                <a:off x="5959739" y="2007437"/>
                <a:ext cx="138250" cy="0"/>
              </a:xfrm>
              <a:prstGeom prst="line">
                <a:avLst/>
              </a:prstGeom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B6E20DAD-6B3B-B840-7DE7-48F50A9E2894}"/>
                  </a:ext>
                </a:extLst>
              </p:cNvPr>
              <p:cNvCxnSpPr>
                <a:stCxn id="56" idx="2"/>
                <a:endCxn id="57" idx="0"/>
              </p:cNvCxnSpPr>
              <p:nvPr/>
            </p:nvCxnSpPr>
            <p:spPr>
              <a:xfrm flipV="1">
                <a:off x="6360831" y="2005862"/>
                <a:ext cx="131184" cy="1575"/>
              </a:xfrm>
              <a:prstGeom prst="line">
                <a:avLst/>
              </a:prstGeom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5BE22354-A91E-3EBE-3EBF-217F7137F9E7}"/>
                  </a:ext>
                </a:extLst>
              </p:cNvPr>
              <p:cNvCxnSpPr>
                <a:stCxn id="57" idx="4"/>
                <a:endCxn id="61" idx="0"/>
              </p:cNvCxnSpPr>
              <p:nvPr/>
            </p:nvCxnSpPr>
            <p:spPr>
              <a:xfrm>
                <a:off x="6727220" y="2005862"/>
                <a:ext cx="112873" cy="1575"/>
              </a:xfrm>
              <a:prstGeom prst="line">
                <a:avLst/>
              </a:prstGeom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4E380B53-AABA-381C-5932-C0DB29A2A8CE}"/>
                  </a:ext>
                </a:extLst>
              </p:cNvPr>
              <p:cNvSpPr txBox="1"/>
              <p:nvPr/>
            </p:nvSpPr>
            <p:spPr>
              <a:xfrm>
                <a:off x="6492626" y="1903218"/>
                <a:ext cx="243978" cy="21544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  <p:cxnSp>
            <p:nvCxnSpPr>
              <p:cNvPr id="76" name="Connector: Elbow 319">
                <a:extLst>
                  <a:ext uri="{FF2B5EF4-FFF2-40B4-BE49-F238E27FC236}">
                    <a16:creationId xmlns:a16="http://schemas.microsoft.com/office/drawing/2014/main" id="{9E4212C5-281C-6B96-7C8C-1FEEBB6ED5BD}"/>
                  </a:ext>
                </a:extLst>
              </p:cNvPr>
              <p:cNvCxnSpPr>
                <a:stCxn id="48" idx="3"/>
                <a:endCxn id="75" idx="0"/>
              </p:cNvCxnSpPr>
              <p:nvPr/>
            </p:nvCxnSpPr>
            <p:spPr>
              <a:xfrm rot="16200000" flipH="1">
                <a:off x="4480133" y="-231263"/>
                <a:ext cx="312023" cy="3956939"/>
              </a:xfrm>
              <a:prstGeom prst="bentConnector3">
                <a:avLst>
                  <a:gd name="adj1" fmla="val -75062"/>
                </a:avLst>
              </a:prstGeom>
              <a:ln w="635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3AB9950-CEAA-D8C7-BC0E-12E378FF4DE1}"/>
                </a:ext>
              </a:extLst>
            </p:cNvPr>
            <p:cNvCxnSpPr>
              <a:cxnSpLocks/>
              <a:stCxn id="114" idx="0"/>
            </p:cNvCxnSpPr>
            <p:nvPr/>
          </p:nvCxnSpPr>
          <p:spPr>
            <a:xfrm flipV="1">
              <a:off x="5444445" y="1862688"/>
              <a:ext cx="877594" cy="42250"/>
            </a:xfrm>
            <a:prstGeom prst="line">
              <a:avLst/>
            </a:prstGeom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A4BAC76-8727-DBEC-B107-F057AC2DF912}"/>
                </a:ext>
              </a:extLst>
            </p:cNvPr>
            <p:cNvCxnSpPr>
              <a:cxnSpLocks/>
            </p:cNvCxnSpPr>
            <p:nvPr/>
          </p:nvCxnSpPr>
          <p:spPr>
            <a:xfrm>
              <a:off x="4959533" y="3157980"/>
              <a:ext cx="1092762" cy="53683"/>
            </a:xfrm>
            <a:prstGeom prst="line">
              <a:avLst/>
            </a:prstGeom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D82C6561-87A8-DB65-B991-5D760DA8242C}"/>
                </a:ext>
              </a:extLst>
            </p:cNvPr>
            <p:cNvCxnSpPr>
              <a:cxnSpLocks/>
            </p:cNvCxnSpPr>
            <p:nvPr/>
          </p:nvCxnSpPr>
          <p:spPr>
            <a:xfrm>
              <a:off x="3473876" y="1419925"/>
              <a:ext cx="340134" cy="0"/>
            </a:xfrm>
            <a:prstGeom prst="straightConnector1">
              <a:avLst/>
            </a:prstGeom>
            <a:ln w="9525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D44343B2-C04C-9B7D-E3FC-46C3BB33AA67}"/>
              </a:ext>
            </a:extLst>
          </p:cNvPr>
          <p:cNvSpPr txBox="1"/>
          <p:nvPr/>
        </p:nvSpPr>
        <p:spPr>
          <a:xfrm>
            <a:off x="95074" y="3278493"/>
            <a:ext cx="1663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Two interacting</a:t>
            </a:r>
          </a:p>
          <a:p>
            <a:r>
              <a:rPr lang="en-US" b="1" dirty="0"/>
              <a:t>chains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672FE33-D10F-83D6-33F5-480389E3A4D0}"/>
              </a:ext>
            </a:extLst>
          </p:cNvPr>
          <p:cNvSpPr txBox="1"/>
          <p:nvPr/>
        </p:nvSpPr>
        <p:spPr>
          <a:xfrm>
            <a:off x="8107685" y="6447538"/>
            <a:ext cx="3622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Guo et al., </a:t>
            </a:r>
            <a:r>
              <a:rPr lang="en-US" sz="1600" i="1" dirty="0"/>
              <a:t>Nature Communications</a:t>
            </a:r>
            <a:r>
              <a:rPr lang="en-US" sz="1600" dirty="0"/>
              <a:t>, 2022</a:t>
            </a:r>
          </a:p>
        </p:txBody>
      </p:sp>
      <p:cxnSp>
        <p:nvCxnSpPr>
          <p:cNvPr id="119" name="Connector: Curved 141">
            <a:extLst>
              <a:ext uri="{FF2B5EF4-FFF2-40B4-BE49-F238E27FC236}">
                <a16:creationId xmlns:a16="http://schemas.microsoft.com/office/drawing/2014/main" id="{CE32F990-640A-6924-E9FD-03BB4E93C833}"/>
              </a:ext>
            </a:extLst>
          </p:cNvPr>
          <p:cNvCxnSpPr>
            <a:cxnSpLocks/>
            <a:endCxn id="7" idx="1"/>
          </p:cNvCxnSpPr>
          <p:nvPr/>
        </p:nvCxnSpPr>
        <p:spPr>
          <a:xfrm rot="16200000" flipH="1">
            <a:off x="228951" y="4283235"/>
            <a:ext cx="1309184" cy="716194"/>
          </a:xfrm>
          <a:prstGeom prst="curvedConnector2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8A280E7C-9570-A26D-49A7-7624C28837E7}"/>
              </a:ext>
            </a:extLst>
          </p:cNvPr>
          <p:cNvSpPr txBox="1"/>
          <p:nvPr/>
        </p:nvSpPr>
        <p:spPr>
          <a:xfrm>
            <a:off x="3099666" y="3998563"/>
            <a:ext cx="10406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Language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83E5D3-F8B3-B6A8-9CCE-502B15E8C4CC}"/>
              </a:ext>
            </a:extLst>
          </p:cNvPr>
          <p:cNvSpPr txBox="1"/>
          <p:nvPr/>
        </p:nvSpPr>
        <p:spPr>
          <a:xfrm>
            <a:off x="6956074" y="1053753"/>
            <a:ext cx="520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&gt;17% more accurate than state-of-art methods 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2FBF30B-5454-5CD3-A2D6-AF63D3A36D25}"/>
              </a:ext>
            </a:extLst>
          </p:cNvPr>
          <p:cNvSpPr txBox="1"/>
          <p:nvPr/>
        </p:nvSpPr>
        <p:spPr>
          <a:xfrm>
            <a:off x="2987040" y="6453878"/>
            <a:ext cx="47995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https://github.com/BioinfoMachineLearning/CDPred </a:t>
            </a:r>
          </a:p>
        </p:txBody>
      </p:sp>
    </p:spTree>
    <p:extLst>
      <p:ext uri="{BB962C8B-B14F-4D97-AF65-F5344CB8AC3E}">
        <p14:creationId xmlns:p14="http://schemas.microsoft.com/office/powerpoint/2010/main" val="2733608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, bar chart&#10;&#10;Description automatically generated">
            <a:extLst>
              <a:ext uri="{FF2B5EF4-FFF2-40B4-BE49-F238E27FC236}">
                <a16:creationId xmlns:a16="http://schemas.microsoft.com/office/drawing/2014/main" id="{5AB389AA-2F06-43A9-A817-93BAA77C7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933" y="1659829"/>
            <a:ext cx="4129231" cy="36818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2CC2C5-0AD9-2528-24FE-639DD3867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1" y="50061"/>
            <a:ext cx="11045472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Evaluation of Pairwise Similarity Score and Interface Contact Score on Ranking CASP14 Multimer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15866F-4E46-9751-46E0-22967741CD1C}"/>
              </a:ext>
            </a:extLst>
          </p:cNvPr>
          <p:cNvSpPr txBox="1"/>
          <p:nvPr/>
        </p:nvSpPr>
        <p:spPr>
          <a:xfrm>
            <a:off x="924737" y="1235699"/>
            <a:ext cx="9190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F47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Ranking Loss = TM-score of best model – TM-score of top 1 ranked model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0A2ABD-F323-42ED-9B97-967D9F38E1A8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6077641" y="2187345"/>
            <a:ext cx="1734942" cy="849510"/>
          </a:xfrm>
          <a:prstGeom prst="straightConnector1">
            <a:avLst/>
          </a:prstGeom>
          <a:ln w="349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9CF1586-4346-D5D3-E2F8-F51FFAD8625E}"/>
              </a:ext>
            </a:extLst>
          </p:cNvPr>
          <p:cNvSpPr txBox="1"/>
          <p:nvPr/>
        </p:nvSpPr>
        <p:spPr>
          <a:xfrm>
            <a:off x="7812583" y="2002679"/>
            <a:ext cx="422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# of interface contacts in multimer models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9DB28F-F045-B38F-0EF1-78BD8C5CE42D}"/>
              </a:ext>
            </a:extLst>
          </p:cNvPr>
          <p:cNvSpPr txBox="1"/>
          <p:nvPr/>
        </p:nvSpPr>
        <p:spPr>
          <a:xfrm>
            <a:off x="4058551" y="5315919"/>
            <a:ext cx="1053884" cy="4339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BCFDA7-FA78-0AD1-C0CF-637B298DC4FC}"/>
              </a:ext>
            </a:extLst>
          </p:cNvPr>
          <p:cNvCxnSpPr>
            <a:cxnSpLocks/>
          </p:cNvCxnSpPr>
          <p:nvPr/>
        </p:nvCxnSpPr>
        <p:spPr>
          <a:xfrm>
            <a:off x="5112435" y="4661111"/>
            <a:ext cx="664910" cy="1156923"/>
          </a:xfrm>
          <a:prstGeom prst="straightConnector1">
            <a:avLst/>
          </a:prstGeom>
          <a:ln w="349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1F6C4F0-7FD2-BC4E-AEF2-711D1190C168}"/>
              </a:ext>
            </a:extLst>
          </p:cNvPr>
          <p:cNvSpPr txBox="1"/>
          <p:nvPr/>
        </p:nvSpPr>
        <p:spPr>
          <a:xfrm>
            <a:off x="5079288" y="5818034"/>
            <a:ext cx="3618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Average pairwise similarity score of </a:t>
            </a:r>
          </a:p>
          <a:p>
            <a:r>
              <a:rPr lang="en-US" b="1" dirty="0"/>
              <a:t>multimer models by </a:t>
            </a:r>
            <a:r>
              <a:rPr lang="en-US" b="1" dirty="0" err="1"/>
              <a:t>MMalign</a:t>
            </a:r>
            <a:endParaRPr lang="en-US" b="1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4101697-F42E-495B-71EF-E5888F045B77}"/>
              </a:ext>
            </a:extLst>
          </p:cNvPr>
          <p:cNvCxnSpPr>
            <a:cxnSpLocks/>
          </p:cNvCxnSpPr>
          <p:nvPr/>
        </p:nvCxnSpPr>
        <p:spPr>
          <a:xfrm flipH="1">
            <a:off x="2905973" y="4944978"/>
            <a:ext cx="1035805" cy="936675"/>
          </a:xfrm>
          <a:prstGeom prst="straightConnector1">
            <a:avLst/>
          </a:prstGeom>
          <a:ln w="349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E06461C-36DA-2C10-9FEE-75E6126D9861}"/>
              </a:ext>
            </a:extLst>
          </p:cNvPr>
          <p:cNvSpPr txBox="1"/>
          <p:nvPr/>
        </p:nvSpPr>
        <p:spPr>
          <a:xfrm>
            <a:off x="1254156" y="5881653"/>
            <a:ext cx="3825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ICPS: average probability of</a:t>
            </a:r>
          </a:p>
          <a:p>
            <a:r>
              <a:rPr lang="en-US" b="1" dirty="0"/>
              <a:t>interface contacts of multimer models</a:t>
            </a:r>
          </a:p>
        </p:txBody>
      </p:sp>
      <p:pic>
        <p:nvPicPr>
          <p:cNvPr id="7" name="Picture 6" descr="Chart, histogram, box and whisker chart&#10;&#10;Description automatically generated">
            <a:extLst>
              <a:ext uri="{FF2B5EF4-FFF2-40B4-BE49-F238E27FC236}">
                <a16:creationId xmlns:a16="http://schemas.microsoft.com/office/drawing/2014/main" id="{7C93F871-29C4-FAD6-E3B2-B8D8086A0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987" y="4220250"/>
            <a:ext cx="1207471" cy="9233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F47504-3414-4C88-B636-0C910ADC0A95}"/>
              </a:ext>
            </a:extLst>
          </p:cNvPr>
          <p:cNvSpPr txBox="1"/>
          <p:nvPr/>
        </p:nvSpPr>
        <p:spPr>
          <a:xfrm>
            <a:off x="8556826" y="5032886"/>
            <a:ext cx="2677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 weighted average of pairwise similarity score and ICPS</a:t>
            </a:r>
          </a:p>
        </p:txBody>
      </p:sp>
    </p:spTree>
    <p:extLst>
      <p:ext uri="{BB962C8B-B14F-4D97-AF65-F5344CB8AC3E}">
        <p14:creationId xmlns:p14="http://schemas.microsoft.com/office/powerpoint/2010/main" val="3443461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1934</TotalTime>
  <Words>984</Words>
  <Application>Microsoft Macintosh PowerPoint</Application>
  <PresentationFormat>Widescreen</PresentationFormat>
  <Paragraphs>197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Combining Pairwise Similarity and Interface Contact Prediction to Estimate the Accuracy of Protein Assembly Models</vt:lpstr>
      <vt:lpstr>An Overview of Methods of Estimating Assembly Model Accuracy (EMA)</vt:lpstr>
      <vt:lpstr>Lessons Learned from Evaluating Protein Tertiary Structures</vt:lpstr>
      <vt:lpstr>Why and When does the Pairwise Similarity Work Well?</vt:lpstr>
      <vt:lpstr>The First Key Score to Estimate the Global Fold Accuracy of Protein Assembly Models</vt:lpstr>
      <vt:lpstr>When does the Pairwise Similarity Fail? </vt:lpstr>
      <vt:lpstr>Interface Contact Score</vt:lpstr>
      <vt:lpstr>Inter-Chain Contact/Distance Map Prediction by CDPred</vt:lpstr>
      <vt:lpstr>Evaluation of Pairwise Similarity Score and Interface Contact Score on Ranking CASP14 Multimer Models</vt:lpstr>
      <vt:lpstr>MULTICOM_qa Pipeline for CASP15</vt:lpstr>
      <vt:lpstr>PowerPoint Presentation</vt:lpstr>
      <vt:lpstr>H1111  Stoichiom.: A9B9C9 loss = 0.031 correlation = 0.62</vt:lpstr>
      <vt:lpstr>T1123  Stoichiom.: A2 loss = 0.017  correlation = 0.98</vt:lpstr>
      <vt:lpstr>H1137   Sto.: A1B1C1D1E1F1G2H1I1 loss = 0.059 correlation = 0.96</vt:lpstr>
      <vt:lpstr>PowerPoint Presentation</vt:lpstr>
      <vt:lpstr>PowerPoint Presentation</vt:lpstr>
      <vt:lpstr>PowerPoint Presentation</vt:lpstr>
      <vt:lpstr>Challenges of Assembly Evaluation versus Tertiary Structure Evaluation</vt:lpstr>
      <vt:lpstr>Conclusion</vt:lpstr>
      <vt:lpstr>Acknowledgements</vt:lpstr>
      <vt:lpstr>PowerPoint Presentation</vt:lpstr>
      <vt:lpstr>Complementarity between CDPred and AlphaFold-multimer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Applying pairwise model similarity and interface prediction to improve protein complex quality assessment</dc:title>
  <dc:creator>Cheng, Jianlin</dc:creator>
  <cp:lastModifiedBy>Cheng, Jianlin</cp:lastModifiedBy>
  <cp:revision>387</cp:revision>
  <dcterms:created xsi:type="dcterms:W3CDTF">2022-11-21T10:43:15Z</dcterms:created>
  <dcterms:modified xsi:type="dcterms:W3CDTF">2022-12-12T19:54:30Z</dcterms:modified>
</cp:coreProperties>
</file>