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75" r:id="rId4"/>
    <p:sldId id="259" r:id="rId5"/>
    <p:sldId id="261" r:id="rId6"/>
    <p:sldId id="262" r:id="rId7"/>
    <p:sldId id="272" r:id="rId8"/>
    <p:sldId id="289" r:id="rId9"/>
    <p:sldId id="291" r:id="rId10"/>
    <p:sldId id="290" r:id="rId11"/>
    <p:sldId id="297" r:id="rId12"/>
    <p:sldId id="295" r:id="rId13"/>
    <p:sldId id="296" r:id="rId14"/>
    <p:sldId id="277" r:id="rId15"/>
    <p:sldId id="293" r:id="rId16"/>
    <p:sldId id="300" r:id="rId17"/>
    <p:sldId id="276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FF"/>
    <a:srgbClr val="D2B48C"/>
    <a:srgbClr val="CC00CC"/>
    <a:srgbClr val="FF9900"/>
    <a:srgbClr val="00FFFF"/>
    <a:srgbClr val="0000FF"/>
    <a:srgbClr val="01AF86"/>
    <a:srgbClr val="00FF00"/>
    <a:srgbClr val="DA7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D7C3CF-AF5E-45D5-B402-96490117EC9F}" v="1" dt="2022-12-11T20:31:30.321"/>
    <p1510:client id="{CE2C2FEA-9139-4D34-BA2C-3122BEBA3DA5}" v="1" dt="2022-12-10T20:51:10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4" autoAdjust="0"/>
  </p:normalViewPr>
  <p:slideViewPr>
    <p:cSldViewPr snapToGrid="0">
      <p:cViewPr varScale="1">
        <p:scale>
          <a:sx n="57" d="100"/>
          <a:sy n="57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u, Xiaoqin" userId="f8d70591-9444-468e-ab27-3b4b3e6f2f3f" providerId="ADAL" clId="{31A2FB40-30EB-4B6C-A540-973203E434A7}"/>
    <pc:docChg chg="modSld">
      <pc:chgData name="Zou, Xiaoqin" userId="f8d70591-9444-468e-ab27-3b4b3e6f2f3f" providerId="ADAL" clId="{31A2FB40-30EB-4B6C-A540-973203E434A7}" dt="2022-12-11T20:31:58.755" v="0" actId="5793"/>
      <pc:docMkLst>
        <pc:docMk/>
      </pc:docMkLst>
      <pc:sldChg chg="modNotesTx">
        <pc:chgData name="Zou, Xiaoqin" userId="f8d70591-9444-468e-ab27-3b4b3e6f2f3f" providerId="ADAL" clId="{31A2FB40-30EB-4B6C-A540-973203E434A7}" dt="2022-12-11T20:31:58.755" v="0" actId="5793"/>
        <pc:sldMkLst>
          <pc:docMk/>
          <pc:sldMk cId="2616946822" sldId="275"/>
        </pc:sldMkLst>
      </pc:sldChg>
    </pc:docChg>
  </pc:docChgLst>
  <pc:docChgLst>
    <pc:chgData name="Zou, Xiaoqin" userId="f8d70591-9444-468e-ab27-3b4b3e6f2f3f" providerId="ADAL" clId="{39107107-4786-4427-AC6C-681EA7355D60}"/>
    <pc:docChg chg="custSel modSld">
      <pc:chgData name="Zou, Xiaoqin" userId="f8d70591-9444-468e-ab27-3b4b3e6f2f3f" providerId="ADAL" clId="{39107107-4786-4427-AC6C-681EA7355D60}" dt="2022-12-06T23:08:15.923" v="973" actId="20577"/>
      <pc:docMkLst>
        <pc:docMk/>
      </pc:docMkLst>
      <pc:sldChg chg="modSp mod">
        <pc:chgData name="Zou, Xiaoqin" userId="f8d70591-9444-468e-ab27-3b4b3e6f2f3f" providerId="ADAL" clId="{39107107-4786-4427-AC6C-681EA7355D60}" dt="2022-12-06T23:08:15.923" v="973" actId="20577"/>
        <pc:sldMkLst>
          <pc:docMk/>
          <pc:sldMk cId="3619131678" sldId="276"/>
        </pc:sldMkLst>
        <pc:spChg chg="mod">
          <ac:chgData name="Zou, Xiaoqin" userId="f8d70591-9444-468e-ab27-3b4b3e6f2f3f" providerId="ADAL" clId="{39107107-4786-4427-AC6C-681EA7355D60}" dt="2022-12-06T23:08:15.923" v="973" actId="20577"/>
          <ac:spMkLst>
            <pc:docMk/>
            <pc:sldMk cId="3619131678" sldId="276"/>
            <ac:spMk id="3" creationId="{F6A280A6-9053-AC5B-D378-A2589820E38A}"/>
          </ac:spMkLst>
        </pc:spChg>
      </pc:sldChg>
      <pc:sldChg chg="addSp modSp mod modNotesTx">
        <pc:chgData name="Zou, Xiaoqin" userId="f8d70591-9444-468e-ab27-3b4b3e6f2f3f" providerId="ADAL" clId="{39107107-4786-4427-AC6C-681EA7355D60}" dt="2022-12-06T22:55:21.627" v="855" actId="20577"/>
        <pc:sldMkLst>
          <pc:docMk/>
          <pc:sldMk cId="723815749" sldId="277"/>
        </pc:sldMkLst>
        <pc:spChg chg="add mod">
          <ac:chgData name="Zou, Xiaoqin" userId="f8d70591-9444-468e-ab27-3b4b3e6f2f3f" providerId="ADAL" clId="{39107107-4786-4427-AC6C-681EA7355D60}" dt="2022-12-06T22:51:22.178" v="736" actId="1076"/>
          <ac:spMkLst>
            <pc:docMk/>
            <pc:sldMk cId="723815749" sldId="277"/>
            <ac:spMk id="3" creationId="{8B8873A9-1541-EB2A-F4DC-0B48DD9C66EE}"/>
          </ac:spMkLst>
        </pc:spChg>
        <pc:spChg chg="add mod">
          <ac:chgData name="Zou, Xiaoqin" userId="f8d70591-9444-468e-ab27-3b4b3e6f2f3f" providerId="ADAL" clId="{39107107-4786-4427-AC6C-681EA7355D60}" dt="2022-12-06T22:51:40.555" v="738" actId="1076"/>
          <ac:spMkLst>
            <pc:docMk/>
            <pc:sldMk cId="723815749" sldId="277"/>
            <ac:spMk id="4" creationId="{70A5C221-7873-6C08-7F1E-E8EBF940323F}"/>
          </ac:spMkLst>
        </pc:spChg>
      </pc:sldChg>
      <pc:sldChg chg="modSp mod modNotesTx">
        <pc:chgData name="Zou, Xiaoqin" userId="f8d70591-9444-468e-ab27-3b4b3e6f2f3f" providerId="ADAL" clId="{39107107-4786-4427-AC6C-681EA7355D60}" dt="2022-12-06T22:17:10.261" v="167" actId="20577"/>
        <pc:sldMkLst>
          <pc:docMk/>
          <pc:sldMk cId="3254430722" sldId="289"/>
        </pc:sldMkLst>
        <pc:spChg chg="mod">
          <ac:chgData name="Zou, Xiaoqin" userId="f8d70591-9444-468e-ab27-3b4b3e6f2f3f" providerId="ADAL" clId="{39107107-4786-4427-AC6C-681EA7355D60}" dt="2022-12-06T22:17:10.261" v="167" actId="20577"/>
          <ac:spMkLst>
            <pc:docMk/>
            <pc:sldMk cId="3254430722" sldId="289"/>
            <ac:spMk id="8" creationId="{F97166D3-700E-36AD-0CE3-09C1B93FA34E}"/>
          </ac:spMkLst>
        </pc:spChg>
      </pc:sldChg>
      <pc:sldChg chg="modSp mod modNotesTx">
        <pc:chgData name="Zou, Xiaoqin" userId="f8d70591-9444-468e-ab27-3b4b3e6f2f3f" providerId="ADAL" clId="{39107107-4786-4427-AC6C-681EA7355D60}" dt="2022-12-06T22:26:46.435" v="282" actId="20577"/>
        <pc:sldMkLst>
          <pc:docMk/>
          <pc:sldMk cId="2823319379" sldId="291"/>
        </pc:sldMkLst>
        <pc:spChg chg="mod">
          <ac:chgData name="Zou, Xiaoqin" userId="f8d70591-9444-468e-ab27-3b4b3e6f2f3f" providerId="ADAL" clId="{39107107-4786-4427-AC6C-681EA7355D60}" dt="2022-12-06T22:20:02.560" v="204" actId="20577"/>
          <ac:spMkLst>
            <pc:docMk/>
            <pc:sldMk cId="2823319379" sldId="291"/>
            <ac:spMk id="12" creationId="{D3A2F52E-2A75-83F4-36E9-AF2D413AC2BA}"/>
          </ac:spMkLst>
        </pc:spChg>
      </pc:sldChg>
      <pc:sldChg chg="addSp modSp mod">
        <pc:chgData name="Zou, Xiaoqin" userId="f8d70591-9444-468e-ab27-3b4b3e6f2f3f" providerId="ADAL" clId="{39107107-4786-4427-AC6C-681EA7355D60}" dt="2022-12-06T22:40:16.142" v="646" actId="14100"/>
        <pc:sldMkLst>
          <pc:docMk/>
          <pc:sldMk cId="188634482" sldId="295"/>
        </pc:sldMkLst>
        <pc:spChg chg="add mod">
          <ac:chgData name="Zou, Xiaoqin" userId="f8d70591-9444-468e-ab27-3b4b3e6f2f3f" providerId="ADAL" clId="{39107107-4786-4427-AC6C-681EA7355D60}" dt="2022-12-06T22:40:16.142" v="646" actId="14100"/>
          <ac:spMkLst>
            <pc:docMk/>
            <pc:sldMk cId="188634482" sldId="295"/>
            <ac:spMk id="2" creationId="{F2C83EAE-AAC7-9F0E-E15E-0DC95E92D488}"/>
          </ac:spMkLst>
        </pc:spChg>
        <pc:spChg chg="mod">
          <ac:chgData name="Zou, Xiaoqin" userId="f8d70591-9444-468e-ab27-3b4b3e6f2f3f" providerId="ADAL" clId="{39107107-4786-4427-AC6C-681EA7355D60}" dt="2022-12-06T22:39:25.279" v="602" actId="20577"/>
          <ac:spMkLst>
            <pc:docMk/>
            <pc:sldMk cId="188634482" sldId="295"/>
            <ac:spMk id="12" creationId="{F0B46866-F177-C862-33C1-C54B0025F2D1}"/>
          </ac:spMkLst>
        </pc:spChg>
        <pc:spChg chg="mod">
          <ac:chgData name="Zou, Xiaoqin" userId="f8d70591-9444-468e-ab27-3b4b3e6f2f3f" providerId="ADAL" clId="{39107107-4786-4427-AC6C-681EA7355D60}" dt="2022-12-06T22:39:18.468" v="593" actId="20577"/>
          <ac:spMkLst>
            <pc:docMk/>
            <pc:sldMk cId="188634482" sldId="295"/>
            <ac:spMk id="13" creationId="{EE639333-CE56-53A1-62C9-33F21DC09CC9}"/>
          </ac:spMkLst>
        </pc:spChg>
      </pc:sldChg>
      <pc:sldChg chg="addSp modSp mod">
        <pc:chgData name="Zou, Xiaoqin" userId="f8d70591-9444-468e-ab27-3b4b3e6f2f3f" providerId="ADAL" clId="{39107107-4786-4427-AC6C-681EA7355D60}" dt="2022-12-06T22:47:55.268" v="734" actId="20577"/>
        <pc:sldMkLst>
          <pc:docMk/>
          <pc:sldMk cId="780498195" sldId="296"/>
        </pc:sldMkLst>
        <pc:spChg chg="add mod">
          <ac:chgData name="Zou, Xiaoqin" userId="f8d70591-9444-468e-ab27-3b4b3e6f2f3f" providerId="ADAL" clId="{39107107-4786-4427-AC6C-681EA7355D60}" dt="2022-12-06T22:47:55.268" v="734" actId="20577"/>
          <ac:spMkLst>
            <pc:docMk/>
            <pc:sldMk cId="780498195" sldId="296"/>
            <ac:spMk id="3" creationId="{70886A0A-6EA1-149A-C56B-BEF7E2543421}"/>
          </ac:spMkLst>
        </pc:spChg>
      </pc:sldChg>
      <pc:sldChg chg="modSp mod">
        <pc:chgData name="Zou, Xiaoqin" userId="f8d70591-9444-468e-ab27-3b4b3e6f2f3f" providerId="ADAL" clId="{39107107-4786-4427-AC6C-681EA7355D60}" dt="2022-12-06T22:35:52.586" v="544" actId="20577"/>
        <pc:sldMkLst>
          <pc:docMk/>
          <pc:sldMk cId="3507223670" sldId="297"/>
        </pc:sldMkLst>
        <pc:spChg chg="mod">
          <ac:chgData name="Zou, Xiaoqin" userId="f8d70591-9444-468e-ab27-3b4b3e6f2f3f" providerId="ADAL" clId="{39107107-4786-4427-AC6C-681EA7355D60}" dt="2022-12-06T22:35:52.586" v="544" actId="20577"/>
          <ac:spMkLst>
            <pc:docMk/>
            <pc:sldMk cId="3507223670" sldId="297"/>
            <ac:spMk id="11" creationId="{19B4F8FA-5123-F188-E761-278C9302A789}"/>
          </ac:spMkLst>
        </pc:spChg>
        <pc:cxnChg chg="mod">
          <ac:chgData name="Zou, Xiaoqin" userId="f8d70591-9444-468e-ab27-3b4b3e6f2f3f" providerId="ADAL" clId="{39107107-4786-4427-AC6C-681EA7355D60}" dt="2022-12-06T22:35:50.510" v="531" actId="20577"/>
          <ac:cxnSpMkLst>
            <pc:docMk/>
            <pc:sldMk cId="3507223670" sldId="297"/>
            <ac:cxnSpMk id="12" creationId="{6A9B4ADA-60AB-03A6-0592-6B8FC993AD04}"/>
          </ac:cxnSpMkLst>
        </pc:cxnChg>
      </pc:sldChg>
      <pc:sldChg chg="modSp mod modNotesTx">
        <pc:chgData name="Zou, Xiaoqin" userId="f8d70591-9444-468e-ab27-3b4b3e6f2f3f" providerId="ADAL" clId="{39107107-4786-4427-AC6C-681EA7355D60}" dt="2022-12-06T23:06:24.628" v="914" actId="1038"/>
        <pc:sldMkLst>
          <pc:docMk/>
          <pc:sldMk cId="2725022026" sldId="298"/>
        </pc:sldMkLst>
        <pc:spChg chg="mod">
          <ac:chgData name="Zou, Xiaoqin" userId="f8d70591-9444-468e-ab27-3b4b3e6f2f3f" providerId="ADAL" clId="{39107107-4786-4427-AC6C-681EA7355D60}" dt="2022-12-06T23:01:19.191" v="862" actId="20577"/>
          <ac:spMkLst>
            <pc:docMk/>
            <pc:sldMk cId="2725022026" sldId="298"/>
            <ac:spMk id="2" creationId="{B479486F-12B1-0D6E-903B-E84CE0785C80}"/>
          </ac:spMkLst>
        </pc:spChg>
        <pc:spChg chg="mod">
          <ac:chgData name="Zou, Xiaoqin" userId="f8d70591-9444-468e-ab27-3b4b3e6f2f3f" providerId="ADAL" clId="{39107107-4786-4427-AC6C-681EA7355D60}" dt="2022-12-06T23:06:24.628" v="914" actId="1038"/>
          <ac:spMkLst>
            <pc:docMk/>
            <pc:sldMk cId="2725022026" sldId="298"/>
            <ac:spMk id="11" creationId="{DADCB269-8941-E6AA-D68B-3C182D38782A}"/>
          </ac:spMkLst>
        </pc:spChg>
        <pc:spChg chg="mod">
          <ac:chgData name="Zou, Xiaoqin" userId="f8d70591-9444-468e-ab27-3b4b3e6f2f3f" providerId="ADAL" clId="{39107107-4786-4427-AC6C-681EA7355D60}" dt="2022-12-06T23:04:29.595" v="893" actId="20577"/>
          <ac:spMkLst>
            <pc:docMk/>
            <pc:sldMk cId="2725022026" sldId="298"/>
            <ac:spMk id="15" creationId="{A01D9A8B-DBF6-565C-1536-CD53B67C8F00}"/>
          </ac:spMkLst>
        </pc:spChg>
      </pc:sldChg>
    </pc:docChg>
  </pc:docChgLst>
  <pc:docChgLst>
    <pc:chgData name="Zou, Xiaoqin" userId="f8d70591-9444-468e-ab27-3b4b3e6f2f3f" providerId="ADAL" clId="{ABD7C3CF-AF5E-45D5-B402-96490117EC9F}"/>
    <pc:docChg chg="custSel delSld modSld">
      <pc:chgData name="Zou, Xiaoqin" userId="f8d70591-9444-468e-ab27-3b4b3e6f2f3f" providerId="ADAL" clId="{ABD7C3CF-AF5E-45D5-B402-96490117EC9F}" dt="2022-12-11T20:31:30.430" v="25" actId="368"/>
      <pc:docMkLst>
        <pc:docMk/>
      </pc:docMkLst>
      <pc:sldChg chg="modNotes">
        <pc:chgData name="Zou, Xiaoqin" userId="f8d70591-9444-468e-ab27-3b4b3e6f2f3f" providerId="ADAL" clId="{ABD7C3CF-AF5E-45D5-B402-96490117EC9F}" dt="2022-12-11T20:31:30.304" v="4" actId="368"/>
        <pc:sldMkLst>
          <pc:docMk/>
          <pc:sldMk cId="1295423010" sldId="259"/>
        </pc:sldMkLst>
      </pc:sldChg>
      <pc:sldChg chg="del">
        <pc:chgData name="Zou, Xiaoqin" userId="f8d70591-9444-468e-ab27-3b4b3e6f2f3f" providerId="ADAL" clId="{ABD7C3CF-AF5E-45D5-B402-96490117EC9F}" dt="2022-12-11T20:30:32.105" v="0" actId="47"/>
        <pc:sldMkLst>
          <pc:docMk/>
          <pc:sldMk cId="2732831881" sldId="260"/>
        </pc:sldMkLst>
      </pc:sldChg>
      <pc:sldChg chg="modNotes">
        <pc:chgData name="Zou, Xiaoqin" userId="f8d70591-9444-468e-ab27-3b4b3e6f2f3f" providerId="ADAL" clId="{ABD7C3CF-AF5E-45D5-B402-96490117EC9F}" dt="2022-12-11T20:31:30.321" v="5" actId="368"/>
        <pc:sldMkLst>
          <pc:docMk/>
          <pc:sldMk cId="594164497" sldId="261"/>
        </pc:sldMkLst>
      </pc:sldChg>
      <pc:sldChg chg="del">
        <pc:chgData name="Zou, Xiaoqin" userId="f8d70591-9444-468e-ab27-3b4b3e6f2f3f" providerId="ADAL" clId="{ABD7C3CF-AF5E-45D5-B402-96490117EC9F}" dt="2022-12-11T20:30:32.105" v="0" actId="47"/>
        <pc:sldMkLst>
          <pc:docMk/>
          <pc:sldMk cId="742936897" sldId="268"/>
        </pc:sldMkLst>
      </pc:sldChg>
      <pc:sldChg chg="del">
        <pc:chgData name="Zou, Xiaoqin" userId="f8d70591-9444-468e-ab27-3b4b3e6f2f3f" providerId="ADAL" clId="{ABD7C3CF-AF5E-45D5-B402-96490117EC9F}" dt="2022-12-11T20:30:32.105" v="0" actId="47"/>
        <pc:sldMkLst>
          <pc:docMk/>
          <pc:sldMk cId="2747960273" sldId="271"/>
        </pc:sldMkLst>
      </pc:sldChg>
      <pc:sldChg chg="modNotes">
        <pc:chgData name="Zou, Xiaoqin" userId="f8d70591-9444-468e-ab27-3b4b3e6f2f3f" providerId="ADAL" clId="{ABD7C3CF-AF5E-45D5-B402-96490117EC9F}" dt="2022-12-11T20:31:30.343" v="7" actId="368"/>
        <pc:sldMkLst>
          <pc:docMk/>
          <pc:sldMk cId="2378479555" sldId="272"/>
        </pc:sldMkLst>
      </pc:sldChg>
      <pc:sldChg chg="del">
        <pc:chgData name="Zou, Xiaoqin" userId="f8d70591-9444-468e-ab27-3b4b3e6f2f3f" providerId="ADAL" clId="{ABD7C3CF-AF5E-45D5-B402-96490117EC9F}" dt="2022-12-11T20:30:32.105" v="0" actId="47"/>
        <pc:sldMkLst>
          <pc:docMk/>
          <pc:sldMk cId="194381943" sldId="273"/>
        </pc:sldMkLst>
      </pc:sldChg>
      <pc:sldChg chg="modNotes">
        <pc:chgData name="Zou, Xiaoqin" userId="f8d70591-9444-468e-ab27-3b4b3e6f2f3f" providerId="ADAL" clId="{ABD7C3CF-AF5E-45D5-B402-96490117EC9F}" dt="2022-12-11T20:31:30.288" v="2" actId="368"/>
        <pc:sldMkLst>
          <pc:docMk/>
          <pc:sldMk cId="2616946822" sldId="275"/>
        </pc:sldMkLst>
      </pc:sldChg>
      <pc:sldChg chg="modNotes">
        <pc:chgData name="Zou, Xiaoqin" userId="f8d70591-9444-468e-ab27-3b4b3e6f2f3f" providerId="ADAL" clId="{ABD7C3CF-AF5E-45D5-B402-96490117EC9F}" dt="2022-12-11T20:31:30.413" v="21" actId="368"/>
        <pc:sldMkLst>
          <pc:docMk/>
          <pc:sldMk cId="723815749" sldId="277"/>
        </pc:sldMkLst>
      </pc:sldChg>
      <pc:sldChg chg="del">
        <pc:chgData name="Zou, Xiaoqin" userId="f8d70591-9444-468e-ab27-3b4b3e6f2f3f" providerId="ADAL" clId="{ABD7C3CF-AF5E-45D5-B402-96490117EC9F}" dt="2022-12-11T20:30:32.105" v="0" actId="47"/>
        <pc:sldMkLst>
          <pc:docMk/>
          <pc:sldMk cId="1694818218" sldId="278"/>
        </pc:sldMkLst>
      </pc:sldChg>
      <pc:sldChg chg="del">
        <pc:chgData name="Zou, Xiaoqin" userId="f8d70591-9444-468e-ab27-3b4b3e6f2f3f" providerId="ADAL" clId="{ABD7C3CF-AF5E-45D5-B402-96490117EC9F}" dt="2022-12-11T20:30:32.105" v="0" actId="47"/>
        <pc:sldMkLst>
          <pc:docMk/>
          <pc:sldMk cId="542420244" sldId="288"/>
        </pc:sldMkLst>
      </pc:sldChg>
      <pc:sldChg chg="modNotes">
        <pc:chgData name="Zou, Xiaoqin" userId="f8d70591-9444-468e-ab27-3b4b3e6f2f3f" providerId="ADAL" clId="{ABD7C3CF-AF5E-45D5-B402-96490117EC9F}" dt="2022-12-11T20:31:30.351" v="9" actId="368"/>
        <pc:sldMkLst>
          <pc:docMk/>
          <pc:sldMk cId="3254430722" sldId="289"/>
        </pc:sldMkLst>
      </pc:sldChg>
      <pc:sldChg chg="modNotes">
        <pc:chgData name="Zou, Xiaoqin" userId="f8d70591-9444-468e-ab27-3b4b3e6f2f3f" providerId="ADAL" clId="{ABD7C3CF-AF5E-45D5-B402-96490117EC9F}" dt="2022-12-11T20:31:30.380" v="13" actId="368"/>
        <pc:sldMkLst>
          <pc:docMk/>
          <pc:sldMk cId="1625054845" sldId="290"/>
        </pc:sldMkLst>
      </pc:sldChg>
      <pc:sldChg chg="modNotes">
        <pc:chgData name="Zou, Xiaoqin" userId="f8d70591-9444-468e-ab27-3b4b3e6f2f3f" providerId="ADAL" clId="{ABD7C3CF-AF5E-45D5-B402-96490117EC9F}" dt="2022-12-11T20:31:30.368" v="11" actId="368"/>
        <pc:sldMkLst>
          <pc:docMk/>
          <pc:sldMk cId="2823319379" sldId="291"/>
        </pc:sldMkLst>
      </pc:sldChg>
      <pc:sldChg chg="modNotes">
        <pc:chgData name="Zou, Xiaoqin" userId="f8d70591-9444-468e-ab27-3b4b3e6f2f3f" providerId="ADAL" clId="{ABD7C3CF-AF5E-45D5-B402-96490117EC9F}" dt="2022-12-11T20:31:30.422" v="23" actId="368"/>
        <pc:sldMkLst>
          <pc:docMk/>
          <pc:sldMk cId="1724713364" sldId="293"/>
        </pc:sldMkLst>
      </pc:sldChg>
      <pc:sldChg chg="modNotes">
        <pc:chgData name="Zou, Xiaoqin" userId="f8d70591-9444-468e-ab27-3b4b3e6f2f3f" providerId="ADAL" clId="{ABD7C3CF-AF5E-45D5-B402-96490117EC9F}" dt="2022-12-11T20:31:30.397" v="17" actId="368"/>
        <pc:sldMkLst>
          <pc:docMk/>
          <pc:sldMk cId="188634482" sldId="295"/>
        </pc:sldMkLst>
      </pc:sldChg>
      <pc:sldChg chg="modNotes">
        <pc:chgData name="Zou, Xiaoqin" userId="f8d70591-9444-468e-ab27-3b4b3e6f2f3f" providerId="ADAL" clId="{ABD7C3CF-AF5E-45D5-B402-96490117EC9F}" dt="2022-12-11T20:31:30.404" v="19" actId="368"/>
        <pc:sldMkLst>
          <pc:docMk/>
          <pc:sldMk cId="780498195" sldId="296"/>
        </pc:sldMkLst>
      </pc:sldChg>
      <pc:sldChg chg="modNotes">
        <pc:chgData name="Zou, Xiaoqin" userId="f8d70591-9444-468e-ab27-3b4b3e6f2f3f" providerId="ADAL" clId="{ABD7C3CF-AF5E-45D5-B402-96490117EC9F}" dt="2022-12-11T20:31:30.380" v="15" actId="368"/>
        <pc:sldMkLst>
          <pc:docMk/>
          <pc:sldMk cId="3507223670" sldId="297"/>
        </pc:sldMkLst>
      </pc:sldChg>
      <pc:sldChg chg="modNotes">
        <pc:chgData name="Zou, Xiaoqin" userId="f8d70591-9444-468e-ab27-3b4b3e6f2f3f" providerId="ADAL" clId="{ABD7C3CF-AF5E-45D5-B402-96490117EC9F}" dt="2022-12-11T20:31:30.430" v="25" actId="368"/>
        <pc:sldMkLst>
          <pc:docMk/>
          <pc:sldMk cId="3872098488" sldId="300"/>
        </pc:sldMkLst>
      </pc:sldChg>
    </pc:docChg>
  </pc:docChgLst>
  <pc:docChgLst>
    <pc:chgData name="Zou, Xiaoqin" userId="f8d70591-9444-468e-ab27-3b4b3e6f2f3f" providerId="ADAL" clId="{CE2C2FEA-9139-4D34-BA2C-3122BEBA3DA5}"/>
    <pc:docChg chg="modSld sldOrd">
      <pc:chgData name="Zou, Xiaoqin" userId="f8d70591-9444-468e-ab27-3b4b3e6f2f3f" providerId="ADAL" clId="{CE2C2FEA-9139-4D34-BA2C-3122BEBA3DA5}" dt="2022-12-10T20:53:28.798" v="64"/>
      <pc:docMkLst>
        <pc:docMk/>
      </pc:docMkLst>
      <pc:sldChg chg="ord">
        <pc:chgData name="Zou, Xiaoqin" userId="f8d70591-9444-468e-ab27-3b4b3e6f2f3f" providerId="ADAL" clId="{CE2C2FEA-9139-4D34-BA2C-3122BEBA3DA5}" dt="2022-12-10T20:53:28.798" v="64"/>
        <pc:sldMkLst>
          <pc:docMk/>
          <pc:sldMk cId="1694818218" sldId="278"/>
        </pc:sldMkLst>
      </pc:sldChg>
      <pc:sldChg chg="modSp mod">
        <pc:chgData name="Zou, Xiaoqin" userId="f8d70591-9444-468e-ab27-3b4b3e6f2f3f" providerId="ADAL" clId="{CE2C2FEA-9139-4D34-BA2C-3122BEBA3DA5}" dt="2022-12-10T20:52:21.147" v="62" actId="113"/>
        <pc:sldMkLst>
          <pc:docMk/>
          <pc:sldMk cId="1865655942" sldId="299"/>
        </pc:sldMkLst>
        <pc:spChg chg="mod">
          <ac:chgData name="Zou, Xiaoqin" userId="f8d70591-9444-468e-ab27-3b4b3e6f2f3f" providerId="ADAL" clId="{CE2C2FEA-9139-4D34-BA2C-3122BEBA3DA5}" dt="2022-12-10T20:51:25.977" v="40" actId="113"/>
          <ac:spMkLst>
            <pc:docMk/>
            <pc:sldMk cId="1865655942" sldId="299"/>
            <ac:spMk id="6" creationId="{00000000-0000-0000-0000-000000000000}"/>
          </ac:spMkLst>
        </pc:spChg>
        <pc:spChg chg="mod">
          <ac:chgData name="Zou, Xiaoqin" userId="f8d70591-9444-468e-ab27-3b4b3e6f2f3f" providerId="ADAL" clId="{CE2C2FEA-9139-4D34-BA2C-3122BEBA3DA5}" dt="2022-12-10T20:52:21.147" v="62" actId="113"/>
          <ac:spMkLst>
            <pc:docMk/>
            <pc:sldMk cId="1865655942" sldId="299"/>
            <ac:spMk id="9" creationId="{00000000-0000-0000-0000-000000000000}"/>
          </ac:spMkLst>
        </pc:spChg>
        <pc:picChg chg="mod">
          <ac:chgData name="Zou, Xiaoqin" userId="f8d70591-9444-468e-ab27-3b4b3e6f2f3f" providerId="ADAL" clId="{CE2C2FEA-9139-4D34-BA2C-3122BEBA3DA5}" dt="2022-12-10T20:51:10.813" v="39" actId="1076"/>
          <ac:picMkLst>
            <pc:docMk/>
            <pc:sldMk cId="1865655942" sldId="299"/>
            <ac:picMk id="17" creationId="{4A7218BB-85EF-9CC2-13A6-8A47ACAADA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CD7EB-FDD5-4A36-916B-9924FBE7B4F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AB854-F09C-4221-98F8-31F66812F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5F665C-F612-4457-B123-B42480C2411A}" type="slidenum">
              <a:rPr lang="en-US" altLang="en-US" smtClean="0">
                <a:latin typeface="Arial" charset="0"/>
              </a:rPr>
              <a:pPr/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7587" cy="34305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</p:spPr>
        <p:txBody>
          <a:bodyPr/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0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2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91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1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32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D16A87-267F-4D7C-844D-9B03F9AE72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4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47EE0-92CB-4370-9454-17BF8BD1F9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47EE0-92CB-4370-9454-17BF8BD1F9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47EE0-92CB-4370-9454-17BF8BD1F9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1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5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36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AB854-F09C-4221-98F8-31F66812F3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6C82-7775-8898-AA8F-19A85FFE7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83DE2-D90F-7E54-8CB8-5EA882791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2E53-3146-032B-0811-95E3D4D2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C03BB-FEC8-EACC-3B84-05579975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5C82-095D-A481-4BB2-81357B92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1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F43B-154E-AEA9-3D19-0A76092B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5C2D5-94CF-B884-ABD5-21B810BB1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993A6-12A4-0D26-F22D-33C21643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54F4D-4B27-C4C0-8BEB-A0EFBDA2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5EC87-B7D8-ED64-CBE7-29503C4D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6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E28C2-7A65-C43A-F083-569831ECB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5D6CD-459F-BA1F-D76A-B27F18DEE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5AAFB-CA60-3008-60CC-485FA6F2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93019-A42B-35B0-0DBC-C8EBA5DD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9E719-2B67-06A1-4EE0-5A89CC1C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6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C52F9-A346-919B-624B-BFA2C70A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5BDC6-F8BE-FBD9-733C-8BA7451FB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92A4C-ED0D-C8B7-3D26-998D61D0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E7C9-1109-A606-3931-D618AC7A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A0FB-5690-F566-71A2-4C66BBE4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718F-8CCC-BDEE-E981-0CECD2F4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3E613-F17D-1313-24FE-E46AF8380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E281-6044-820A-67EA-C4ACF425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FE989-A288-08BF-4ADE-54DE2D4E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5780F-3709-CD06-8E40-EEF80CA0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4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7C17B-6AB0-A265-DB58-5F940C2B8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6B513-AE00-002D-604C-DC6FADC3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77AB1-931B-6E67-F1F5-698B71499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F3BAA-0844-B1D7-C098-BA7EC6E3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B6B68-DC4C-3E83-9B3E-1D615528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395DF-D24D-7D4F-76E0-CD57E17E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89FE0-403D-80F3-2485-DA268B7C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F2310-BFEA-1464-DBB9-F6DE40F52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4DEEA-81AD-B642-D2EA-1CA4C4716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58447-DD1B-2C04-BCD5-028E89542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A4DD5-C9CD-C6FC-4780-3B5774F1E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12B12-8133-BC9E-7005-7CA0A704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03686-F16B-43BA-54D6-26653321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5A86-3251-8222-1652-3C47745E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1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494F-74DB-7661-CFBE-C1D2A19A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C57B4-9028-944E-8EBD-C1AC223C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5A1FA-D2B2-1DBC-2360-1D41E66B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720B2-5331-2616-8FCC-7746A220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540F7F-B4D2-EC8D-331C-263B7FF57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BD25A-68DB-25FB-13C4-8F820D20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BAC6F-493F-628C-7875-EB341EF0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8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49F9-38A1-B7E5-BC8F-18878DB3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E5100-382E-FD38-B996-7986ACC0F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C111D-F2E1-6D67-F3D8-EB405DEF5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2338A-2BC2-A3E5-A413-78644E4F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0DD33-196C-4AEF-EE82-7461C6BE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390D6-93B5-8F1C-DACA-3E7626B4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102-65C0-A480-5CCA-4049ED99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7C928-9895-9B45-48B1-91D450115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F1819-2EE8-075F-4EC2-F32A7699D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B7A90-A338-239A-3F4C-A4913972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C274-202B-53F0-F7A0-1E0237A1E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2E9CE-D420-71A5-B632-00938011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7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2CB2D-5FEF-4DCC-DAFA-6FA824BA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FA4A9-6D36-E703-8A2E-7A719A2FC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077A3-FF8B-136A-FB96-25145436A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61D70-D562-442B-B77C-A66E540D30E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11F66-3E88-A628-B022-C3D3CD328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2CE05-A98D-F5A0-8A2D-148A457B4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19FE8-73D2-4179-9881-F514DE74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7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BC6B84E2-B716-F885-5850-5B23C34FF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370" y="3174564"/>
            <a:ext cx="11717260" cy="316029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900"/>
              </a:spcAft>
            </a:pPr>
            <a:r>
              <a:rPr lang="en-US" altLang="zh-CN" sz="5100" b="1" dirty="0" err="1">
                <a:solidFill>
                  <a:srgbClr val="0000CC"/>
                </a:solidFill>
                <a:ea typeface="Arial Unicode MS" pitchFamily="34" charset="-128"/>
                <a:cs typeface="Arial Unicode MS" pitchFamily="34" charset="-128"/>
              </a:rPr>
              <a:t>Xianjin</a:t>
            </a:r>
            <a:r>
              <a:rPr lang="en-US" altLang="zh-CN" sz="5100" b="1" dirty="0">
                <a:solidFill>
                  <a:srgbClr val="0000CC"/>
                </a:solidFill>
                <a:ea typeface="Arial Unicode MS" pitchFamily="34" charset="-128"/>
                <a:cs typeface="Arial Unicode MS" pitchFamily="34" charset="-128"/>
              </a:rPr>
              <a:t> Xu, Rui Duan, Xiaoqin Zou</a:t>
            </a:r>
          </a:p>
          <a:p>
            <a:r>
              <a:rPr lang="en-US" altLang="zh-CN" sz="5100" i="1" dirty="0">
                <a:ea typeface="Arial Unicode MS" pitchFamily="34" charset="-128"/>
                <a:cs typeface="Arial Unicode MS" pitchFamily="34" charset="-128"/>
              </a:rPr>
              <a:t>Dec. 10-13, 2022</a:t>
            </a:r>
          </a:p>
          <a:p>
            <a:br>
              <a:rPr lang="en-US" altLang="zh-CN" sz="4300" b="1" dirty="0">
                <a:ea typeface="Arial Unicode MS" pitchFamily="34" charset="-128"/>
                <a:cs typeface="Arial Unicode MS" pitchFamily="34" charset="-128"/>
              </a:rPr>
            </a:br>
            <a:r>
              <a:rPr lang="en-US" altLang="zh-CN" sz="4300" dirty="0">
                <a:ea typeface="Arial Unicode MS" pitchFamily="34" charset="-128"/>
                <a:cs typeface="Arial Unicode MS" pitchFamily="34" charset="-128"/>
              </a:rPr>
              <a:t>Dalton Cardiovascular Research Center, Department of Physics, Department of Biochemistry &amp; Institute for Data Science and Informatics</a:t>
            </a:r>
          </a:p>
          <a:p>
            <a:r>
              <a:rPr lang="en-US" altLang="zh-CN" sz="4300" dirty="0">
                <a:ea typeface="Arial Unicode MS" pitchFamily="34" charset="-128"/>
                <a:cs typeface="Arial Unicode MS" pitchFamily="34" charset="-128"/>
              </a:rPr>
              <a:t>University of Missouri - Columbia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7EE4AB-A799-F054-4503-50FB2F067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359" y="734427"/>
            <a:ext cx="10571746" cy="177464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Template-guided method for protein-ligand complex structure prediction: </a:t>
            </a:r>
            <a:br>
              <a:rPr lang="en-US" sz="3600" b="1" dirty="0">
                <a:solidFill>
                  <a:srgbClr val="FF0000"/>
                </a:solidFill>
                <a:latin typeface="+mn-lt"/>
              </a:rPr>
            </a:br>
            <a:r>
              <a:rPr lang="en-US" sz="3600" b="1" dirty="0">
                <a:solidFill>
                  <a:srgbClr val="FF0000"/>
                </a:solidFill>
                <a:latin typeface="+mn-lt"/>
              </a:rPr>
              <a:t>Application to CASP15 protein-ligand studies</a:t>
            </a:r>
          </a:p>
        </p:txBody>
      </p:sp>
    </p:spTree>
    <p:extLst>
      <p:ext uri="{BB962C8B-B14F-4D97-AF65-F5344CB8AC3E}">
        <p14:creationId xmlns:p14="http://schemas.microsoft.com/office/powerpoint/2010/main" val="2608462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7B98-7001-A022-51C5-1A53DFF8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680" y="202165"/>
            <a:ext cx="97743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Low-quality protein structure still allows for good ligand prediction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6CD-7DFE-14CC-EA0C-8BDF2E567BA5}"/>
              </a:ext>
            </a:extLst>
          </p:cNvPr>
          <p:cNvSpPr txBox="1"/>
          <p:nvPr/>
        </p:nvSpPr>
        <p:spPr>
          <a:xfrm>
            <a:off x="7383542" y="3542218"/>
            <a:ext cx="162467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Ligand: SAH</a:t>
            </a:r>
          </a:p>
          <a:p>
            <a:r>
              <a:rPr lang="en-US" dirty="0"/>
              <a:t>L-RMSD: 1.7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endParaRPr lang="en-US" dirty="0"/>
          </a:p>
          <a:p>
            <a:r>
              <a:rPr lang="en-US" dirty="0"/>
              <a:t>Template: 4a6e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CAE23-5119-00DC-F209-58E30D4133FA}"/>
              </a:ext>
            </a:extLst>
          </p:cNvPr>
          <p:cNvSpPr txBox="1"/>
          <p:nvPr/>
        </p:nvSpPr>
        <p:spPr>
          <a:xfrm>
            <a:off x="2978185" y="1567628"/>
            <a:ext cx="151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T1124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8B423-FF59-F479-9F89-6CAB2DED32DC}"/>
              </a:ext>
            </a:extLst>
          </p:cNvPr>
          <p:cNvSpPr txBox="1"/>
          <p:nvPr/>
        </p:nvSpPr>
        <p:spPr>
          <a:xfrm>
            <a:off x="7400470" y="4832542"/>
            <a:ext cx="15409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Ligand: TYR</a:t>
            </a:r>
          </a:p>
          <a:p>
            <a:r>
              <a:rPr lang="en-US" dirty="0"/>
              <a:t>L-RMSD: 1.9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 template.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docking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22AAE-81F2-DF71-CA58-08A8872D769E}"/>
              </a:ext>
            </a:extLst>
          </p:cNvPr>
          <p:cNvSpPr txBox="1"/>
          <p:nvPr/>
        </p:nvSpPr>
        <p:spPr>
          <a:xfrm>
            <a:off x="7205125" y="2302558"/>
            <a:ext cx="3858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Misalignment in the protein structure</a:t>
            </a:r>
          </a:p>
          <a:p>
            <a:r>
              <a:rPr lang="en-US" dirty="0" err="1">
                <a:solidFill>
                  <a:srgbClr val="FF0000"/>
                </a:solidFill>
              </a:rPr>
              <a:t>bRMSD</a:t>
            </a:r>
            <a:r>
              <a:rPr lang="en-US" dirty="0">
                <a:solidFill>
                  <a:srgbClr val="FF0000"/>
                </a:solidFill>
              </a:rPr>
              <a:t>: 8.3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45A5E8E-6BE5-B202-D690-39BE60E4F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62" y="2150120"/>
            <a:ext cx="5028363" cy="44016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30D038-7CDC-6D8C-7BD9-BAF574647F2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871687" y="2625724"/>
            <a:ext cx="2333438" cy="6277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9BC678-A660-8060-5650-EF78736256E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253367" y="4003883"/>
            <a:ext cx="3130175" cy="58488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544653-17DC-EFC1-8884-42A9232F254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818454" y="4832542"/>
            <a:ext cx="1582016" cy="60016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05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5A02-4F7D-2698-B38D-A837C489C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63" y="1595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missing cofactor ligand in the binding pocket leads to wrong prediction of a ligand fragment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2332F-E319-F21D-DC74-750319A65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" y="1964122"/>
            <a:ext cx="5094375" cy="4459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D3D4F3-5483-1A51-86ED-2CC2FA5657BA}"/>
              </a:ext>
            </a:extLst>
          </p:cNvPr>
          <p:cNvSpPr/>
          <p:nvPr/>
        </p:nvSpPr>
        <p:spPr>
          <a:xfrm rot="19788353">
            <a:off x="3981216" y="2926998"/>
            <a:ext cx="990178" cy="20547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BBF42-AF69-EFE1-B78E-981852FF59EC}"/>
              </a:ext>
            </a:extLst>
          </p:cNvPr>
          <p:cNvSpPr txBox="1"/>
          <p:nvPr/>
        </p:nvSpPr>
        <p:spPr>
          <a:xfrm>
            <a:off x="7128793" y="2446449"/>
            <a:ext cx="467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bRMSD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1.2 Å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L-RMSD: 4.2 Å (largely due to the flexible tail)</a:t>
            </a:r>
          </a:p>
          <a:p>
            <a:r>
              <a:rPr lang="en-US" dirty="0"/>
              <a:t>Template: 3bj7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A5F475-D0FE-91A3-8732-84C278F9CE44}"/>
              </a:ext>
            </a:extLst>
          </p:cNvPr>
          <p:cNvSpPr/>
          <p:nvPr/>
        </p:nvSpPr>
        <p:spPr>
          <a:xfrm rot="17819346">
            <a:off x="5236509" y="4075353"/>
            <a:ext cx="935033" cy="160074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6026F-004D-2116-71EE-88F0C7A554E9}"/>
              </a:ext>
            </a:extLst>
          </p:cNvPr>
          <p:cNvSpPr txBox="1"/>
          <p:nvPr/>
        </p:nvSpPr>
        <p:spPr>
          <a:xfrm>
            <a:off x="1619372" y="2474259"/>
            <a:ext cx="1131400" cy="36933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Predicted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222A4-5968-42FA-267E-75D7BE02A3D0}"/>
              </a:ext>
            </a:extLst>
          </p:cNvPr>
          <p:cNvSpPr txBox="1"/>
          <p:nvPr/>
        </p:nvSpPr>
        <p:spPr>
          <a:xfrm>
            <a:off x="1590977" y="3292439"/>
            <a:ext cx="877869" cy="369332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Crystal</a:t>
            </a:r>
            <a:endParaRPr lang="en-US" dirty="0">
              <a:solidFill>
                <a:srgbClr val="00CC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4F8FA-5123-F188-E761-278C9302A789}"/>
              </a:ext>
            </a:extLst>
          </p:cNvPr>
          <p:cNvSpPr txBox="1"/>
          <p:nvPr/>
        </p:nvSpPr>
        <p:spPr>
          <a:xfrm>
            <a:off x="7525235" y="3957347"/>
            <a:ext cx="43896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cofactor ligand, though present in the experimental structure, was not mentioned in the target and therefore was not considered during  the prediction.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cofactor blocks part of our docking site.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9B4ADA-60AB-03A6-0592-6B8FC993AD04}"/>
              </a:ext>
            </a:extLst>
          </p:cNvPr>
          <p:cNvCxnSpPr>
            <a:cxnSpLocks/>
            <a:stCxn id="8" idx="5"/>
            <a:endCxn id="11" idx="1"/>
          </p:cNvCxnSpPr>
          <p:nvPr/>
        </p:nvCxnSpPr>
        <p:spPr>
          <a:xfrm>
            <a:off x="6358363" y="4837981"/>
            <a:ext cx="1166872" cy="21197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80FB75-F370-19B4-1321-1198B3A8DFF9}"/>
              </a:ext>
            </a:extLst>
          </p:cNvPr>
          <p:cNvSpPr txBox="1"/>
          <p:nvPr/>
        </p:nvSpPr>
        <p:spPr>
          <a:xfrm>
            <a:off x="3531697" y="1440902"/>
            <a:ext cx="1751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T1127</a:t>
            </a:r>
          </a:p>
        </p:txBody>
      </p:sp>
    </p:spTree>
    <p:extLst>
      <p:ext uri="{BB962C8B-B14F-4D97-AF65-F5344CB8AC3E}">
        <p14:creationId xmlns:p14="http://schemas.microsoft.com/office/powerpoint/2010/main" val="350722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2CFB94-9EA9-69BC-4C1E-046B6735E6D8}"/>
              </a:ext>
            </a:extLst>
          </p:cNvPr>
          <p:cNvSpPr txBox="1"/>
          <p:nvPr/>
        </p:nvSpPr>
        <p:spPr>
          <a:xfrm>
            <a:off x="2720399" y="108226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T1158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FB005-AC95-159E-27EB-A2A35C47A7DD}"/>
              </a:ext>
            </a:extLst>
          </p:cNvPr>
          <p:cNvSpPr txBox="1"/>
          <p:nvPr/>
        </p:nvSpPr>
        <p:spPr>
          <a:xfrm>
            <a:off x="434132" y="6217920"/>
            <a:ext cx="584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Modeled protein structures were from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Jianlin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Cheng Lab</a:t>
            </a:r>
            <a:endParaRPr lang="en-US" b="1" dirty="0"/>
          </a:p>
        </p:txBody>
      </p:sp>
      <p:pic>
        <p:nvPicPr>
          <p:cNvPr id="11" name="Picture 10" descr="Map&#10;&#10;Description automatically generated with medium confidence">
            <a:extLst>
              <a:ext uri="{FF2B5EF4-FFF2-40B4-BE49-F238E27FC236}">
                <a16:creationId xmlns:a16="http://schemas.microsoft.com/office/drawing/2014/main" id="{AE0E311C-A292-1C81-0624-A2F206DFA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23041"/>
          <a:stretch/>
        </p:blipFill>
        <p:spPr>
          <a:xfrm>
            <a:off x="2081642" y="1637678"/>
            <a:ext cx="3227060" cy="4580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B46866-F177-C862-33C1-C54B0025F2D1}"/>
              </a:ext>
            </a:extLst>
          </p:cNvPr>
          <p:cNvSpPr txBox="1"/>
          <p:nvPr/>
        </p:nvSpPr>
        <p:spPr>
          <a:xfrm>
            <a:off x="434132" y="1952132"/>
            <a:ext cx="1764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CCFF"/>
                </a:solidFill>
              </a:rPr>
              <a:t>Protein model 1 </a:t>
            </a:r>
          </a:p>
          <a:p>
            <a:r>
              <a:rPr lang="en-US" b="1" dirty="0">
                <a:solidFill>
                  <a:srgbClr val="00CCFF"/>
                </a:solidFill>
              </a:rPr>
              <a:t>(closed conf)</a:t>
            </a:r>
          </a:p>
          <a:p>
            <a:r>
              <a:rPr lang="en-US" dirty="0" err="1"/>
              <a:t>bRMSD</a:t>
            </a:r>
            <a:r>
              <a:rPr lang="en-US" dirty="0"/>
              <a:t>: 4.5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39333-CE56-53A1-62C9-33F21DC09CC9}"/>
              </a:ext>
            </a:extLst>
          </p:cNvPr>
          <p:cNvSpPr txBox="1"/>
          <p:nvPr/>
        </p:nvSpPr>
        <p:spPr>
          <a:xfrm>
            <a:off x="434132" y="3378622"/>
            <a:ext cx="1711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A70D6"/>
                </a:solidFill>
              </a:rPr>
              <a:t>Protein model 2</a:t>
            </a:r>
          </a:p>
          <a:p>
            <a:r>
              <a:rPr lang="en-US" b="1" dirty="0">
                <a:solidFill>
                  <a:srgbClr val="DA70D6"/>
                </a:solidFill>
              </a:rPr>
              <a:t>(open conf) </a:t>
            </a:r>
          </a:p>
          <a:p>
            <a:r>
              <a:rPr lang="en-US" dirty="0" err="1"/>
              <a:t>bRMSD</a:t>
            </a:r>
            <a:r>
              <a:rPr lang="en-US" dirty="0"/>
              <a:t>: 5.1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7E264A-77C0-4185-59B8-E54F007FCB65}"/>
              </a:ext>
            </a:extLst>
          </p:cNvPr>
          <p:cNvSpPr txBox="1"/>
          <p:nvPr/>
        </p:nvSpPr>
        <p:spPr>
          <a:xfrm>
            <a:off x="9272291" y="2225707"/>
            <a:ext cx="1727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Prot-Lig</a:t>
            </a:r>
            <a:r>
              <a:rPr lang="en-US" dirty="0"/>
              <a:t> model 2</a:t>
            </a:r>
          </a:p>
          <a:p>
            <a:r>
              <a:rPr lang="en-US" dirty="0" err="1"/>
              <a:t>hRMSD</a:t>
            </a:r>
            <a:r>
              <a:rPr lang="en-US" dirty="0"/>
              <a:t> : 1.5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dirty="0"/>
              <a:t> </a:t>
            </a:r>
          </a:p>
          <a:p>
            <a:r>
              <a:rPr lang="en-US" dirty="0"/>
              <a:t>L-RMSD: 3.3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dirty="0"/>
              <a:t> 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9F45279-2957-9740-0809-0D8D48D70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43" y="1428733"/>
            <a:ext cx="2715917" cy="23774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089A14-58A5-B8D4-64E1-D1A6E493C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42" y="4011947"/>
            <a:ext cx="2715917" cy="23774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82EB01-13E5-49B6-9199-B64E162CDDEF}"/>
              </a:ext>
            </a:extLst>
          </p:cNvPr>
          <p:cNvSpPr txBox="1"/>
          <p:nvPr/>
        </p:nvSpPr>
        <p:spPr>
          <a:xfrm>
            <a:off x="9272291" y="4389787"/>
            <a:ext cx="1727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Prot-Lig</a:t>
            </a:r>
            <a:r>
              <a:rPr lang="en-US" dirty="0"/>
              <a:t> model 4</a:t>
            </a:r>
          </a:p>
          <a:p>
            <a:r>
              <a:rPr lang="en-US" dirty="0" err="1"/>
              <a:t>hRMSD</a:t>
            </a:r>
            <a:r>
              <a:rPr lang="en-US" dirty="0"/>
              <a:t> : 2.6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dirty="0"/>
              <a:t> </a:t>
            </a:r>
          </a:p>
          <a:p>
            <a:r>
              <a:rPr lang="en-US" dirty="0"/>
              <a:t>L-RMSD: 3.6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F6B7AB-3388-9FA9-5BB5-93E15217FCE0}"/>
              </a:ext>
            </a:extLst>
          </p:cNvPr>
          <p:cNvSpPr txBox="1"/>
          <p:nvPr/>
        </p:nvSpPr>
        <p:spPr>
          <a:xfrm>
            <a:off x="6830448" y="1011609"/>
            <a:ext cx="19622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T1158v1: XPG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266EC8-AE4B-0724-A1DA-AC1F570608B3}"/>
              </a:ext>
            </a:extLst>
          </p:cNvPr>
          <p:cNvSpPr txBox="1"/>
          <p:nvPr/>
        </p:nvSpPr>
        <p:spPr>
          <a:xfrm>
            <a:off x="8640342" y="6460641"/>
            <a:ext cx="340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Similar results for T1158v2: P2E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A17990-6FF0-9191-E3C3-3F8A8E25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87"/>
            <a:ext cx="10515600" cy="9233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conformation of the binding pocket is important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83EAE-AAC7-9F0E-E15E-0DC95E92D488}"/>
              </a:ext>
            </a:extLst>
          </p:cNvPr>
          <p:cNvSpPr txBox="1"/>
          <p:nvPr/>
        </p:nvSpPr>
        <p:spPr>
          <a:xfrm>
            <a:off x="434132" y="4739002"/>
            <a:ext cx="1869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2B48C"/>
                </a:solidFill>
              </a:rPr>
              <a:t>Exp structure:</a:t>
            </a:r>
          </a:p>
          <a:p>
            <a:r>
              <a:rPr lang="en-US" b="1" dirty="0">
                <a:solidFill>
                  <a:srgbClr val="D2B48C"/>
                </a:solidFill>
              </a:rPr>
              <a:t>lie between these two models</a:t>
            </a:r>
          </a:p>
        </p:txBody>
      </p:sp>
    </p:spTree>
    <p:extLst>
      <p:ext uri="{BB962C8B-B14F-4D97-AF65-F5344CB8AC3E}">
        <p14:creationId xmlns:p14="http://schemas.microsoft.com/office/powerpoint/2010/main" val="18863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C61A-9F77-F9F9-3D31-A1973AAE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75" y="962023"/>
            <a:ext cx="10515600" cy="790362"/>
          </a:xfrm>
        </p:spPr>
        <p:txBody>
          <a:bodyPr/>
          <a:lstStyle/>
          <a:p>
            <a:r>
              <a:rPr lang="en-US" sz="2800" dirty="0"/>
              <a:t>T1158v3: modeled on a wrong binding site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A32C14B-27A6-444D-7715-C5DA2F508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30002"/>
          <a:stretch/>
        </p:blipFill>
        <p:spPr>
          <a:xfrm>
            <a:off x="792476" y="1564767"/>
            <a:ext cx="2606531" cy="4698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B6703-F20F-EE01-E3AC-AAA0A6A7632E}"/>
              </a:ext>
            </a:extLst>
          </p:cNvPr>
          <p:cNvSpPr txBox="1"/>
          <p:nvPr/>
        </p:nvSpPr>
        <p:spPr>
          <a:xfrm>
            <a:off x="3250172" y="4845056"/>
            <a:ext cx="23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Binding location in the experimental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DB713-4925-A6CB-785C-429632FF479B}"/>
              </a:ext>
            </a:extLst>
          </p:cNvPr>
          <p:cNvSpPr txBox="1"/>
          <p:nvPr/>
        </p:nvSpPr>
        <p:spPr>
          <a:xfrm>
            <a:off x="3222462" y="3267872"/>
            <a:ext cx="24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Binding locations in the predicted models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16A88D-4C59-5438-62CC-34E288A94CF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662146" y="3591038"/>
            <a:ext cx="560316" cy="672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45AC95-93F6-114E-9F81-92DFB6B3268B}"/>
              </a:ext>
            </a:extLst>
          </p:cNvPr>
          <p:cNvCxnSpPr>
            <a:cxnSpLocks/>
          </p:cNvCxnSpPr>
          <p:nvPr/>
        </p:nvCxnSpPr>
        <p:spPr>
          <a:xfrm flipV="1">
            <a:off x="2038346" y="3591037"/>
            <a:ext cx="1211826" cy="6723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D5A1F1-B9C6-2EB3-E0D6-BB4EDFCEFD59}"/>
              </a:ext>
            </a:extLst>
          </p:cNvPr>
          <p:cNvCxnSpPr>
            <a:cxnSpLocks/>
          </p:cNvCxnSpPr>
          <p:nvPr/>
        </p:nvCxnSpPr>
        <p:spPr>
          <a:xfrm flipV="1">
            <a:off x="1518404" y="3591036"/>
            <a:ext cx="1731768" cy="659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BD4DC-1D6C-92D0-01EC-2CD6B8DAA45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255516" y="4845056"/>
            <a:ext cx="994656" cy="32316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CAA2AB0F-744A-6521-93B5-BD1D9EF0B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33150"/>
          <a:stretch/>
        </p:blipFill>
        <p:spPr>
          <a:xfrm>
            <a:off x="5856703" y="1563624"/>
            <a:ext cx="2478046" cy="4700016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0221069A-1063-AD1D-DA2F-55EB5E4C99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12286" r="18148" b="14829"/>
          <a:stretch/>
        </p:blipFill>
        <p:spPr>
          <a:xfrm>
            <a:off x="8848641" y="1881631"/>
            <a:ext cx="2303314" cy="20598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89EFE5-D75A-7702-9A51-66682AD10526}"/>
              </a:ext>
            </a:extLst>
          </p:cNvPr>
          <p:cNvSpPr txBox="1"/>
          <p:nvPr/>
        </p:nvSpPr>
        <p:spPr>
          <a:xfrm>
            <a:off x="6119455" y="6271213"/>
            <a:ext cx="222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Template: 6uy0 (grey)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FCB0A9-463A-5A30-3BFF-19401D68AAF2}"/>
              </a:ext>
            </a:extLst>
          </p:cNvPr>
          <p:cNvSpPr txBox="1"/>
          <p:nvPr/>
        </p:nvSpPr>
        <p:spPr>
          <a:xfrm>
            <a:off x="9079154" y="3935876"/>
            <a:ext cx="275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 ligand from 6uy0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78882-92E8-236A-0147-A2A662110B12}"/>
              </a:ext>
            </a:extLst>
          </p:cNvPr>
          <p:cNvSpPr txBox="1"/>
          <p:nvPr/>
        </p:nvSpPr>
        <p:spPr>
          <a:xfrm>
            <a:off x="9133069" y="1696965"/>
            <a:ext cx="193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ligand: XH0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096C10-CC1B-DC19-F017-2936BADA1F30}"/>
              </a:ext>
            </a:extLst>
          </p:cNvPr>
          <p:cNvCxnSpPr>
            <a:cxnSpLocks/>
          </p:cNvCxnSpPr>
          <p:nvPr/>
        </p:nvCxnSpPr>
        <p:spPr>
          <a:xfrm flipH="1" flipV="1">
            <a:off x="5304482" y="3640988"/>
            <a:ext cx="1100124" cy="8548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17177A-9C74-443D-76AE-B53952049928}"/>
              </a:ext>
            </a:extLst>
          </p:cNvPr>
          <p:cNvCxnSpPr>
            <a:cxnSpLocks/>
          </p:cNvCxnSpPr>
          <p:nvPr/>
        </p:nvCxnSpPr>
        <p:spPr>
          <a:xfrm flipH="1" flipV="1">
            <a:off x="5298387" y="3640988"/>
            <a:ext cx="1658440" cy="8548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868CBA-32AC-F6BB-D1E2-59475956F253}"/>
              </a:ext>
            </a:extLst>
          </p:cNvPr>
          <p:cNvCxnSpPr>
            <a:cxnSpLocks/>
          </p:cNvCxnSpPr>
          <p:nvPr/>
        </p:nvCxnSpPr>
        <p:spPr>
          <a:xfrm flipH="1" flipV="1">
            <a:off x="5298387" y="3640988"/>
            <a:ext cx="2409836" cy="678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A4A44A-090F-2790-2E08-D07CBA0B7470}"/>
              </a:ext>
            </a:extLst>
          </p:cNvPr>
          <p:cNvSpPr txBox="1"/>
          <p:nvPr/>
        </p:nvSpPr>
        <p:spPr>
          <a:xfrm>
            <a:off x="9133069" y="4610501"/>
            <a:ext cx="2303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3D similarity: </a:t>
            </a:r>
          </a:p>
          <a:p>
            <a:r>
              <a:rPr lang="en-US" dirty="0"/>
              <a:t>SHAFTS score = 1.3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86A0A-6EA1-149A-C56B-BEF7E2543421}"/>
              </a:ext>
            </a:extLst>
          </p:cNvPr>
          <p:cNvSpPr txBox="1"/>
          <p:nvPr/>
        </p:nvSpPr>
        <p:spPr>
          <a:xfrm>
            <a:off x="8685209" y="5642743"/>
            <a:ext cx="3271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this ligand have multiple binding modes?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893E9-48B7-41A2-E91E-8B62E0128515}"/>
              </a:ext>
            </a:extLst>
          </p:cNvPr>
          <p:cNvSpPr txBox="1"/>
          <p:nvPr/>
        </p:nvSpPr>
        <p:spPr>
          <a:xfrm>
            <a:off x="3310450" y="349149"/>
            <a:ext cx="6227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 misleading template</a:t>
            </a:r>
          </a:p>
        </p:txBody>
      </p:sp>
    </p:spTree>
    <p:extLst>
      <p:ext uri="{BB962C8B-B14F-4D97-AF65-F5344CB8AC3E}">
        <p14:creationId xmlns:p14="http://schemas.microsoft.com/office/powerpoint/2010/main" val="78049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69732-05DB-2277-A8B4-2AE20F60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Flexible loops and Flexible ligand decrease the prediction accuracy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770FF-D801-80AD-1675-BF5763F4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2136268"/>
            <a:ext cx="4506070" cy="3944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2F39E-E82E-E7AE-4375-737A1B491983}"/>
              </a:ext>
            </a:extLst>
          </p:cNvPr>
          <p:cNvSpPr txBox="1"/>
          <p:nvPr/>
        </p:nvSpPr>
        <p:spPr>
          <a:xfrm>
            <a:off x="2510748" y="1636513"/>
            <a:ext cx="166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T1181: OAA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93DA3-3686-9D11-7B8A-B8EB98616B0F}"/>
              </a:ext>
            </a:extLst>
          </p:cNvPr>
          <p:cNvSpPr txBox="1"/>
          <p:nvPr/>
        </p:nvSpPr>
        <p:spPr>
          <a:xfrm>
            <a:off x="6450330" y="2088564"/>
            <a:ext cx="5407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Challenges: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flexible loops + highly flexible ligand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0DCC4-B98B-AB13-2984-FAD4465420BB}"/>
              </a:ext>
            </a:extLst>
          </p:cNvPr>
          <p:cNvSpPr txBox="1"/>
          <p:nvPr/>
        </p:nvSpPr>
        <p:spPr>
          <a:xfrm>
            <a:off x="6450330" y="4292382"/>
            <a:ext cx="23592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hRMSD</a:t>
            </a:r>
            <a:r>
              <a:rPr lang="en-US" dirty="0">
                <a:solidFill>
                  <a:srgbClr val="FF0000"/>
                </a:solidFill>
              </a:rPr>
              <a:t>: 6.0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L-RMSD:  8.1 Å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 template available.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docking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873A9-1541-EB2A-F4DC-0B48DD9C66EE}"/>
              </a:ext>
            </a:extLst>
          </p:cNvPr>
          <p:cNvSpPr txBox="1"/>
          <p:nvPr/>
        </p:nvSpPr>
        <p:spPr>
          <a:xfrm>
            <a:off x="192426" y="2505670"/>
            <a:ext cx="1290010" cy="64633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Predicted ligand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5C221-7873-6C08-7F1E-E8EBF940323F}"/>
              </a:ext>
            </a:extLst>
          </p:cNvPr>
          <p:cNvSpPr txBox="1"/>
          <p:nvPr/>
        </p:nvSpPr>
        <p:spPr>
          <a:xfrm>
            <a:off x="229860" y="3429000"/>
            <a:ext cx="1216680" cy="369332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 ligand</a:t>
            </a:r>
            <a:endParaRPr lang="en-US" dirty="0">
              <a:solidFill>
                <a:srgbClr val="00CC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A4059-ED56-C56B-FAE8-9522E004A1CA}"/>
              </a:ext>
            </a:extLst>
          </p:cNvPr>
          <p:cNvSpPr txBox="1"/>
          <p:nvPr/>
        </p:nvSpPr>
        <p:spPr>
          <a:xfrm>
            <a:off x="484908" y="4264672"/>
            <a:ext cx="2575785" cy="38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2B48C"/>
                </a:solidFill>
              </a:rPr>
              <a:t>Exp protein: tan</a:t>
            </a:r>
          </a:p>
        </p:txBody>
      </p:sp>
    </p:spTree>
    <p:extLst>
      <p:ext uri="{BB962C8B-B14F-4D97-AF65-F5344CB8AC3E}">
        <p14:creationId xmlns:p14="http://schemas.microsoft.com/office/powerpoint/2010/main" val="72381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E424-9738-FD53-BDB1-C070E9BD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87" y="95900"/>
            <a:ext cx="10515600" cy="10621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Side chain conformations are important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22D76-72BC-5715-0978-44F77FA9A0BF}"/>
              </a:ext>
            </a:extLst>
          </p:cNvPr>
          <p:cNvSpPr txBox="1"/>
          <p:nvPr/>
        </p:nvSpPr>
        <p:spPr>
          <a:xfrm>
            <a:off x="2529649" y="5879291"/>
            <a:ext cx="15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hRMSD</a:t>
            </a:r>
            <a:r>
              <a:rPr lang="en-US" dirty="0"/>
              <a:t> : 2.1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dirty="0"/>
              <a:t>Template 2ybt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2C5CF-27F3-7229-B56E-233C73C5F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99" y="1542098"/>
            <a:ext cx="4679061" cy="4095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116AD5A-297F-2F9E-961B-779F9FEF8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9" y="1212619"/>
            <a:ext cx="2715917" cy="23774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AD50438-0A80-AABA-1114-00E5278DD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30" y="3825017"/>
            <a:ext cx="2715917" cy="23774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0092D-3878-D355-F33C-95737B82A4B0}"/>
              </a:ext>
            </a:extLst>
          </p:cNvPr>
          <p:cNvSpPr txBox="1"/>
          <p:nvPr/>
        </p:nvSpPr>
        <p:spPr>
          <a:xfrm>
            <a:off x="858352" y="5276085"/>
            <a:ext cx="16337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L-RMSD : 3.7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714D4-DF31-D110-8ADB-3F4D88A011A3}"/>
              </a:ext>
            </a:extLst>
          </p:cNvPr>
          <p:cNvSpPr txBox="1"/>
          <p:nvPr/>
        </p:nvSpPr>
        <p:spPr>
          <a:xfrm>
            <a:off x="8002049" y="234677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F1C40-4558-7B02-A577-5F425E501405}"/>
              </a:ext>
            </a:extLst>
          </p:cNvPr>
          <p:cNvSpPr txBox="1"/>
          <p:nvPr/>
        </p:nvSpPr>
        <p:spPr>
          <a:xfrm>
            <a:off x="7820162" y="504892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W120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A92E-1C99-451B-9542-B9B04CC8B2DF}"/>
              </a:ext>
            </a:extLst>
          </p:cNvPr>
          <p:cNvCxnSpPr>
            <a:cxnSpLocks/>
          </p:cNvCxnSpPr>
          <p:nvPr/>
        </p:nvCxnSpPr>
        <p:spPr>
          <a:xfrm>
            <a:off x="8515350" y="5280199"/>
            <a:ext cx="35433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F31427-7655-A165-D138-0EE47AD97410}"/>
              </a:ext>
            </a:extLst>
          </p:cNvPr>
          <p:cNvSpPr txBox="1"/>
          <p:nvPr/>
        </p:nvSpPr>
        <p:spPr>
          <a:xfrm>
            <a:off x="2393674" y="1041235"/>
            <a:ext cx="2201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T1188: DW0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F7AACB-2E1C-6D15-B544-1158E5282E13}"/>
              </a:ext>
            </a:extLst>
          </p:cNvPr>
          <p:cNvSpPr/>
          <p:nvPr/>
        </p:nvSpPr>
        <p:spPr>
          <a:xfrm rot="18883647">
            <a:off x="3102379" y="1744884"/>
            <a:ext cx="2829056" cy="23898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95DE9-1D61-3897-F88E-5605C405A1FD}"/>
              </a:ext>
            </a:extLst>
          </p:cNvPr>
          <p:cNvSpPr txBox="1"/>
          <p:nvPr/>
        </p:nvSpPr>
        <p:spPr>
          <a:xfrm>
            <a:off x="4892535" y="3220727"/>
            <a:ext cx="16337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L-RMSD : 4.4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636C57-5A37-939B-6B2D-83DE378CC0B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594860" y="3737610"/>
            <a:ext cx="3104770" cy="12761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FD2D73-531E-D9C9-ADC6-86134E4A3E6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520690" y="2401339"/>
            <a:ext cx="2178939" cy="1589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D16D67-B6A5-801A-A56B-41C9A41D0FCF}"/>
              </a:ext>
            </a:extLst>
          </p:cNvPr>
          <p:cNvSpPr txBox="1"/>
          <p:nvPr/>
        </p:nvSpPr>
        <p:spPr>
          <a:xfrm>
            <a:off x="10601274" y="2216673"/>
            <a:ext cx="1338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D2B48C"/>
                </a:solidFill>
              </a:rPr>
              <a:t>expt</a:t>
            </a:r>
            <a:endParaRPr lang="en-US" b="1" dirty="0">
              <a:solidFill>
                <a:srgbClr val="D2B48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3E711A-925B-3CD8-D7DB-FE8E3D0F4D01}"/>
              </a:ext>
            </a:extLst>
          </p:cNvPr>
          <p:cNvSpPr txBox="1"/>
          <p:nvPr/>
        </p:nvSpPr>
        <p:spPr>
          <a:xfrm>
            <a:off x="10601274" y="4763879"/>
            <a:ext cx="1338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1724713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9486F-12B1-0D6E-903B-E84CE078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327" y="140217"/>
            <a:ext cx="4773930" cy="84744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Other Cases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99702-7CA0-9622-343A-99D44C118689}"/>
              </a:ext>
            </a:extLst>
          </p:cNvPr>
          <p:cNvSpPr txBox="1"/>
          <p:nvPr/>
        </p:nvSpPr>
        <p:spPr>
          <a:xfrm>
            <a:off x="697394" y="4797284"/>
            <a:ext cx="332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homodimer structure used for ligand docking was incorrect.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FB710-B0C6-2704-0966-3A1794772492}"/>
              </a:ext>
            </a:extLst>
          </p:cNvPr>
          <p:cNvSpPr txBox="1"/>
          <p:nvPr/>
        </p:nvSpPr>
        <p:spPr>
          <a:xfrm>
            <a:off x="1403591" y="1343264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T1187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2EC3F30-64BA-A494-D3B9-EB245FFB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76" y="1313688"/>
            <a:ext cx="4348732" cy="3806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2B7563-D600-C194-E2FE-4A2284A4A073}"/>
              </a:ext>
            </a:extLst>
          </p:cNvPr>
          <p:cNvSpPr txBox="1"/>
          <p:nvPr/>
        </p:nvSpPr>
        <p:spPr>
          <a:xfrm>
            <a:off x="9463475" y="973932"/>
            <a:ext cx="2188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T1188: iron 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CB269-8941-E6AA-D68B-3C182D38782A}"/>
              </a:ext>
            </a:extLst>
          </p:cNvPr>
          <p:cNvSpPr/>
          <p:nvPr/>
        </p:nvSpPr>
        <p:spPr>
          <a:xfrm rot="18883647">
            <a:off x="9865029" y="2429842"/>
            <a:ext cx="265160" cy="3489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26357-3DF5-7CAF-6327-51B104ED5B1A}"/>
              </a:ext>
            </a:extLst>
          </p:cNvPr>
          <p:cNvSpPr txBox="1"/>
          <p:nvPr/>
        </p:nvSpPr>
        <p:spPr>
          <a:xfrm>
            <a:off x="7827450" y="5224005"/>
            <a:ext cx="459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Correctly predicted only one binding location for three iron ions in one of the five models.</a:t>
            </a:r>
          </a:p>
        </p:txBody>
      </p:sp>
      <p:pic>
        <p:nvPicPr>
          <p:cNvPr id="14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7415D94-D9C2-D69C-29F9-829AD6458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30781"/>
          <a:stretch/>
        </p:blipFill>
        <p:spPr>
          <a:xfrm>
            <a:off x="4572055" y="1124721"/>
            <a:ext cx="2594555" cy="4833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1D9A8B-DBF6-565C-1536-CD53B67C8F00}"/>
              </a:ext>
            </a:extLst>
          </p:cNvPr>
          <p:cNvSpPr txBox="1"/>
          <p:nvPr/>
        </p:nvSpPr>
        <p:spPr>
          <a:xfrm>
            <a:off x="5235985" y="843240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T1181: Zn</a:t>
            </a:r>
            <a:r>
              <a:rPr lang="en-US" sz="2400" baseline="30000" dirty="0"/>
              <a:t>2+ </a:t>
            </a:r>
            <a:r>
              <a:rPr lang="en-US" sz="2400" dirty="0"/>
              <a:t>/Ca</a:t>
            </a:r>
            <a:r>
              <a:rPr lang="en-US" sz="2400" baseline="30000" dirty="0"/>
              <a:t>2+</a:t>
            </a:r>
            <a:r>
              <a:rPr lang="en-US" sz="2400" dirty="0"/>
              <a:t> 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D1626-709F-FC12-32B9-5EBB332DCB36}"/>
              </a:ext>
            </a:extLst>
          </p:cNvPr>
          <p:cNvSpPr txBox="1"/>
          <p:nvPr/>
        </p:nvSpPr>
        <p:spPr>
          <a:xfrm>
            <a:off x="547283" y="5933175"/>
            <a:ext cx="548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structures: </a:t>
            </a:r>
            <a:r>
              <a:rPr lang="en-US" b="1" dirty="0">
                <a:solidFill>
                  <a:srgbClr val="D2B48C"/>
                </a:solidFill>
              </a:rPr>
              <a:t>proteins (tan)</a:t>
            </a:r>
            <a:r>
              <a:rPr lang="en-US" dirty="0"/>
              <a:t>, </a:t>
            </a:r>
            <a:r>
              <a:rPr lang="en-US" dirty="0">
                <a:solidFill>
                  <a:srgbClr val="00CCFF"/>
                </a:solidFill>
              </a:rPr>
              <a:t>ligands (cyan)</a:t>
            </a:r>
          </a:p>
          <a:p>
            <a:r>
              <a:rPr lang="en-US" dirty="0"/>
              <a:t>Predicted structures: </a:t>
            </a:r>
            <a:r>
              <a:rPr lang="en-US" dirty="0">
                <a:solidFill>
                  <a:srgbClr val="CC00CC"/>
                </a:solidFill>
              </a:rPr>
              <a:t>proteins (magenta), </a:t>
            </a:r>
            <a:r>
              <a:rPr lang="en-US" dirty="0">
                <a:solidFill>
                  <a:srgbClr val="33CC33"/>
                </a:solidFill>
              </a:rPr>
              <a:t>ligands (green)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A919A-10BE-2C24-64B0-1A3F58D0D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1" y="1844915"/>
            <a:ext cx="3327020" cy="29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8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B5AA-27B4-1206-75B6-085A789F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Lessons we have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80A6-9053-AC5B-D378-A2589820E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839479"/>
            <a:ext cx="10730345" cy="4351338"/>
          </a:xfrm>
        </p:spPr>
        <p:txBody>
          <a:bodyPr>
            <a:normAutofit fontScale="92500"/>
          </a:bodyPr>
          <a:lstStyle/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AlphaFold2 provides helpful protein structures for protein-ligand structure prediction.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Protein conformations, especially the conformations of the binding pockets (including the sidechain conformations), are important to protein-ligand complex structure prediction.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Predictions benefit from template structures.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Template structures sometimes mislead the predictions (e.g., T1158v3 and T1188).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Challenging cases: large conformational changes in binding pockets; highly flexible ligands; multiple ligands in a pocket; binding locations of 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31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57AE96D-FB94-4D5E-D471-FAED478F5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49" y="1441298"/>
            <a:ext cx="5261371" cy="39460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5811" y="14511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THANKS FOR YOUR ATTENTION!</a:t>
            </a:r>
          </a:p>
        </p:txBody>
      </p:sp>
      <p:sp>
        <p:nvSpPr>
          <p:cNvPr id="7" name="矩形 6"/>
          <p:cNvSpPr/>
          <p:nvPr/>
        </p:nvSpPr>
        <p:spPr>
          <a:xfrm>
            <a:off x="7176657" y="5553188"/>
            <a:ext cx="4254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  <a:latin typeface="Calibri"/>
              </a:rPr>
              <a:t>Zou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lab: http://zoulab.dalton.missouri.edu/</a:t>
            </a:r>
          </a:p>
        </p:txBody>
      </p:sp>
      <p:sp>
        <p:nvSpPr>
          <p:cNvPr id="8" name="矩形 7"/>
          <p:cNvSpPr/>
          <p:nvPr/>
        </p:nvSpPr>
        <p:spPr>
          <a:xfrm>
            <a:off x="430345" y="6105487"/>
            <a:ext cx="1037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Supported by </a:t>
            </a:r>
            <a:r>
              <a:rPr lang="en-US" sz="2200" b="1" dirty="0">
                <a:solidFill>
                  <a:prstClr val="black"/>
                </a:solidFill>
                <a:latin typeface="Calibri"/>
              </a:rPr>
              <a:t>NIH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[</a:t>
            </a:r>
            <a:r>
              <a:rPr lang="en-US" sz="2200" dirty="0">
                <a:solidFill>
                  <a:prstClr val="black"/>
                </a:solidFill>
              </a:rPr>
              <a:t>R35GM136409 (PI), R01GM109980 (PI), and R01HL142301(co-I)]. </a:t>
            </a:r>
            <a:endParaRPr lang="en-US" sz="2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0345" y="1357771"/>
            <a:ext cx="384404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Protein-ligand prediction:</a:t>
            </a:r>
          </a:p>
          <a:p>
            <a:pPr>
              <a:defRPr/>
            </a:pPr>
            <a:r>
              <a:rPr lang="en-US" sz="2400" dirty="0"/>
              <a:t>Dr. </a:t>
            </a:r>
            <a:r>
              <a:rPr lang="en-US" sz="2400" dirty="0" err="1"/>
              <a:t>Xianjin</a:t>
            </a:r>
            <a:r>
              <a:rPr lang="en-US" sz="2400" dirty="0"/>
              <a:t> Xu</a:t>
            </a:r>
          </a:p>
          <a:p>
            <a:pPr>
              <a:defRPr/>
            </a:pPr>
            <a:r>
              <a:rPr lang="en-US" sz="2400" dirty="0"/>
              <a:t>Dr. Rui Duan</a:t>
            </a:r>
          </a:p>
          <a:p>
            <a:pPr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Protein-protein prediction: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Dr. </a:t>
            </a:r>
            <a:r>
              <a:rPr lang="en-US" sz="2400" dirty="0">
                <a:latin typeface="Calibri"/>
              </a:rPr>
              <a:t>Rui Duan</a:t>
            </a:r>
          </a:p>
          <a:p>
            <a:pPr>
              <a:defRPr/>
            </a:pPr>
            <a:r>
              <a:rPr lang="en-US" sz="2400" dirty="0"/>
              <a:t>Dr. Liming </a:t>
            </a:r>
            <a:r>
              <a:rPr lang="en-US" sz="2400" dirty="0" err="1"/>
              <a:t>Qiu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Dr. </a:t>
            </a:r>
            <a:r>
              <a:rPr lang="en-US" sz="2400" dirty="0" err="1"/>
              <a:t>Xianjin</a:t>
            </a:r>
            <a:r>
              <a:rPr lang="en-US" sz="2400" dirty="0"/>
              <a:t> Xu</a:t>
            </a:r>
            <a:br>
              <a:rPr lang="en-US" sz="2400" dirty="0">
                <a:latin typeface="Calibri"/>
              </a:rPr>
            </a:b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424628" y="1911966"/>
            <a:ext cx="381000" cy="368808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345" y="4514346"/>
            <a:ext cx="458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Jianlin</a:t>
            </a:r>
            <a:r>
              <a:rPr lang="en-US" sz="2400" b="1" dirty="0"/>
              <a:t> Cheng lab</a:t>
            </a:r>
          </a:p>
          <a:p>
            <a:r>
              <a:rPr lang="en-US" sz="2400" dirty="0"/>
              <a:t>Univ. of Missouri - Columbia</a:t>
            </a:r>
          </a:p>
          <a:p>
            <a:endParaRPr lang="en-US" sz="2400" b="1" dirty="0"/>
          </a:p>
          <a:p>
            <a:r>
              <a:rPr lang="en-US" sz="2400" b="1" dirty="0" err="1"/>
              <a:t>OpenEye</a:t>
            </a:r>
            <a:r>
              <a:rPr lang="en-US" sz="2400" b="1" dirty="0"/>
              <a:t> Scientific Software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262653" y="1940832"/>
            <a:ext cx="381000" cy="368808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图片 8" descr="cheng.jpg">
            <a:extLst>
              <a:ext uri="{FF2B5EF4-FFF2-40B4-BE49-F238E27FC236}">
                <a16:creationId xmlns:a16="http://schemas.microsoft.com/office/drawing/2014/main" id="{4A7218BB-85EF-9CC2-13A6-8A47ACAAD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3" y="3302963"/>
            <a:ext cx="2018323" cy="16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own Arrow 9">
            <a:extLst>
              <a:ext uri="{FF2B5EF4-FFF2-40B4-BE49-F238E27FC236}">
                <a16:creationId xmlns:a16="http://schemas.microsoft.com/office/drawing/2014/main" id="{C99DB874-9645-1A0C-EC7A-3AD392EC2AD4}"/>
              </a:ext>
            </a:extLst>
          </p:cNvPr>
          <p:cNvSpPr/>
          <p:nvPr/>
        </p:nvSpPr>
        <p:spPr>
          <a:xfrm>
            <a:off x="9823941" y="1925816"/>
            <a:ext cx="381000" cy="368808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65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800601" y="447796"/>
            <a:ext cx="19271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4400" b="1" dirty="0">
                <a:solidFill>
                  <a:srgbClr val="0000CC"/>
                </a:solidFill>
                <a:ea typeface="Arial Unicode MS" pitchFamily="34" charset="-128"/>
                <a:cs typeface="Arial Unicode MS" pitchFamily="34" charset="-128"/>
              </a:rPr>
              <a:t>Outline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251285" y="1491897"/>
            <a:ext cx="9689430" cy="242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  <a:buFont typeface="Wingdings" pitchFamily="2" charset="2"/>
              <a:buChar char="v"/>
            </a:pPr>
            <a:r>
              <a:rPr lang="en-US" altLang="zh-CN" sz="2800" b="1" dirty="0">
                <a:ea typeface="Arial Unicode MS" pitchFamily="34" charset="-128"/>
                <a:cs typeface="Arial Unicode MS" pitchFamily="34" charset="-128"/>
              </a:rPr>
              <a:t>Methods used for protein-ligand complex structure prediction</a:t>
            </a:r>
          </a:p>
          <a:p>
            <a:pPr marL="342900" indent="-342900">
              <a:lnSpc>
                <a:spcPct val="16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en-US" altLang="zh-CN" sz="2800" b="1" dirty="0">
                <a:ea typeface="Arial Unicode MS" pitchFamily="34" charset="-128"/>
                <a:cs typeface="Arial Unicode MS" pitchFamily="34" charset="-128"/>
              </a:rPr>
              <a:t>Application to CASP15 protein-ligand studies</a:t>
            </a:r>
          </a:p>
          <a:p>
            <a:pPr marL="342900" indent="-342900">
              <a:lnSpc>
                <a:spcPct val="16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en-US" altLang="zh-CN" sz="2800" b="1" dirty="0">
                <a:ea typeface="Arial Unicode MS" pitchFamily="34" charset="-128"/>
                <a:cs typeface="Arial Unicode MS" pitchFamily="34" charset="-128"/>
              </a:rPr>
              <a:t>Lessons we have learned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4C72D-D815-4458-1CAD-271311AD5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729345" y="4299302"/>
            <a:ext cx="1828800" cy="1645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279ED-1630-C253-38D6-ECC8BF086D65}"/>
              </a:ext>
            </a:extLst>
          </p:cNvPr>
          <p:cNvSpPr txBox="1"/>
          <p:nvPr/>
        </p:nvSpPr>
        <p:spPr>
          <a:xfrm>
            <a:off x="2479963" y="6063301"/>
            <a:ext cx="232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Arial Unicode MS" pitchFamily="34" charset="-128"/>
              </a:rPr>
              <a:t>Dr. </a:t>
            </a:r>
            <a:r>
              <a:rPr lang="en-US" sz="2800" dirty="0" err="1">
                <a:ea typeface="Arial Unicode MS" pitchFamily="34" charset="-128"/>
              </a:rPr>
              <a:t>Xianjin</a:t>
            </a:r>
            <a:r>
              <a:rPr lang="en-US" sz="2800" dirty="0">
                <a:ea typeface="Arial Unicode MS" pitchFamily="34" charset="-128"/>
              </a:rPr>
              <a:t> Xu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E0765-0A1E-5FFA-19EE-228F035386EB}"/>
              </a:ext>
            </a:extLst>
          </p:cNvPr>
          <p:cNvSpPr txBox="1"/>
          <p:nvPr/>
        </p:nvSpPr>
        <p:spPr>
          <a:xfrm>
            <a:off x="6511636" y="6063301"/>
            <a:ext cx="232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a typeface="Arial Unicode MS" pitchFamily="34" charset="-128"/>
              </a:rPr>
              <a:t>Dr. Rui Duan</a:t>
            </a:r>
            <a:endParaRPr lang="en-US" sz="2800" dirty="0"/>
          </a:p>
        </p:txBody>
      </p:sp>
      <p:pic>
        <p:nvPicPr>
          <p:cNvPr id="6" name="Picture 5" descr="A child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25D0EFF-C850-50E8-C43A-83977C0E2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85" y="4238147"/>
            <a:ext cx="1605042" cy="1707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27197-59F1-AA1B-4069-5F559694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General strategy of our template-guided method for predicting protein-ligand interactions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C69A40-7D6C-A0E2-3B81-F3463A75F316}"/>
              </a:ext>
            </a:extLst>
          </p:cNvPr>
          <p:cNvGrpSpPr/>
          <p:nvPr/>
        </p:nvGrpSpPr>
        <p:grpSpPr>
          <a:xfrm>
            <a:off x="2409878" y="1599548"/>
            <a:ext cx="7087048" cy="4255822"/>
            <a:chOff x="1893522" y="1956391"/>
            <a:chExt cx="7739576" cy="41466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68862A-D3F2-7F20-B504-129140303BE3}"/>
                </a:ext>
              </a:extLst>
            </p:cNvPr>
            <p:cNvSpPr/>
            <p:nvPr/>
          </p:nvSpPr>
          <p:spPr>
            <a:xfrm>
              <a:off x="1920239" y="1956391"/>
              <a:ext cx="7712859" cy="4146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D717D2-8207-DC02-7136-510525B44641}"/>
                </a:ext>
              </a:extLst>
            </p:cNvPr>
            <p:cNvSpPr/>
            <p:nvPr/>
          </p:nvSpPr>
          <p:spPr>
            <a:xfrm>
              <a:off x="7206819" y="2025815"/>
              <a:ext cx="2039363" cy="1656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B31D42-4956-8F97-F95F-4DB794FE8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7" r="8745"/>
            <a:stretch/>
          </p:blipFill>
          <p:spPr>
            <a:xfrm>
              <a:off x="4023852" y="4646515"/>
              <a:ext cx="1308162" cy="11463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02B1D6-15E8-C176-D18A-380F02D3F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" t="8835" r="5857" b="9237"/>
            <a:stretch/>
          </p:blipFill>
          <p:spPr>
            <a:xfrm>
              <a:off x="4094922" y="2416730"/>
              <a:ext cx="1293873" cy="10136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" descr="CN(Cc1ccco1)Cc1cccc(CCc2cccnc2N)c1 ">
              <a:extLst>
                <a:ext uri="{FF2B5EF4-FFF2-40B4-BE49-F238E27FC236}">
                  <a16:creationId xmlns:a16="http://schemas.microsoft.com/office/drawing/2014/main" id="{7C1672B8-34C2-E9AA-D054-525BA26FB7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5" r="35446"/>
            <a:stretch/>
          </p:blipFill>
          <p:spPr bwMode="auto">
            <a:xfrm>
              <a:off x="2108083" y="2132873"/>
              <a:ext cx="793872" cy="12726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8D492D-43C2-5952-591F-10FA34C4A9FE}"/>
                </a:ext>
              </a:extLst>
            </p:cNvPr>
            <p:cNvSpPr txBox="1"/>
            <p:nvPr/>
          </p:nvSpPr>
          <p:spPr>
            <a:xfrm>
              <a:off x="3825106" y="2114887"/>
              <a:ext cx="1781005" cy="316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Conformer ensembles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6B789C-5F4B-7713-6D52-3488A44DC006}"/>
                </a:ext>
              </a:extLst>
            </p:cNvPr>
            <p:cNvSpPr txBox="1"/>
            <p:nvPr/>
          </p:nvSpPr>
          <p:spPr>
            <a:xfrm>
              <a:off x="1976336" y="3374589"/>
              <a:ext cx="1126074" cy="316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Query ligand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D478DD-61DB-9BA6-6D36-B4272453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891" y="2105488"/>
              <a:ext cx="1284443" cy="105151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367425-1B29-A7E7-4F92-BA0998D51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363" y="4327878"/>
              <a:ext cx="2010523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B6A15A08-D3ED-FE86-DDA9-9D10D41728EE}"/>
                </a:ext>
              </a:extLst>
            </p:cNvPr>
            <p:cNvSpPr/>
            <p:nvPr/>
          </p:nvSpPr>
          <p:spPr>
            <a:xfrm>
              <a:off x="3786501" y="4052393"/>
              <a:ext cx="1776260" cy="1743378"/>
            </a:xfrm>
            <a:prstGeom prst="can">
              <a:avLst>
                <a:gd name="adj" fmla="val 3721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218B2700-8383-4B0B-F73D-956C74E2D535}"/>
                </a:ext>
              </a:extLst>
            </p:cNvPr>
            <p:cNvSpPr/>
            <p:nvPr/>
          </p:nvSpPr>
          <p:spPr>
            <a:xfrm>
              <a:off x="3825106" y="2068299"/>
              <a:ext cx="1750807" cy="1399438"/>
            </a:xfrm>
            <a:prstGeom prst="can">
              <a:avLst>
                <a:gd name="adj" fmla="val 3088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91CC6FD5-388A-58D9-F8A6-0A445036DC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0852" y="2768018"/>
              <a:ext cx="15510" cy="2178565"/>
            </a:xfrm>
            <a:prstGeom prst="bentConnector3">
              <a:avLst>
                <a:gd name="adj1" fmla="val -133352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E423151C-F208-EEF2-7C63-4E27847A7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8344" y="2768019"/>
              <a:ext cx="1398934" cy="1011120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A4955BED-5194-9C06-08BE-170927484837}"/>
                </a:ext>
              </a:extLst>
            </p:cNvPr>
            <p:cNvCxnSpPr>
              <a:cxnSpLocks/>
            </p:cNvCxnSpPr>
            <p:nvPr/>
          </p:nvCxnSpPr>
          <p:spPr>
            <a:xfrm>
              <a:off x="9246182" y="2887448"/>
              <a:ext cx="1" cy="2264227"/>
            </a:xfrm>
            <a:prstGeom prst="bentConnector3">
              <a:avLst>
                <a:gd name="adj1" fmla="val 22860100000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E082E7-D89B-6600-FCD0-0651F61BBE5D}"/>
                </a:ext>
              </a:extLst>
            </p:cNvPr>
            <p:cNvCxnSpPr>
              <a:cxnSpLocks/>
              <a:stCxn id="9" idx="3"/>
              <a:endCxn id="15" idx="2"/>
            </p:cNvCxnSpPr>
            <p:nvPr/>
          </p:nvCxnSpPr>
          <p:spPr>
            <a:xfrm flipV="1">
              <a:off x="2901955" y="2768018"/>
              <a:ext cx="923151" cy="11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C9735D-7271-81C7-ED83-421B24A2FC2E}"/>
                </a:ext>
              </a:extLst>
            </p:cNvPr>
            <p:cNvSpPr txBox="1"/>
            <p:nvPr/>
          </p:nvSpPr>
          <p:spPr>
            <a:xfrm>
              <a:off x="2878032" y="2786950"/>
              <a:ext cx="957858" cy="449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Conformer</a:t>
              </a:r>
            </a:p>
            <a:p>
              <a:r>
                <a:rPr lang="en-US" sz="1200" b="1" dirty="0"/>
                <a:t>generation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8049BA-F1C9-3F93-557C-BCD77AF81A4A}"/>
                </a:ext>
              </a:extLst>
            </p:cNvPr>
            <p:cNvSpPr txBox="1"/>
            <p:nvPr/>
          </p:nvSpPr>
          <p:spPr>
            <a:xfrm>
              <a:off x="5722527" y="3809135"/>
              <a:ext cx="1650537" cy="62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Superimposition of the query ligand</a:t>
              </a:r>
            </a:p>
            <a:p>
              <a:r>
                <a:rPr lang="en-US" sz="1200" b="1" dirty="0"/>
                <a:t>onto the templates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4C4885-31D4-B136-1E30-D5002CDB2383}"/>
                </a:ext>
              </a:extLst>
            </p:cNvPr>
            <p:cNvSpPr txBox="1"/>
            <p:nvPr/>
          </p:nvSpPr>
          <p:spPr>
            <a:xfrm>
              <a:off x="8270116" y="3751790"/>
              <a:ext cx="1209173" cy="449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Refinement/</a:t>
              </a:r>
            </a:p>
            <a:p>
              <a:pPr algn="ctr"/>
              <a:r>
                <a:rPr lang="en-US" sz="1200" b="1" dirty="0"/>
                <a:t>Hybrid scoring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4CDE11-8B21-621E-F425-4D08FF2036A4}"/>
                </a:ext>
              </a:extLst>
            </p:cNvPr>
            <p:cNvSpPr txBox="1"/>
            <p:nvPr/>
          </p:nvSpPr>
          <p:spPr>
            <a:xfrm>
              <a:off x="3840802" y="4023277"/>
              <a:ext cx="1572245" cy="719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Protein-ligand </a:t>
              </a:r>
            </a:p>
            <a:p>
              <a:pPr algn="ctr"/>
              <a:r>
                <a:rPr lang="en-US" sz="1050" dirty="0"/>
                <a:t>complex structures</a:t>
              </a:r>
            </a:p>
            <a:p>
              <a:pPr algn="ctr"/>
              <a:r>
                <a:rPr lang="en-US" sz="1050" dirty="0"/>
                <a:t>from PDB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018261-5220-470E-FC10-0A081E56B803}"/>
                </a:ext>
              </a:extLst>
            </p:cNvPr>
            <p:cNvSpPr txBox="1"/>
            <p:nvPr/>
          </p:nvSpPr>
          <p:spPr>
            <a:xfrm>
              <a:off x="8621593" y="2412661"/>
              <a:ext cx="798684" cy="690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>
                      <a:lumMod val="50000"/>
                    </a:schemeClr>
                  </a:solidFill>
                </a:rPr>
                <a:t>···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0D7BD8-6234-BBBA-49AE-930464278498}"/>
                </a:ext>
              </a:extLst>
            </p:cNvPr>
            <p:cNvSpPr txBox="1"/>
            <p:nvPr/>
          </p:nvSpPr>
          <p:spPr>
            <a:xfrm>
              <a:off x="7414407" y="3177779"/>
              <a:ext cx="1711419" cy="517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Best superimposition</a:t>
              </a:r>
            </a:p>
            <a:p>
              <a:pPr algn="ctr"/>
              <a:r>
                <a:rPr lang="en-US" sz="1050" dirty="0"/>
                <a:t>for each template</a:t>
              </a:r>
            </a:p>
          </p:txBody>
        </p:sp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id="{1C9EF3DF-DE20-2B20-1D12-6C0019D5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7495" y="4216219"/>
              <a:ext cx="864460" cy="13805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50" dirty="0">
                  <a:solidFill>
                    <a:srgbClr val="000000"/>
                  </a:solidFill>
                  <a:latin typeface="Arial Unicode MS"/>
                </a:rPr>
                <a:t>MRETDEEPEEPGRRGSFVEMVDNLRGKSGQGYYVEMTVGSPPQTLNILVDTGSSNFAVGAAPHP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50" dirty="0">
                  <a:solidFill>
                    <a:srgbClr val="000000"/>
                  </a:solidFill>
                  <a:latin typeface="Arial Unicode MS"/>
                </a:rPr>
                <a:t>…</a:t>
              </a:r>
              <a:endParaRPr lang="en-US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7AEEF7-D4AB-67E2-8B34-E98CA1FACB84}"/>
                </a:ext>
              </a:extLst>
            </p:cNvPr>
            <p:cNvSpPr txBox="1"/>
            <p:nvPr/>
          </p:nvSpPr>
          <p:spPr>
            <a:xfrm>
              <a:off x="2891311" y="4464970"/>
              <a:ext cx="984116" cy="62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Search of </a:t>
              </a:r>
            </a:p>
            <a:p>
              <a:r>
                <a:rPr lang="en-US" sz="1200" b="1" dirty="0"/>
                <a:t>co-bound structures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B616A2-152B-9D44-FFEE-142DC016417C}"/>
                </a:ext>
              </a:extLst>
            </p:cNvPr>
            <p:cNvCxnSpPr>
              <a:cxnSpLocks/>
            </p:cNvCxnSpPr>
            <p:nvPr/>
          </p:nvCxnSpPr>
          <p:spPr>
            <a:xfrm>
              <a:off x="2901955" y="5219700"/>
              <a:ext cx="884546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2D688F-888A-2641-A733-EA04966A5CEF}"/>
                </a:ext>
              </a:extLst>
            </p:cNvPr>
            <p:cNvSpPr txBox="1"/>
            <p:nvPr/>
          </p:nvSpPr>
          <p:spPr>
            <a:xfrm>
              <a:off x="1893522" y="5680026"/>
              <a:ext cx="1236593" cy="316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Target protein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4A211B4-67AB-D71D-8315-D0493EE905C8}"/>
              </a:ext>
            </a:extLst>
          </p:cNvPr>
          <p:cNvSpPr/>
          <p:nvPr/>
        </p:nvSpPr>
        <p:spPr>
          <a:xfrm rot="16200000">
            <a:off x="791137" y="3257755"/>
            <a:ext cx="20918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Flowchart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6D27F1-2049-2966-B9D5-59638B27F9C9}"/>
              </a:ext>
            </a:extLst>
          </p:cNvPr>
          <p:cNvSpPr txBox="1"/>
          <p:nvPr/>
        </p:nvSpPr>
        <p:spPr>
          <a:xfrm>
            <a:off x="1273685" y="6061816"/>
            <a:ext cx="9807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222222"/>
                </a:solidFill>
                <a:effectLst/>
              </a:rPr>
              <a:t>Xu &amp; Zou.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Int. J. Mol. Sci.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</a:rPr>
              <a:t>2021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22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(22), 12320; Xu et al.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J. </a:t>
            </a:r>
            <a:r>
              <a:rPr lang="en-US" sz="1400" b="0" i="1" dirty="0" err="1">
                <a:solidFill>
                  <a:srgbClr val="222222"/>
                </a:solidFill>
                <a:effectLst/>
              </a:rPr>
              <a:t>Comput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. Aided Mol. Des. </a:t>
            </a:r>
            <a:r>
              <a:rPr lang="en-US" sz="1400" b="1" i="0" dirty="0">
                <a:solidFill>
                  <a:srgbClr val="222222"/>
                </a:solidFill>
                <a:effectLst/>
              </a:rPr>
              <a:t>2019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 33, 367-374.</a:t>
            </a:r>
          </a:p>
          <a:p>
            <a:r>
              <a:rPr lang="en-US" sz="1400" b="1" dirty="0">
                <a:solidFill>
                  <a:srgbClr val="222222"/>
                </a:solidFill>
              </a:rPr>
              <a:t>OMEGA2</a:t>
            </a:r>
            <a:r>
              <a:rPr lang="en-US" sz="1400" dirty="0">
                <a:solidFill>
                  <a:srgbClr val="222222"/>
                </a:solidFill>
              </a:rPr>
              <a:t> (</a:t>
            </a:r>
            <a:r>
              <a:rPr lang="en-US" sz="1400" dirty="0" err="1">
                <a:solidFill>
                  <a:srgbClr val="222222"/>
                </a:solidFill>
              </a:rPr>
              <a:t>OpenEye</a:t>
            </a:r>
            <a:r>
              <a:rPr lang="en-US" sz="1400" dirty="0">
                <a:solidFill>
                  <a:srgbClr val="222222"/>
                </a:solidFill>
              </a:rPr>
              <a:t> Inc.): Hawkins </a:t>
            </a:r>
            <a:r>
              <a:rPr lang="en-US" sz="1400" i="1" dirty="0">
                <a:solidFill>
                  <a:srgbClr val="222222"/>
                </a:solidFill>
              </a:rPr>
              <a:t>et al</a:t>
            </a:r>
            <a:r>
              <a:rPr lang="en-US" sz="1400" dirty="0">
                <a:solidFill>
                  <a:srgbClr val="222222"/>
                </a:solidFill>
              </a:rPr>
              <a:t>.  </a:t>
            </a:r>
            <a:r>
              <a:rPr lang="en-US" sz="1400" b="0" i="1" u="none" strike="noStrike" baseline="0" dirty="0"/>
              <a:t>J. Chem. Inf. Model.</a:t>
            </a:r>
            <a:r>
              <a:rPr lang="en-US" sz="1400" b="0" i="0" u="none" strike="noStrike" baseline="0" dirty="0"/>
              <a:t> </a:t>
            </a:r>
            <a:r>
              <a:rPr lang="en-US" sz="1400" b="1" i="0" u="none" strike="noStrike" baseline="0" dirty="0"/>
              <a:t>2010</a:t>
            </a:r>
            <a:r>
              <a:rPr lang="en-US" sz="1400" b="0" i="0" u="none" strike="noStrike" baseline="0" dirty="0"/>
              <a:t>, 50, 572–584; </a:t>
            </a:r>
            <a:r>
              <a:rPr lang="en-US" sz="1400" b="0" i="1" u="none" strike="noStrike" baseline="0" dirty="0"/>
              <a:t>J. Chem. Inf. Model.</a:t>
            </a:r>
            <a:r>
              <a:rPr lang="en-US" sz="1400" b="0" i="0" u="none" strike="noStrike" baseline="0" dirty="0"/>
              <a:t> </a:t>
            </a:r>
            <a:r>
              <a:rPr lang="en-US" sz="1400" b="1" i="0" u="none" strike="noStrike" baseline="0" dirty="0"/>
              <a:t>2012</a:t>
            </a:r>
            <a:r>
              <a:rPr lang="en-US" sz="1400" b="0" i="0" u="none" strike="noStrike" baseline="0" dirty="0"/>
              <a:t>, 52, 2919–2936.</a:t>
            </a:r>
          </a:p>
          <a:p>
            <a:r>
              <a:rPr lang="en-US" sz="1400" b="1" dirty="0"/>
              <a:t>SHAFTS</a:t>
            </a:r>
            <a:r>
              <a:rPr lang="en-US" sz="1400" dirty="0"/>
              <a:t>: Liu </a:t>
            </a:r>
            <a:r>
              <a:rPr lang="en-US" sz="1400" i="1" dirty="0"/>
              <a:t>et al.</a:t>
            </a:r>
            <a:r>
              <a:rPr lang="en-US" sz="1400" dirty="0"/>
              <a:t> </a:t>
            </a:r>
            <a:r>
              <a:rPr lang="en-US" sz="1400" b="0" i="1" u="none" strike="noStrike" baseline="0" dirty="0"/>
              <a:t>J. Chem. Inf. Model.</a:t>
            </a:r>
            <a:r>
              <a:rPr lang="en-US" sz="1400" b="0" i="0" u="none" strike="noStrike" baseline="0" dirty="0"/>
              <a:t> </a:t>
            </a:r>
            <a:r>
              <a:rPr lang="en-US" sz="1400" b="1" i="0" u="none" strike="noStrike" baseline="0" dirty="0"/>
              <a:t>2011</a:t>
            </a:r>
            <a:r>
              <a:rPr lang="en-US" sz="1400" b="0" i="0" u="none" strike="noStrike" baseline="0" dirty="0"/>
              <a:t>, 51, 2372–2385.     </a:t>
            </a:r>
            <a:r>
              <a:rPr lang="en-US" sz="1400" b="1" i="0" u="none" strike="noStrike" baseline="0" dirty="0" err="1"/>
              <a:t>AutoDock</a:t>
            </a:r>
            <a:r>
              <a:rPr lang="en-US" sz="1400" b="1" i="0" u="none" strike="noStrike" baseline="0" dirty="0"/>
              <a:t> Vina</a:t>
            </a:r>
            <a:r>
              <a:rPr lang="en-US" sz="1400" b="0" i="0" u="none" strike="noStrike" baseline="0" dirty="0"/>
              <a:t>: </a:t>
            </a:r>
            <a:r>
              <a:rPr lang="en-US" sz="1400" dirty="0">
                <a:solidFill>
                  <a:srgbClr val="222222"/>
                </a:solidFill>
              </a:rPr>
              <a:t>Trott &amp; Olson. </a:t>
            </a:r>
            <a:r>
              <a:rPr lang="en-US" sz="1400" i="1" dirty="0">
                <a:solidFill>
                  <a:srgbClr val="222222"/>
                </a:solidFill>
              </a:rPr>
              <a:t>J. </a:t>
            </a:r>
            <a:r>
              <a:rPr lang="en-US" sz="1400" i="1" dirty="0" err="1">
                <a:solidFill>
                  <a:srgbClr val="222222"/>
                </a:solidFill>
              </a:rPr>
              <a:t>Comput</a:t>
            </a:r>
            <a:r>
              <a:rPr lang="en-US" sz="1400" i="1" dirty="0">
                <a:solidFill>
                  <a:srgbClr val="222222"/>
                </a:solidFill>
              </a:rPr>
              <a:t>. Chem. </a:t>
            </a:r>
            <a:r>
              <a:rPr lang="en-US" sz="1400" b="1" dirty="0">
                <a:solidFill>
                  <a:srgbClr val="222222"/>
                </a:solidFill>
              </a:rPr>
              <a:t>2010</a:t>
            </a:r>
            <a:r>
              <a:rPr lang="en-US" sz="1400" dirty="0">
                <a:solidFill>
                  <a:srgbClr val="222222"/>
                </a:solidFill>
              </a:rPr>
              <a:t>,</a:t>
            </a:r>
            <a:r>
              <a:rPr lang="en-US" sz="1400" b="1" dirty="0">
                <a:solidFill>
                  <a:srgbClr val="222222"/>
                </a:solidFill>
              </a:rPr>
              <a:t> </a:t>
            </a:r>
            <a:r>
              <a:rPr lang="en-US" sz="1400" dirty="0">
                <a:solidFill>
                  <a:srgbClr val="222222"/>
                </a:solidFill>
              </a:rPr>
              <a:t>31:455-61.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83E86-19ED-54BE-BB94-E418F291BCA7}"/>
              </a:ext>
            </a:extLst>
          </p:cNvPr>
          <p:cNvSpPr txBox="1"/>
          <p:nvPr/>
        </p:nvSpPr>
        <p:spPr>
          <a:xfrm>
            <a:off x="3340697" y="2831694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(OMEGA2)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A6EBA0-2654-D1F3-8431-A5442D98AA53}"/>
              </a:ext>
            </a:extLst>
          </p:cNvPr>
          <p:cNvSpPr txBox="1"/>
          <p:nvPr/>
        </p:nvSpPr>
        <p:spPr>
          <a:xfrm>
            <a:off x="6177418" y="4106550"/>
            <a:ext cx="676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(SHAFTS)</a:t>
            </a:r>
          </a:p>
        </p:txBody>
      </p:sp>
    </p:spTree>
    <p:extLst>
      <p:ext uri="{BB962C8B-B14F-4D97-AF65-F5344CB8AC3E}">
        <p14:creationId xmlns:p14="http://schemas.microsoft.com/office/powerpoint/2010/main" val="261694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6F88-262C-45AE-A4F3-0AC87B5F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37" y="325454"/>
            <a:ext cx="11630526" cy="1079726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A newly constructed protein-ligand complex structural  dataset for systematic analysis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CBE3B5-7369-4E21-B407-1AF301B09447}"/>
              </a:ext>
            </a:extLst>
          </p:cNvPr>
          <p:cNvGrpSpPr/>
          <p:nvPr/>
        </p:nvGrpSpPr>
        <p:grpSpPr>
          <a:xfrm>
            <a:off x="689811" y="1941094"/>
            <a:ext cx="5061191" cy="4203031"/>
            <a:chOff x="782067" y="2630175"/>
            <a:chExt cx="3178015" cy="25761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EB56B8-4E1C-405F-ACBF-05335824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15" y="2630175"/>
              <a:ext cx="2876676" cy="25761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C2BB8-72DC-4645-BB9D-F6F3B3E50167}"/>
                </a:ext>
              </a:extLst>
            </p:cNvPr>
            <p:cNvSpPr txBox="1"/>
            <p:nvPr/>
          </p:nvSpPr>
          <p:spPr>
            <a:xfrm>
              <a:off x="1411487" y="2683566"/>
              <a:ext cx="834155" cy="33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Peptidase A1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(330 PDBs)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46C83B-3455-495B-9C3B-BE1EF40BB0D1}"/>
                </a:ext>
              </a:extLst>
            </p:cNvPr>
            <p:cNvSpPr txBox="1"/>
            <p:nvPr/>
          </p:nvSpPr>
          <p:spPr>
            <a:xfrm>
              <a:off x="782067" y="3267323"/>
              <a:ext cx="840793" cy="33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Peptidase S1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(367 PDBs)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09FA95-A57A-47EA-8625-0B6159D3C113}"/>
                </a:ext>
              </a:extLst>
            </p:cNvPr>
            <p:cNvSpPr txBox="1"/>
            <p:nvPr/>
          </p:nvSpPr>
          <p:spPr>
            <a:xfrm>
              <a:off x="1089686" y="4581718"/>
              <a:ext cx="947481" cy="33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Protein kinases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(793 PDBs)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548B90-E250-4BE7-9F98-32317E3858B5}"/>
                </a:ext>
              </a:extLst>
            </p:cNvPr>
            <p:cNvSpPr txBox="1"/>
            <p:nvPr/>
          </p:nvSpPr>
          <p:spPr>
            <a:xfrm>
              <a:off x="2886514" y="4455467"/>
              <a:ext cx="1073568" cy="33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Nuclear receptors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(326 PDBs)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A7F7FD-D6DA-49CE-9459-84417E5C137A}"/>
                </a:ext>
              </a:extLst>
            </p:cNvPr>
            <p:cNvSpPr txBox="1"/>
            <p:nvPr/>
          </p:nvSpPr>
          <p:spPr>
            <a:xfrm>
              <a:off x="3166384" y="3737797"/>
              <a:ext cx="747036" cy="33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HSP90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(220 PDBs)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E8AB2D-BE82-4614-9588-8CD7C405A876}"/>
                </a:ext>
              </a:extLst>
            </p:cNvPr>
            <p:cNvSpPr txBox="1"/>
            <p:nvPr/>
          </p:nvSpPr>
          <p:spPr>
            <a:xfrm>
              <a:off x="2876282" y="2843127"/>
              <a:ext cx="747036" cy="332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Others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(583 PDBs)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387597-BD55-45A7-A34D-8C1324A3975E}"/>
              </a:ext>
            </a:extLst>
          </p:cNvPr>
          <p:cNvSpPr/>
          <p:nvPr/>
        </p:nvSpPr>
        <p:spPr>
          <a:xfrm>
            <a:off x="6216551" y="1723629"/>
            <a:ext cx="5285638" cy="459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b="1" dirty="0">
                <a:solidFill>
                  <a:srgbClr val="0000FF"/>
                </a:solidFill>
                <a:ea typeface="DengXian" panose="02010600030101010101" pitchFamily="2" charset="-122"/>
              </a:rPr>
              <a:t>The dataset consists of 17 different proteins with a total of 2752 protein-ligand PDB entries:</a:t>
            </a:r>
          </a:p>
          <a:p>
            <a:pPr>
              <a:spcAft>
                <a:spcPts val="450"/>
              </a:spcAft>
            </a:pPr>
            <a:r>
              <a:rPr lang="en-US" dirty="0">
                <a:ea typeface="DengXian" panose="02010600030101010101" pitchFamily="2" charset="-122"/>
              </a:rPr>
              <a:t>One peptidase A1 protein (BACE1, 330 PDBs); </a:t>
            </a:r>
          </a:p>
          <a:p>
            <a:pPr>
              <a:spcAft>
                <a:spcPts val="450"/>
              </a:spcAft>
            </a:pPr>
            <a:r>
              <a:rPr lang="en-US" dirty="0">
                <a:ea typeface="DengXian" panose="02010600030101010101" pitchFamily="2" charset="-122"/>
              </a:rPr>
              <a:t>Three peptidase S1 proteins (THRB, 141 PDBs; TRY1, 118 PDBs; FA10, 108 PDBs); </a:t>
            </a:r>
          </a:p>
          <a:p>
            <a:pPr>
              <a:spcAft>
                <a:spcPts val="450"/>
              </a:spcAft>
            </a:pPr>
            <a:r>
              <a:rPr lang="en-US" dirty="0">
                <a:ea typeface="DengXian" panose="02010600030101010101" pitchFamily="2" charset="-122"/>
              </a:rPr>
              <a:t>Five protein kinases (CDK2, 296 PDBs; MK14, 165 PDBs; PIM1, 128 PDBs; CHK1, 121 PDBs; AURKA, 83 PDBs); </a:t>
            </a:r>
          </a:p>
          <a:p>
            <a:pPr>
              <a:spcAft>
                <a:spcPts val="450"/>
              </a:spcAft>
            </a:pPr>
            <a:r>
              <a:rPr lang="en-US" dirty="0">
                <a:ea typeface="DengXian" panose="02010600030101010101" pitchFamily="2" charset="-122"/>
              </a:rPr>
              <a:t>One heat shock protein (HS90A, 220 PDBs);</a:t>
            </a:r>
          </a:p>
          <a:p>
            <a:pPr>
              <a:spcAft>
                <a:spcPts val="450"/>
              </a:spcAft>
            </a:pPr>
            <a:r>
              <a:rPr lang="en-US" dirty="0">
                <a:ea typeface="DengXian" panose="02010600030101010101" pitchFamily="2" charset="-122"/>
              </a:rPr>
              <a:t>Two nuclear hormone receptors (ESR1, 210 PDBs; PPARG, 116 PDBs); </a:t>
            </a:r>
          </a:p>
          <a:p>
            <a:pPr>
              <a:spcAft>
                <a:spcPts val="450"/>
              </a:spcAft>
            </a:pPr>
            <a:r>
              <a:rPr lang="en-US" dirty="0">
                <a:ea typeface="DengXian" panose="02010600030101010101" pitchFamily="2" charset="-122"/>
              </a:rPr>
              <a:t>Six other proteins (a total of 583 PDBs).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FE3A1-103C-B4D8-214A-62DF44BFCFCB}"/>
              </a:ext>
            </a:extLst>
          </p:cNvPr>
          <p:cNvSpPr txBox="1"/>
          <p:nvPr/>
        </p:nvSpPr>
        <p:spPr>
          <a:xfrm>
            <a:off x="689811" y="60978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selected protein</a:t>
            </a:r>
            <a:r>
              <a:rPr lang="en-US" baseline="0" dirty="0">
                <a:solidFill>
                  <a:srgbClr val="FF0000"/>
                </a:solidFill>
              </a:rPr>
              <a:t> has </a:t>
            </a:r>
            <a:r>
              <a:rPr lang="en-US" dirty="0">
                <a:solidFill>
                  <a:srgbClr val="FF0000"/>
                </a:solidFill>
              </a:rPr>
              <a:t>&gt;70 co-bound ligands.</a:t>
            </a:r>
          </a:p>
        </p:txBody>
      </p:sp>
    </p:spTree>
    <p:extLst>
      <p:ext uri="{BB962C8B-B14F-4D97-AF65-F5344CB8AC3E}">
        <p14:creationId xmlns:p14="http://schemas.microsoft.com/office/powerpoint/2010/main" val="129542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E2E8-36E5-4563-BC9B-569963CB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52185"/>
            <a:ext cx="7886700" cy="837480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RMSD vs 3D similarity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703B7-A07C-4B92-B4E2-8441565782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0" y="1927398"/>
            <a:ext cx="4463824" cy="3997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C349DC-A3F2-4064-B0B7-9D0F6977124F}"/>
              </a:ext>
            </a:extLst>
          </p:cNvPr>
          <p:cNvSpPr/>
          <p:nvPr/>
        </p:nvSpPr>
        <p:spPr>
          <a:xfrm>
            <a:off x="6100369" y="976985"/>
            <a:ext cx="5423457" cy="614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ea typeface="DengXian" panose="02010600030101010101" pitchFamily="2" charset="-122"/>
              </a:rPr>
              <a:t>For each protein in the dataset, </a:t>
            </a:r>
            <a:r>
              <a:rPr lang="en-US" sz="2000" b="1" dirty="0">
                <a:solidFill>
                  <a:srgbClr val="0000FF"/>
                </a:solidFill>
                <a:ea typeface="DengXian" panose="02010600030101010101" pitchFamily="2" charset="-122"/>
              </a:rPr>
              <a:t>a leave-one-out cross validation strategy </a:t>
            </a:r>
            <a:r>
              <a:rPr lang="en-US" sz="2000" dirty="0">
                <a:ea typeface="DengXian" panose="02010600030101010101" pitchFamily="2" charset="-122"/>
              </a:rPr>
              <a:t>was used </a:t>
            </a:r>
            <a:r>
              <a:rPr lang="en-US" sz="2000" dirty="0">
                <a:solidFill>
                  <a:srgbClr val="000000"/>
                </a:solidFill>
                <a:ea typeface="DengXian" panose="02010600030101010101" pitchFamily="2" charset="-122"/>
              </a:rPr>
              <a:t>for calculations of the molecular 3D similarities (SHAFTS score) and the corresponding RMSDs among the ligands</a:t>
            </a:r>
            <a:r>
              <a:rPr lang="en-US" sz="2000" dirty="0">
                <a:ea typeface="DengXian" panose="02010600030101010101" pitchFamily="2" charset="-122"/>
              </a:rPr>
              <a:t>. </a:t>
            </a:r>
          </a:p>
          <a:p>
            <a:endParaRPr lang="en-US" sz="2000" dirty="0">
              <a:ea typeface="DengXian" panose="02010600030101010101" pitchFamily="2" charset="-122"/>
            </a:endParaRPr>
          </a:p>
          <a:p>
            <a:endParaRPr lang="en-US" sz="2000" dirty="0">
              <a:ea typeface="DengXian" panose="02010600030101010101" pitchFamily="2" charset="-122"/>
            </a:endParaRPr>
          </a:p>
          <a:p>
            <a:endParaRPr lang="en-US" sz="2000" dirty="0">
              <a:ea typeface="DengXian" panose="02010600030101010101" pitchFamily="2" charset="-122"/>
            </a:endParaRPr>
          </a:p>
          <a:p>
            <a:endParaRPr lang="en-US" sz="2000" dirty="0">
              <a:ea typeface="DengXian" panose="02010600030101010101" pitchFamily="2" charset="-122"/>
            </a:endParaRPr>
          </a:p>
          <a:p>
            <a:endParaRPr lang="en-US" sz="2000" dirty="0">
              <a:ea typeface="DengXia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FF"/>
                </a:solidFill>
              </a:rPr>
              <a:t>Cases with higher similarity scores tend to have lower RMSD values</a:t>
            </a:r>
            <a:r>
              <a:rPr lang="en-US" sz="2000" dirty="0"/>
              <a:t>, which is consistent with the </a:t>
            </a:r>
            <a:r>
              <a:rPr lang="en-US" sz="2000" i="1" dirty="0"/>
              <a:t>molecular similarity principle</a:t>
            </a:r>
            <a:r>
              <a:rPr lang="en-US" sz="20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Two high-density centers</a:t>
            </a:r>
            <a:r>
              <a:rPr lang="en-US" sz="2000" dirty="0"/>
              <a:t>:</a:t>
            </a:r>
          </a:p>
          <a:p>
            <a:pPr marL="342900" indent="-342900">
              <a:buAutoNum type="arabicParenBoth"/>
            </a:pPr>
            <a:r>
              <a:rPr lang="en-US" sz="2000" dirty="0"/>
              <a:t>at around SHAFTS score 1.0 and RMSD 6.0 Å: dissimilar ligands bind in dissimilar fashion;</a:t>
            </a:r>
          </a:p>
          <a:p>
            <a:pPr marL="342900" indent="-342900">
              <a:buAutoNum type="arabicParenBoth"/>
            </a:pPr>
            <a:r>
              <a:rPr lang="en-US" sz="2000" dirty="0"/>
              <a:t>at around SHAFTS score 1.1 and RMSD 1.0 Å: </a:t>
            </a:r>
            <a:r>
              <a:rPr lang="en-US" sz="2000" b="1" dirty="0">
                <a:solidFill>
                  <a:srgbClr val="FF0000"/>
                </a:solidFill>
              </a:rPr>
              <a:t>dissimilar</a:t>
            </a:r>
            <a:r>
              <a:rPr lang="en-US" sz="2000" b="1" dirty="0">
                <a:solidFill>
                  <a:srgbClr val="0000FF"/>
                </a:solidFill>
              </a:rPr>
              <a:t> ligands bind in a </a:t>
            </a:r>
            <a:r>
              <a:rPr lang="en-US" sz="2000" b="1" dirty="0">
                <a:solidFill>
                  <a:srgbClr val="FF0000"/>
                </a:solidFill>
              </a:rPr>
              <a:t>similar</a:t>
            </a:r>
            <a:r>
              <a:rPr lang="en-US" sz="2000" b="1" dirty="0">
                <a:solidFill>
                  <a:srgbClr val="0000FF"/>
                </a:solidFill>
              </a:rPr>
              <a:t> fashion</a:t>
            </a:r>
            <a:r>
              <a:rPr lang="en-US" sz="2000" dirty="0"/>
              <a:t>. </a:t>
            </a:r>
          </a:p>
          <a:p>
            <a:endParaRPr lang="en-US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197916-4CDC-49EC-8294-DEB748615D5C}"/>
              </a:ext>
            </a:extLst>
          </p:cNvPr>
          <p:cNvCxnSpPr>
            <a:cxnSpLocks/>
          </p:cNvCxnSpPr>
          <p:nvPr/>
        </p:nvCxnSpPr>
        <p:spPr>
          <a:xfrm flipH="1" flipV="1">
            <a:off x="2198267" y="1871625"/>
            <a:ext cx="593126" cy="2265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F43872-9D7E-458A-8804-53A43CA25965}"/>
              </a:ext>
            </a:extLst>
          </p:cNvPr>
          <p:cNvSpPr txBox="1"/>
          <p:nvPr/>
        </p:nvSpPr>
        <p:spPr>
          <a:xfrm>
            <a:off x="1169662" y="1477747"/>
            <a:ext cx="4178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Dissimilar ligands bind in </a:t>
            </a:r>
            <a:r>
              <a:rPr lang="en-US" u="sng" dirty="0"/>
              <a:t>dissimilar</a:t>
            </a:r>
            <a:r>
              <a:rPr lang="en-US" dirty="0"/>
              <a:t> fashion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95DC4-EFB2-43D0-9A65-0A4C83FCA403}"/>
              </a:ext>
            </a:extLst>
          </p:cNvPr>
          <p:cNvSpPr txBox="1"/>
          <p:nvPr/>
        </p:nvSpPr>
        <p:spPr>
          <a:xfrm>
            <a:off x="1169664" y="6189837"/>
            <a:ext cx="40038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Dissimilar ligands bind in </a:t>
            </a:r>
            <a:r>
              <a:rPr lang="en-US" u="sng" dirty="0"/>
              <a:t>similar</a:t>
            </a:r>
            <a:r>
              <a:rPr lang="en-US" dirty="0"/>
              <a:t> fashion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583520-CAEE-482D-B354-9A9FDA1ACE74}"/>
              </a:ext>
            </a:extLst>
          </p:cNvPr>
          <p:cNvCxnSpPr>
            <a:cxnSpLocks/>
          </p:cNvCxnSpPr>
          <p:nvPr/>
        </p:nvCxnSpPr>
        <p:spPr>
          <a:xfrm flipH="1">
            <a:off x="2791395" y="5162247"/>
            <a:ext cx="222419" cy="1027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7C0B7F-4486-4C60-BEDB-1B0C902668B3}"/>
              </a:ext>
            </a:extLst>
          </p:cNvPr>
          <p:cNvSpPr txBox="1"/>
          <p:nvPr/>
        </p:nvSpPr>
        <p:spPr>
          <a:xfrm>
            <a:off x="6662091" y="2592685"/>
            <a:ext cx="56138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a typeface="DengXian" panose="02010600030101010101" pitchFamily="2" charset="-122"/>
              </a:rPr>
              <a:t>3D similarity </a:t>
            </a:r>
            <a:r>
              <a:rPr lang="en-US" sz="1800" dirty="0">
                <a:ea typeface="DengXian" panose="02010600030101010101" pitchFamily="2" charset="-122"/>
              </a:rPr>
              <a:t>is assessed using our </a:t>
            </a:r>
            <a:r>
              <a:rPr lang="en-US" sz="1800" dirty="0">
                <a:solidFill>
                  <a:srgbClr val="FF0000"/>
                </a:solidFill>
                <a:ea typeface="DengXian" panose="02010600030101010101" pitchFamily="2" charset="-122"/>
              </a:rPr>
              <a:t>intercomparison strategy</a:t>
            </a:r>
            <a:r>
              <a:rPr lang="en-US" sz="1800" dirty="0">
                <a:ea typeface="DengXian" panose="02010600030101010101" pitchFamily="2" charset="-122"/>
              </a:rPr>
              <a:t> and the </a:t>
            </a:r>
            <a:r>
              <a:rPr lang="en-US" sz="1800" dirty="0">
                <a:solidFill>
                  <a:srgbClr val="FF0000"/>
                </a:solidFill>
              </a:rPr>
              <a:t>SHAFTS score</a:t>
            </a:r>
            <a:r>
              <a:rPr lang="en-US" sz="1800" dirty="0"/>
              <a:t>, ranging between 0 and 2.</a:t>
            </a:r>
          </a:p>
          <a:p>
            <a:r>
              <a:rPr lang="en-US" sz="1800" dirty="0"/>
              <a:t>Shafts score = shape score + chemical score</a:t>
            </a:r>
          </a:p>
          <a:p>
            <a:r>
              <a:rPr lang="en-US" sz="1800" dirty="0"/>
              <a:t>                          0: no similarity; 2: identical</a:t>
            </a:r>
          </a:p>
          <a:p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Cutoff of similar and dissimilar ligands: 1.2</a:t>
            </a:r>
            <a:endParaRPr lang="en-US" sz="1800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416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068B-1709-4443-B47C-0B3485058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65127"/>
            <a:ext cx="10027920" cy="1325563"/>
          </a:xfrm>
        </p:spPr>
        <p:txBody>
          <a:bodyPr>
            <a:normAutofit/>
          </a:bodyPr>
          <a:lstStyle/>
          <a:p>
            <a:r>
              <a:rPr lang="en-US" sz="2800" b="1" i="1" dirty="0"/>
              <a:t>Percentage of the cases in which at least one good template ligand were successfully found (structurally similar or dissimilar) with the RMSD lower than a threshold (Lowest RMSD).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CD5AB2-CB58-BAE2-4A00-A6A595F1B020}"/>
              </a:ext>
            </a:extLst>
          </p:cNvPr>
          <p:cNvGrpSpPr/>
          <p:nvPr/>
        </p:nvGrpSpPr>
        <p:grpSpPr>
          <a:xfrm>
            <a:off x="866566" y="1941534"/>
            <a:ext cx="5082330" cy="4551340"/>
            <a:chOff x="1841926" y="1941534"/>
            <a:chExt cx="5082330" cy="45513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D4DFA9-2C48-4751-9F05-76AE5DC1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6" y="1941534"/>
              <a:ext cx="5082330" cy="455134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1EADFB-99B8-42D7-9687-0E7D2E5B9C68}"/>
                </a:ext>
              </a:extLst>
            </p:cNvPr>
            <p:cNvSpPr txBox="1"/>
            <p:nvPr/>
          </p:nvSpPr>
          <p:spPr>
            <a:xfrm>
              <a:off x="3029272" y="2792355"/>
              <a:ext cx="1667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similar ligands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2F020F-9AC6-450E-9CA7-31AC9B4AED01}"/>
                </a:ext>
              </a:extLst>
            </p:cNvPr>
            <p:cNvSpPr txBox="1"/>
            <p:nvPr/>
          </p:nvSpPr>
          <p:spPr>
            <a:xfrm>
              <a:off x="2881796" y="4843506"/>
              <a:ext cx="19624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dissimilar ligands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1A9DE2-6060-4F66-A2EA-BC359626E3CB}"/>
              </a:ext>
            </a:extLst>
          </p:cNvPr>
          <p:cNvSpPr txBox="1"/>
          <p:nvPr/>
        </p:nvSpPr>
        <p:spPr>
          <a:xfrm>
            <a:off x="6632709" y="2308082"/>
            <a:ext cx="43705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Importantly, 95.6% of the query ligands had at least one </a:t>
            </a:r>
            <a:r>
              <a:rPr lang="en-US" sz="2800" u="sng" dirty="0">
                <a:solidFill>
                  <a:srgbClr val="FF0000"/>
                </a:solidFill>
              </a:rPr>
              <a:t>dissimilar</a:t>
            </a:r>
            <a:r>
              <a:rPr lang="en-US" sz="2800" dirty="0">
                <a:solidFill>
                  <a:srgbClr val="FF0000"/>
                </a:solidFill>
              </a:rPr>
              <a:t> template ligand with lowest RMSD ≤ 2.0 Å, </a:t>
            </a:r>
            <a:r>
              <a:rPr lang="en-US" sz="2800" dirty="0"/>
              <a:t>suggesting that dissimilar ligands binding in a similar fashion is </a:t>
            </a:r>
            <a:r>
              <a:rPr lang="en-US" sz="2800" u="sng" dirty="0"/>
              <a:t>common</a:t>
            </a:r>
            <a:r>
              <a:rPr lang="en-US" sz="2800" dirty="0"/>
              <a:t> in protein-ligand complexes.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E67686-9E6F-A242-D764-D46636E2EE86}"/>
              </a:ext>
            </a:extLst>
          </p:cNvPr>
          <p:cNvCxnSpPr/>
          <p:nvPr/>
        </p:nvCxnSpPr>
        <p:spPr>
          <a:xfrm>
            <a:off x="3151514" y="2154477"/>
            <a:ext cx="0" cy="380388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43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E205-FB71-46A6-AA0F-5D5B8B92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00699"/>
            <a:ext cx="810757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Scoring: a hybrid scoring function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318E64-F43A-41D4-9B18-821EBFF80E15}"/>
              </a:ext>
            </a:extLst>
          </p:cNvPr>
          <p:cNvSpPr/>
          <p:nvPr/>
        </p:nvSpPr>
        <p:spPr>
          <a:xfrm>
            <a:off x="1032859" y="943231"/>
            <a:ext cx="1034715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hybrid scoring function considers both the protein-ligand binding score (Vina score) and the molecular similarity score (SHAFTS score): </a:t>
            </a:r>
          </a:p>
          <a:p>
            <a:endParaRPr lang="en-US" sz="1100" i="1" dirty="0"/>
          </a:p>
          <a:p>
            <a:r>
              <a:rPr lang="en-US" sz="2200" i="1" dirty="0"/>
              <a:t>    </a:t>
            </a:r>
            <a:r>
              <a:rPr lang="en-US" sz="2200" i="1" dirty="0" err="1"/>
              <a:t>Hybrid_Score</a:t>
            </a:r>
            <a:r>
              <a:rPr lang="en-US" sz="2200" i="1" dirty="0"/>
              <a:t> = </a:t>
            </a:r>
            <a:r>
              <a:rPr lang="en-US" sz="2200" i="1" dirty="0" err="1"/>
              <a:t>Vina_score</a:t>
            </a:r>
            <a:r>
              <a:rPr lang="en-US" sz="2200" i="1" dirty="0"/>
              <a:t> +α*</a:t>
            </a:r>
            <a:r>
              <a:rPr lang="en-US" sz="2200" i="1" dirty="0" err="1"/>
              <a:t>SHAFTS_score</a:t>
            </a:r>
            <a:r>
              <a:rPr lang="en-US" sz="2200" dirty="0"/>
              <a:t> ,   </a:t>
            </a:r>
            <a:r>
              <a:rPr lang="en-US" sz="2200" i="1" dirty="0"/>
              <a:t>α = min(</a:t>
            </a:r>
            <a:r>
              <a:rPr lang="en-US" sz="2200" i="1" dirty="0" err="1"/>
              <a:t>Vina</a:t>
            </a:r>
            <a:r>
              <a:rPr lang="en-US" sz="2200" i="1" dirty="0"/>
              <a:t> scores)/2</a:t>
            </a:r>
            <a:r>
              <a:rPr lang="en-US" sz="2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34F69E-D478-44C0-8236-0022C2A15107}"/>
              </a:ext>
            </a:extLst>
          </p:cNvPr>
          <p:cNvSpPr/>
          <p:nvPr/>
        </p:nvSpPr>
        <p:spPr>
          <a:xfrm>
            <a:off x="5417126" y="2793904"/>
            <a:ext cx="677487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Success rates using the hybrid score. </a:t>
            </a:r>
          </a:p>
          <a:p>
            <a:endParaRPr lang="en-US" sz="1000" b="1" dirty="0"/>
          </a:p>
          <a:p>
            <a:r>
              <a:rPr lang="en-US" sz="2400" dirty="0"/>
              <a:t>Using</a:t>
            </a:r>
            <a:r>
              <a:rPr lang="en-US" sz="2400" b="1" dirty="0"/>
              <a:t> </a:t>
            </a:r>
            <a:r>
              <a:rPr lang="en-US" sz="2400" dirty="0"/>
              <a:t>2.0 Å as a threshold:</a:t>
            </a:r>
          </a:p>
          <a:p>
            <a:endParaRPr lang="en-US" sz="2400" dirty="0"/>
          </a:p>
          <a:p>
            <a:r>
              <a:rPr lang="en-US" sz="2400" dirty="0"/>
              <a:t>85.8% for SHAFTS score ≥ 1.2 (</a:t>
            </a:r>
            <a:r>
              <a:rPr lang="en-US" sz="2400" dirty="0">
                <a:solidFill>
                  <a:srgbClr val="01AF86"/>
                </a:solidFill>
              </a:rPr>
              <a:t>similar templates</a:t>
            </a:r>
            <a:r>
              <a:rPr lang="en-US" sz="2400" dirty="0"/>
              <a:t>);</a:t>
            </a:r>
          </a:p>
          <a:p>
            <a:r>
              <a:rPr lang="en-US" sz="2400" dirty="0">
                <a:solidFill>
                  <a:srgbClr val="FF0000"/>
                </a:solidFill>
              </a:rPr>
              <a:t>63.2%</a:t>
            </a:r>
            <a:r>
              <a:rPr lang="en-US" sz="2400" dirty="0"/>
              <a:t> for SHAFTS score </a:t>
            </a:r>
            <a:r>
              <a:rPr lang="en-US" sz="2400" dirty="0">
                <a:solidFill>
                  <a:srgbClr val="FF0000"/>
                </a:solidFill>
              </a:rPr>
              <a:t>&lt; 1.2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0000FF"/>
                </a:solidFill>
              </a:rPr>
              <a:t>dissimilar templates</a:t>
            </a:r>
            <a:r>
              <a:rPr lang="en-US" sz="2400" dirty="0"/>
              <a:t>).</a:t>
            </a:r>
          </a:p>
          <a:p>
            <a:endParaRPr lang="en-US" sz="2000" dirty="0"/>
          </a:p>
          <a:p>
            <a:r>
              <a:rPr lang="en-US" sz="2400" dirty="0"/>
              <a:t>Reference: Success rate of bound docking </a:t>
            </a:r>
          </a:p>
          <a:p>
            <a:r>
              <a:rPr lang="en-US" sz="2400" dirty="0"/>
              <a:t>(bound protein structure, ligands built from SMILES strings) with Vina: 44.5%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88E1F6-A9CE-AD4A-53F5-AB5BF5559D23}"/>
              </a:ext>
            </a:extLst>
          </p:cNvPr>
          <p:cNvGrpSpPr/>
          <p:nvPr/>
        </p:nvGrpSpPr>
        <p:grpSpPr>
          <a:xfrm>
            <a:off x="802923" y="2550347"/>
            <a:ext cx="4491991" cy="4036934"/>
            <a:chOff x="1398672" y="2550347"/>
            <a:chExt cx="4491991" cy="40369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7048F3-669E-4B93-BDAB-1D38BCF54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72" y="2564602"/>
              <a:ext cx="4491991" cy="402267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7951A8-1EFE-44B1-9CF6-13FD3C61B962}"/>
                </a:ext>
              </a:extLst>
            </p:cNvPr>
            <p:cNvSpPr txBox="1"/>
            <p:nvPr/>
          </p:nvSpPr>
          <p:spPr>
            <a:xfrm>
              <a:off x="2975092" y="2550347"/>
              <a:ext cx="1169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 model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430444" y="2924270"/>
              <a:ext cx="0" cy="30787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7A99DA-7185-E9DB-01DF-A79BA67E1FC4}"/>
              </a:ext>
            </a:extLst>
          </p:cNvPr>
          <p:cNvSpPr txBox="1"/>
          <p:nvPr/>
        </p:nvSpPr>
        <p:spPr>
          <a:xfrm>
            <a:off x="2009178" y="2895838"/>
            <a:ext cx="1909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AF86"/>
                </a:solidFill>
              </a:rPr>
              <a:t>similar templates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C4A37-5B12-82C9-E3A0-BE127FFBB70C}"/>
              </a:ext>
            </a:extLst>
          </p:cNvPr>
          <p:cNvSpPr txBox="1"/>
          <p:nvPr/>
        </p:nvSpPr>
        <p:spPr>
          <a:xfrm>
            <a:off x="3158437" y="44740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Vina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6FCEE3-F4DE-EAED-35E8-C4266A08EDE3}"/>
              </a:ext>
            </a:extLst>
          </p:cNvPr>
          <p:cNvSpPr txBox="1"/>
          <p:nvPr/>
        </p:nvSpPr>
        <p:spPr>
          <a:xfrm>
            <a:off x="2507673" y="35737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dissimilar templates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7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B5AA-27B4-1206-75B6-085A789F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09" y="421222"/>
            <a:ext cx="10515600" cy="92044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Application to CASP15 protein-ligand studies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166D3-700E-36AD-0CE3-09C1B93FA34E}"/>
              </a:ext>
            </a:extLst>
          </p:cNvPr>
          <p:cNvSpPr txBox="1"/>
          <p:nvPr/>
        </p:nvSpPr>
        <p:spPr>
          <a:xfrm>
            <a:off x="838200" y="1710013"/>
            <a:ext cx="11353800" cy="4952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Protein structures: </a:t>
            </a:r>
            <a:r>
              <a:rPr lang="en-US" sz="20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AlphaFold2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Ligand 3D conformers: </a:t>
            </a:r>
            <a:r>
              <a:rPr lang="en-US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OMEGA2 (</a:t>
            </a:r>
            <a:r>
              <a:rPr lang="en-US" sz="2000" b="1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OpenEye</a:t>
            </a:r>
            <a:r>
              <a:rPr lang="en-US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Prediction Methods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: template-guided method; </a:t>
            </a:r>
            <a:r>
              <a:rPr lang="en-US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AutoDock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Vina docking if no template was available</a:t>
            </a: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Assessment Criteria:</a:t>
            </a:r>
          </a:p>
          <a:p>
            <a:pPr fontAlgn="base">
              <a:lnSpc>
                <a:spcPct val="107000"/>
              </a:lnSpc>
            </a:pPr>
            <a:r>
              <a:rPr lang="en-US" sz="2000" dirty="0">
                <a:cs typeface="Times New Roman" panose="02020603050405020304" pitchFamily="18" charset="0"/>
              </a:rPr>
              <a:t>Protein in the predicted models and in the experimental structures were superimposed with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UCSF Chimera (the </a:t>
            </a:r>
            <a:r>
              <a:rPr lang="en-US" sz="2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MatchMaker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 Tool)</a:t>
            </a:r>
            <a:r>
              <a:rPr lang="en-US" sz="2000" dirty="0">
                <a:cs typeface="Times New Roman" panose="02020603050405020304" pitchFamily="18" charset="0"/>
              </a:rPr>
              <a:t>. </a:t>
            </a:r>
          </a:p>
          <a:p>
            <a:pPr fontAlgn="base">
              <a:lnSpc>
                <a:spcPct val="107000"/>
              </a:lnSpc>
            </a:pPr>
            <a:r>
              <a:rPr lang="en-US" sz="2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bRMSD</a:t>
            </a:r>
            <a:r>
              <a:rPr lang="en-US" sz="2000" dirty="0">
                <a:cs typeface="Times New Roman" panose="02020603050405020304" pitchFamily="18" charset="0"/>
              </a:rPr>
              <a:t>: backbone RMSD of the protein targets</a:t>
            </a:r>
          </a:p>
          <a:p>
            <a:pPr fontAlgn="base">
              <a:lnSpc>
                <a:spcPct val="107000"/>
              </a:lnSpc>
            </a:pPr>
            <a:r>
              <a:rPr lang="en-US" sz="2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hRMSD</a:t>
            </a:r>
            <a:r>
              <a:rPr lang="en-US" sz="2000" dirty="0">
                <a:cs typeface="Times New Roman" panose="02020603050405020304" pitchFamily="18" charset="0"/>
              </a:rPr>
              <a:t>: RMSD of the heavy atoms of the protein contact residues</a:t>
            </a:r>
          </a:p>
          <a:p>
            <a:pPr fontAlgn="base">
              <a:lnSpc>
                <a:spcPct val="107000"/>
              </a:lnSpc>
            </a:pP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L-RMSD: </a:t>
            </a:r>
            <a:r>
              <a:rPr lang="en-US" sz="2000" dirty="0">
                <a:cs typeface="Times New Roman" panose="02020603050405020304" pitchFamily="18" charset="0"/>
              </a:rPr>
              <a:t>RMSDs of the heavy atoms in the ligands, which were calculated using the maximum common substructure (MCS) functionality of the </a:t>
            </a:r>
            <a:r>
              <a:rPr lang="en-US" sz="2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OEChem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 Python toolkit </a:t>
            </a:r>
            <a:r>
              <a:rPr lang="en-US" sz="2000" dirty="0">
                <a:cs typeface="Times New Roman" panose="02020603050405020304" pitchFamily="18" charset="0"/>
              </a:rPr>
              <a:t>(version 2.5.1.4, </a:t>
            </a:r>
            <a:r>
              <a:rPr lang="en-US" sz="2000" dirty="0" err="1">
                <a:cs typeface="Times New Roman" panose="02020603050405020304" pitchFamily="18" charset="0"/>
              </a:rPr>
              <a:t>OpenEye</a:t>
            </a:r>
            <a:r>
              <a:rPr lang="en-US" sz="2000" dirty="0">
                <a:cs typeface="Times New Roman" panose="02020603050405020304" pitchFamily="18" charset="0"/>
              </a:rPr>
              <a:t> Scientific Software, Santa Fe, NM, USA. http://www.eyesopen.com)</a:t>
            </a:r>
          </a:p>
          <a:p>
            <a:pPr fontAlgn="base">
              <a:lnSpc>
                <a:spcPct val="107000"/>
              </a:lnSpc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3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B5AA-27B4-1206-75B6-085A789F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88" y="111281"/>
            <a:ext cx="5331168" cy="920443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Targets with reliable templates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EBF5965-0C3A-9F91-0726-F867EE447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6" b="5130"/>
          <a:stretch/>
        </p:blipFill>
        <p:spPr>
          <a:xfrm>
            <a:off x="496678" y="1428757"/>
            <a:ext cx="2301805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3F734-A7F0-825A-EB5E-0F6699352860}"/>
              </a:ext>
            </a:extLst>
          </p:cNvPr>
          <p:cNvSpPr txBox="1"/>
          <p:nvPr/>
        </p:nvSpPr>
        <p:spPr>
          <a:xfrm>
            <a:off x="2747306" y="2333521"/>
            <a:ext cx="1472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hRMSD</a:t>
            </a:r>
            <a:r>
              <a:rPr lang="en-US" sz="1600" dirty="0"/>
              <a:t>: 0.9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L-RMSD: </a:t>
            </a:r>
            <a:r>
              <a:rPr lang="en-US" sz="1600" dirty="0"/>
              <a:t>0.5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sz="1600" dirty="0"/>
              <a:t>Template: 4q68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386F6-11D6-75DE-3BC1-39B7B387EA95}"/>
              </a:ext>
            </a:extLst>
          </p:cNvPr>
          <p:cNvSpPr txBox="1"/>
          <p:nvPr/>
        </p:nvSpPr>
        <p:spPr>
          <a:xfrm>
            <a:off x="6548173" y="2087300"/>
            <a:ext cx="17413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hRMSD</a:t>
            </a:r>
            <a:r>
              <a:rPr lang="en-US" sz="1600" dirty="0"/>
              <a:t> : 1.3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sz="1600" dirty="0"/>
              <a:t> </a:t>
            </a:r>
          </a:p>
          <a:p>
            <a:r>
              <a:rPr lang="en-US" sz="1600" dirty="0"/>
              <a:t>L-RMSD: 2.1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sz="1600" dirty="0"/>
              <a:t> </a:t>
            </a:r>
          </a:p>
          <a:p>
            <a:r>
              <a:rPr lang="en-US" sz="1600" dirty="0"/>
              <a:t>Templates: 6msm, </a:t>
            </a:r>
          </a:p>
          <a:p>
            <a:r>
              <a:rPr lang="en-US" sz="1600" dirty="0"/>
              <a:t>6o2p, 7sv7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2F52E-2A75-83F4-36E9-AF2D413AC2BA}"/>
              </a:ext>
            </a:extLst>
          </p:cNvPr>
          <p:cNvSpPr txBox="1"/>
          <p:nvPr/>
        </p:nvSpPr>
        <p:spPr>
          <a:xfrm>
            <a:off x="5347304" y="209672"/>
            <a:ext cx="5562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2B48C"/>
                </a:solidFill>
              </a:rPr>
              <a:t>Experimental structures provided by CASP: tan</a:t>
            </a:r>
          </a:p>
          <a:p>
            <a:r>
              <a:rPr lang="en-US" dirty="0">
                <a:solidFill>
                  <a:srgbClr val="FF0000"/>
                </a:solidFill>
              </a:rPr>
              <a:t>Predicted structure</a:t>
            </a:r>
            <a:r>
              <a:rPr lang="en-US" dirty="0"/>
              <a:t>: </a:t>
            </a:r>
            <a:r>
              <a:rPr lang="en-US" dirty="0">
                <a:solidFill>
                  <a:srgbClr val="CC00CC"/>
                </a:solidFill>
              </a:rPr>
              <a:t>protein (magenta) </a:t>
            </a:r>
            <a:r>
              <a:rPr lang="en-US" dirty="0"/>
              <a:t>and </a:t>
            </a:r>
            <a:r>
              <a:rPr lang="en-US" dirty="0">
                <a:solidFill>
                  <a:srgbClr val="33CC33"/>
                </a:solidFill>
              </a:rPr>
              <a:t>ligand (green)</a:t>
            </a:r>
          </a:p>
        </p:txBody>
      </p:sp>
      <p:pic>
        <p:nvPicPr>
          <p:cNvPr id="14" name="Picture 13" descr="A close-up of a necklace&#10;&#10;Description automatically generated with low confidence">
            <a:extLst>
              <a:ext uri="{FF2B5EF4-FFF2-40B4-BE49-F238E27FC236}">
                <a16:creationId xmlns:a16="http://schemas.microsoft.com/office/drawing/2014/main" id="{66EDBC81-832E-DD86-4455-6353204EBA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7149"/>
          <a:stretch/>
        </p:blipFill>
        <p:spPr>
          <a:xfrm>
            <a:off x="4292140" y="1428757"/>
            <a:ext cx="2287982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36021A-1D1D-0344-71C9-B319539CFDA3}"/>
              </a:ext>
            </a:extLst>
          </p:cNvPr>
          <p:cNvSpPr txBox="1"/>
          <p:nvPr/>
        </p:nvSpPr>
        <p:spPr>
          <a:xfrm>
            <a:off x="994228" y="1028709"/>
            <a:ext cx="130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T1146: NAG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0BE92A-F793-734F-F477-04F46056C3B7}"/>
              </a:ext>
            </a:extLst>
          </p:cNvPr>
          <p:cNvSpPr txBox="1"/>
          <p:nvPr/>
        </p:nvSpPr>
        <p:spPr>
          <a:xfrm>
            <a:off x="4674804" y="1049742"/>
            <a:ext cx="1681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T1158v4: ATP </a:t>
            </a:r>
          </a:p>
        </p:txBody>
      </p:sp>
      <p:pic>
        <p:nvPicPr>
          <p:cNvPr id="3" name="Picture 2" descr="A picture containing bicycle&#10;&#10;Description automatically generated">
            <a:extLst>
              <a:ext uri="{FF2B5EF4-FFF2-40B4-BE49-F238E27FC236}">
                <a16:creationId xmlns:a16="http://schemas.microsoft.com/office/drawing/2014/main" id="{EBD57CCE-B95E-F015-F8F1-8688360CB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r="10998"/>
          <a:stretch/>
        </p:blipFill>
        <p:spPr>
          <a:xfrm>
            <a:off x="8232335" y="1391553"/>
            <a:ext cx="2077526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38787-67BD-D6A1-CFE4-A7B7D1AD7AF4}"/>
              </a:ext>
            </a:extLst>
          </p:cNvPr>
          <p:cNvSpPr txBox="1"/>
          <p:nvPr/>
        </p:nvSpPr>
        <p:spPr>
          <a:xfrm>
            <a:off x="8603768" y="1049742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H1135: K</a:t>
            </a:r>
            <a:r>
              <a:rPr lang="en-US" baseline="30000" dirty="0"/>
              <a:t>+</a:t>
            </a:r>
            <a:r>
              <a:rPr lang="en-US" dirty="0"/>
              <a:t> 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EAAE2-D29A-0B21-A818-F221A07BFD40}"/>
              </a:ext>
            </a:extLst>
          </p:cNvPr>
          <p:cNvSpPr txBox="1"/>
          <p:nvPr/>
        </p:nvSpPr>
        <p:spPr>
          <a:xfrm>
            <a:off x="10309861" y="2201978"/>
            <a:ext cx="2077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hRMSD</a:t>
            </a:r>
            <a:r>
              <a:rPr lang="en-US" sz="1600" dirty="0"/>
              <a:t> : 0.5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sz="1600" dirty="0"/>
              <a:t> </a:t>
            </a:r>
          </a:p>
          <a:p>
            <a:r>
              <a:rPr lang="en-US" sz="1600" dirty="0"/>
              <a:t>ion distance: 0.2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sz="1600" dirty="0"/>
              <a:t>Template: 6r15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CFA35B-95B4-7CB0-0624-06AA1662CF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13415"/>
          <a:stretch/>
        </p:blipFill>
        <p:spPr>
          <a:xfrm>
            <a:off x="543460" y="4380906"/>
            <a:ext cx="2116162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E229B9-37DA-A43C-BC41-5B0813E33EB3}"/>
              </a:ext>
            </a:extLst>
          </p:cNvPr>
          <p:cNvSpPr txBox="1"/>
          <p:nvPr/>
        </p:nvSpPr>
        <p:spPr>
          <a:xfrm>
            <a:off x="2659622" y="5082743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hRMSD</a:t>
            </a:r>
            <a:r>
              <a:rPr lang="en-US" sz="1600" dirty="0"/>
              <a:t> : 1.5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L-RMSD: 0.8 Å</a:t>
            </a:r>
            <a:r>
              <a:rPr lang="en-US" sz="1600" dirty="0"/>
              <a:t> </a:t>
            </a:r>
          </a:p>
          <a:p>
            <a:r>
              <a:rPr lang="en-US" sz="1600" dirty="0"/>
              <a:t>Template: 6blb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BB64A-3D00-2920-4DEC-CE1D22C43965}"/>
              </a:ext>
            </a:extLst>
          </p:cNvPr>
          <p:cNvSpPr txBox="1"/>
          <p:nvPr/>
        </p:nvSpPr>
        <p:spPr>
          <a:xfrm>
            <a:off x="6629163" y="5054238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hRMSD</a:t>
            </a:r>
            <a:r>
              <a:rPr lang="en-US" sz="1600" dirty="0"/>
              <a:t> : 1.4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  <a:r>
              <a:rPr lang="en-US" sz="1600" dirty="0"/>
              <a:t> 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L-RMSD: 1.5 Å</a:t>
            </a:r>
            <a:r>
              <a:rPr lang="en-US" sz="1600" dirty="0"/>
              <a:t> </a:t>
            </a:r>
          </a:p>
          <a:p>
            <a:r>
              <a:rPr lang="en-US" sz="1600" dirty="0"/>
              <a:t>Template: 6oax</a:t>
            </a:r>
          </a:p>
        </p:txBody>
      </p:sp>
      <p:pic>
        <p:nvPicPr>
          <p:cNvPr id="15" name="Picture 14" descr="A close-up of some beads&#10;&#10;Description automatically generated with low confidence">
            <a:extLst>
              <a:ext uri="{FF2B5EF4-FFF2-40B4-BE49-F238E27FC236}">
                <a16:creationId xmlns:a16="http://schemas.microsoft.com/office/drawing/2014/main" id="{A2E26ECB-24DA-C5FC-A5B1-354E21BBE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6549"/>
          <a:stretch/>
        </p:blipFill>
        <p:spPr>
          <a:xfrm>
            <a:off x="4350923" y="4346399"/>
            <a:ext cx="2240392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5E306-0D69-429E-A612-17F057A549EC}"/>
              </a:ext>
            </a:extLst>
          </p:cNvPr>
          <p:cNvSpPr txBox="1"/>
          <p:nvPr/>
        </p:nvSpPr>
        <p:spPr>
          <a:xfrm>
            <a:off x="888611" y="4018564"/>
            <a:ext cx="1523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T1170: ADP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A8D62-502F-D6C7-F8B2-C5F5CD1FA332}"/>
              </a:ext>
            </a:extLst>
          </p:cNvPr>
          <p:cNvSpPr txBox="1"/>
          <p:nvPr/>
        </p:nvSpPr>
        <p:spPr>
          <a:xfrm>
            <a:off x="4753885" y="4009619"/>
            <a:ext cx="1523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T1170: AGS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5BC0A-4FD9-BBDF-391F-9A9A5197CFA8}"/>
              </a:ext>
            </a:extLst>
          </p:cNvPr>
          <p:cNvSpPr txBox="1"/>
          <p:nvPr/>
        </p:nvSpPr>
        <p:spPr>
          <a:xfrm>
            <a:off x="8761664" y="3977067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T1186: LIG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3DF96-13BB-6197-0949-AC0E5705B4E8}"/>
              </a:ext>
            </a:extLst>
          </p:cNvPr>
          <p:cNvSpPr txBox="1"/>
          <p:nvPr/>
        </p:nvSpPr>
        <p:spPr>
          <a:xfrm>
            <a:off x="10507083" y="5054237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hRMSD</a:t>
            </a:r>
            <a:r>
              <a:rPr lang="en-US" sz="1600" dirty="0"/>
              <a:t>: 1.8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Å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L-RMSD: 2.0 Å</a:t>
            </a:r>
          </a:p>
          <a:p>
            <a:r>
              <a:rPr lang="en-US" sz="1600" dirty="0"/>
              <a:t>Template 4cyq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24B86CA-4ADF-5B5A-4444-31D68C62DA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7687"/>
          <a:stretch/>
        </p:blipFill>
        <p:spPr>
          <a:xfrm>
            <a:off x="8232335" y="4346399"/>
            <a:ext cx="2240392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319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1538</Words>
  <Application>Microsoft Office PowerPoint</Application>
  <PresentationFormat>Widescreen</PresentationFormat>
  <Paragraphs>251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 Unicode MS</vt:lpstr>
      <vt:lpstr>Arial</vt:lpstr>
      <vt:lpstr>Calibri</vt:lpstr>
      <vt:lpstr>Calibri Light</vt:lpstr>
      <vt:lpstr>Cambria</vt:lpstr>
      <vt:lpstr>Wingdings</vt:lpstr>
      <vt:lpstr>Office Theme</vt:lpstr>
      <vt:lpstr>Template-guided method for protein-ligand complex structure prediction:  Application to CASP15 protein-ligand studies</vt:lpstr>
      <vt:lpstr>PowerPoint Presentation</vt:lpstr>
      <vt:lpstr>General strategy of our template-guided method for predicting protein-ligand interactions</vt:lpstr>
      <vt:lpstr>A newly constructed protein-ligand complex structural  dataset for systematic analysis</vt:lpstr>
      <vt:lpstr>RMSD vs 3D similarity</vt:lpstr>
      <vt:lpstr>Percentage of the cases in which at least one good template ligand were successfully found (structurally similar or dissimilar) with the RMSD lower than a threshold (Lowest RMSD). </vt:lpstr>
      <vt:lpstr>Scoring: a hybrid scoring function</vt:lpstr>
      <vt:lpstr>Application to CASP15 protein-ligand studies</vt:lpstr>
      <vt:lpstr>Targets with reliable templates</vt:lpstr>
      <vt:lpstr>Low-quality protein structure still allows for good ligand prediction</vt:lpstr>
      <vt:lpstr>A missing cofactor ligand in the binding pocket leads to wrong prediction of a ligand fragment</vt:lpstr>
      <vt:lpstr>The conformation of the binding pocket is important</vt:lpstr>
      <vt:lpstr>T1158v3: modeled on a wrong binding site</vt:lpstr>
      <vt:lpstr>Flexible loops and Flexible ligand decrease the prediction accuracy</vt:lpstr>
      <vt:lpstr>Side chain conformations are important</vt:lpstr>
      <vt:lpstr>Other Cases</vt:lpstr>
      <vt:lpstr>Lessons we have learned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Template-guiding method for protein-ligand complex structure prediction:  Application to CASP15 protein-ligand studies</dc:title>
  <dc:creator>Xu, Xianjin</dc:creator>
  <cp:lastModifiedBy>Zou, Xiaoqin</cp:lastModifiedBy>
  <cp:revision>232</cp:revision>
  <dcterms:created xsi:type="dcterms:W3CDTF">2022-11-29T16:02:02Z</dcterms:created>
  <dcterms:modified xsi:type="dcterms:W3CDTF">2022-12-11T20:32:07Z</dcterms:modified>
</cp:coreProperties>
</file>