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97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6" y="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g9f9f1d73bc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0" name="Google Shape;890;g9f9f1d73bc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b0b80b33ed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b0b80b33ed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Will we always be dependent on Neff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Also disorder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b0b80b33ed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b0b80b33ed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Will we always be dependent on Neff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b0b80b33ed_0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b0b80b33ed_0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Will we always be dependent on Neff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b0b80b33ed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b0b80b33ed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Will we always be dependent on Neff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b0b80b33ed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b0b80b33ed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Terwilliger preprint on AF2 vs xtal structure in different space group. Bigger point AF2 vs structural biology. SB to validate AF2 etc.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Just do more jellybody, don’t 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b0b80b33ed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b0b80b33ed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Will we always be dependent on Neff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b0b80b33ed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b0b80b33ed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Will we always be dependent on Neff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14303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Tertiary/Quaternary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round table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g9f9f1d73bc_0_7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solidFill>
                  <a:srgbClr val="002D87"/>
                </a:solidFill>
              </a:rPr>
              <a:t>Chain mapping problem of CASP14 is solved:</a:t>
            </a:r>
            <a:endParaRPr dirty="0">
              <a:solidFill>
                <a:srgbClr val="002D87"/>
              </a:solidFill>
            </a:endParaRPr>
          </a:p>
        </p:txBody>
      </p:sp>
      <p:sp>
        <p:nvSpPr>
          <p:cNvPr id="893" name="Google Shape;893;g9f9f1d73bc_0_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361941">
              <a:buSzPts val="2100"/>
            </a:pPr>
            <a:r>
              <a:rPr lang="en" sz="2100" dirty="0"/>
              <a:t>Heterogenous chain content!</a:t>
            </a:r>
            <a:endParaRPr sz="2100" dirty="0"/>
          </a:p>
          <a:p>
            <a:pPr lvl="1" indent="-336542">
              <a:buSzPts val="1700"/>
            </a:pPr>
            <a:r>
              <a:rPr lang="en" sz="1700" dirty="0"/>
              <a:t>Combinatorial chain mapping problem</a:t>
            </a:r>
            <a:endParaRPr dirty="0"/>
          </a:p>
        </p:txBody>
      </p:sp>
      <p:pic>
        <p:nvPicPr>
          <p:cNvPr id="894" name="Google Shape;894;g9f9f1d73bc_0_79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 l="18658" r="19063"/>
          <a:stretch/>
        </p:blipFill>
        <p:spPr>
          <a:xfrm>
            <a:off x="5530125" y="903304"/>
            <a:ext cx="2946901" cy="3402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heckmark Vector Art, Icons, and Graphics for Free Download">
            <a:extLst>
              <a:ext uri="{FF2B5EF4-FFF2-40B4-BE49-F238E27FC236}">
                <a16:creationId xmlns:a16="http://schemas.microsoft.com/office/drawing/2014/main" id="{D5107E80-61EF-AE3F-FA84-66381D15EC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5" t="16981" r="51887" b="19946"/>
          <a:stretch/>
        </p:blipFill>
        <p:spPr bwMode="auto">
          <a:xfrm>
            <a:off x="5253678" y="2449362"/>
            <a:ext cx="552892" cy="47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45AEF765-2B44-12C1-0BB7-D78774ADB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395" y="2202662"/>
            <a:ext cx="648309" cy="96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Google Shape;1054;g14709d3b4a5_2_21">
            <a:extLst>
              <a:ext uri="{FF2B5EF4-FFF2-40B4-BE49-F238E27FC236}">
                <a16:creationId xmlns:a16="http://schemas.microsoft.com/office/drawing/2014/main" id="{49242C29-C629-6AEA-BAE9-97E0EE927E6D}"/>
              </a:ext>
            </a:extLst>
          </p:cNvPr>
          <p:cNvSpPr txBox="1"/>
          <p:nvPr/>
        </p:nvSpPr>
        <p:spPr>
          <a:xfrm>
            <a:off x="2787537" y="2440020"/>
            <a:ext cx="3370972" cy="475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pPr defTabSz="914378">
              <a:lnSpc>
                <a:spcPct val="125454"/>
              </a:lnSpc>
            </a:pPr>
            <a:r>
              <a:rPr lang="en-US" sz="1875" b="1" dirty="0">
                <a:solidFill>
                  <a:srgbClr val="EEFF41">
                    <a:lumMod val="50000"/>
                  </a:srgbClr>
                </a:solidFill>
                <a:latin typeface="Calibri"/>
                <a:ea typeface="Calibri"/>
                <a:cs typeface="Calibri"/>
                <a:sym typeface="Calibri"/>
              </a:rPr>
              <a:t>Gabriel Studer</a:t>
            </a:r>
          </a:p>
          <a:p>
            <a:pPr defTabSz="914378">
              <a:lnSpc>
                <a:spcPct val="125454"/>
              </a:lnSpc>
            </a:pPr>
            <a:r>
              <a:rPr lang="en-US" sz="1875" b="1" dirty="0">
                <a:solidFill>
                  <a:srgbClr val="EEFF41">
                    <a:lumMod val="50000"/>
                  </a:srgbClr>
                </a:solidFill>
                <a:latin typeface="Calibri"/>
                <a:ea typeface="Calibri"/>
                <a:cs typeface="Calibri"/>
                <a:sym typeface="Calibri"/>
              </a:rPr>
              <a:t>(chain mapping &amp; </a:t>
            </a:r>
            <a:r>
              <a:rPr lang="en-US" sz="1875" b="1" dirty="0" err="1">
                <a:solidFill>
                  <a:srgbClr val="EEFF41">
                    <a:lumMod val="50000"/>
                  </a:srgbClr>
                </a:solidFill>
                <a:latin typeface="Calibri"/>
                <a:ea typeface="Calibri"/>
                <a:cs typeface="Calibri"/>
                <a:sym typeface="Calibri"/>
              </a:rPr>
              <a:t>DockQ</a:t>
            </a:r>
            <a:r>
              <a:rPr lang="en-US" sz="1875" b="1" dirty="0">
                <a:solidFill>
                  <a:srgbClr val="EEFF41">
                    <a:lumMod val="50000"/>
                  </a:srgbClr>
                </a:solidFill>
                <a:latin typeface="Calibri"/>
                <a:ea typeface="Calibri"/>
                <a:cs typeface="Calibri"/>
                <a:sym typeface="Calibri"/>
              </a:rPr>
              <a:t> calc.)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2213250" y="193625"/>
            <a:ext cx="47175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/>
              <a:t>MSAs</a:t>
            </a:r>
            <a:endParaRPr sz="5500"/>
          </a:p>
        </p:txBody>
      </p:sp>
      <p:sp>
        <p:nvSpPr>
          <p:cNvPr id="60" name="Google Shape;60;p14"/>
          <p:cNvSpPr/>
          <p:nvPr/>
        </p:nvSpPr>
        <p:spPr>
          <a:xfrm>
            <a:off x="183300" y="1943850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Best practice?</a:t>
            </a:r>
            <a:endParaRPr sz="2000"/>
          </a:p>
        </p:txBody>
      </p:sp>
      <p:sp>
        <p:nvSpPr>
          <p:cNvPr id="61" name="Google Shape;61;p14"/>
          <p:cNvSpPr/>
          <p:nvPr/>
        </p:nvSpPr>
        <p:spPr>
          <a:xfrm>
            <a:off x="411575" y="3400025"/>
            <a:ext cx="23658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Singletons? pLMs?</a:t>
            </a:r>
            <a:endParaRPr sz="2000"/>
          </a:p>
        </p:txBody>
      </p:sp>
      <p:sp>
        <p:nvSpPr>
          <p:cNvPr id="62" name="Google Shape;62;p14"/>
          <p:cNvSpPr/>
          <p:nvPr/>
        </p:nvSpPr>
        <p:spPr>
          <a:xfrm>
            <a:off x="6666925" y="1943850"/>
            <a:ext cx="23658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Pairing</a:t>
            </a:r>
            <a:endParaRPr sz="2000"/>
          </a:p>
        </p:txBody>
      </p:sp>
      <p:sp>
        <p:nvSpPr>
          <p:cNvPr id="63" name="Google Shape;63;p14"/>
          <p:cNvSpPr/>
          <p:nvPr/>
        </p:nvSpPr>
        <p:spPr>
          <a:xfrm>
            <a:off x="5770700" y="3463475"/>
            <a:ext cx="23658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Modifying</a:t>
            </a:r>
            <a:endParaRPr sz="2000"/>
          </a:p>
        </p:txBody>
      </p:sp>
      <p:sp>
        <p:nvSpPr>
          <p:cNvPr id="64" name="Google Shape;64;p14"/>
          <p:cNvSpPr/>
          <p:nvPr/>
        </p:nvSpPr>
        <p:spPr>
          <a:xfrm>
            <a:off x="2844075" y="3887725"/>
            <a:ext cx="2695500" cy="12558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Resource implications. Cost/benefit</a:t>
            </a:r>
            <a:endParaRPr sz="2000"/>
          </a:p>
        </p:txBody>
      </p:sp>
      <p:sp>
        <p:nvSpPr>
          <p:cNvPr id="65" name="Google Shape;65;p14"/>
          <p:cNvSpPr/>
          <p:nvPr/>
        </p:nvSpPr>
        <p:spPr>
          <a:xfrm>
            <a:off x="3224250" y="2565363"/>
            <a:ext cx="2695500" cy="12558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Database compilation. Public/private?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1658575" y="429250"/>
            <a:ext cx="58089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100"/>
              <a:t>Model sampling and selection</a:t>
            </a:r>
            <a:endParaRPr sz="5100"/>
          </a:p>
        </p:txBody>
      </p:sp>
      <p:sp>
        <p:nvSpPr>
          <p:cNvPr id="71" name="Google Shape;71;p15"/>
          <p:cNvSpPr/>
          <p:nvPr/>
        </p:nvSpPr>
        <p:spPr>
          <a:xfrm>
            <a:off x="282600" y="2251975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Best practice?</a:t>
            </a:r>
            <a:endParaRPr sz="2000"/>
          </a:p>
        </p:txBody>
      </p:sp>
      <p:sp>
        <p:nvSpPr>
          <p:cNvPr id="72" name="Google Shape;72;p15"/>
          <p:cNvSpPr/>
          <p:nvPr/>
        </p:nvSpPr>
        <p:spPr>
          <a:xfrm>
            <a:off x="6778200" y="2145800"/>
            <a:ext cx="23658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DL vs geometry scoring</a:t>
            </a:r>
            <a:endParaRPr sz="2000"/>
          </a:p>
        </p:txBody>
      </p:sp>
      <p:sp>
        <p:nvSpPr>
          <p:cNvPr id="73" name="Google Shape;73;p15"/>
          <p:cNvSpPr/>
          <p:nvPr/>
        </p:nvSpPr>
        <p:spPr>
          <a:xfrm>
            <a:off x="2952825" y="3180850"/>
            <a:ext cx="2695500" cy="1255800"/>
          </a:xfrm>
          <a:prstGeom prst="ellipse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Resource implications. Cost/benefit</a:t>
            </a:r>
            <a:endParaRPr sz="2000"/>
          </a:p>
        </p:txBody>
      </p:sp>
      <p:sp>
        <p:nvSpPr>
          <p:cNvPr id="74" name="Google Shape;74;p15"/>
          <p:cNvSpPr/>
          <p:nvPr/>
        </p:nvSpPr>
        <p:spPr>
          <a:xfrm>
            <a:off x="6016200" y="3669800"/>
            <a:ext cx="30282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Subcomplexes of heterooligomers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/>
          <p:nvPr/>
        </p:nvSpPr>
        <p:spPr>
          <a:xfrm>
            <a:off x="1756150" y="429250"/>
            <a:ext cx="56970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/>
              <a:t>Human vs machine</a:t>
            </a:r>
            <a:endParaRPr sz="5500"/>
          </a:p>
        </p:txBody>
      </p:sp>
      <p:sp>
        <p:nvSpPr>
          <p:cNvPr id="80" name="Google Shape;80;p16"/>
          <p:cNvSpPr/>
          <p:nvPr/>
        </p:nvSpPr>
        <p:spPr>
          <a:xfrm>
            <a:off x="282600" y="2251975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Humans redundant?</a:t>
            </a:r>
            <a:endParaRPr sz="2000"/>
          </a:p>
        </p:txBody>
      </p:sp>
      <p:sp>
        <p:nvSpPr>
          <p:cNvPr id="81" name="Google Shape;81;p16"/>
          <p:cNvSpPr/>
          <p:nvPr/>
        </p:nvSpPr>
        <p:spPr>
          <a:xfrm>
            <a:off x="5775350" y="2571750"/>
            <a:ext cx="30534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chemeClr val="dk1"/>
                </a:solidFill>
              </a:rPr>
              <a:t>How to automate human contribution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/>
          <p:nvPr/>
        </p:nvSpPr>
        <p:spPr>
          <a:xfrm>
            <a:off x="1756150" y="429250"/>
            <a:ext cx="56970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/>
              <a:t>Physics</a:t>
            </a:r>
            <a:endParaRPr sz="5500"/>
          </a:p>
        </p:txBody>
      </p:sp>
      <p:sp>
        <p:nvSpPr>
          <p:cNvPr id="87" name="Google Shape;87;p17"/>
          <p:cNvSpPr/>
          <p:nvPr/>
        </p:nvSpPr>
        <p:spPr>
          <a:xfrm>
            <a:off x="282600" y="2251975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Refinement</a:t>
            </a:r>
            <a:endParaRPr sz="2000"/>
          </a:p>
        </p:txBody>
      </p:sp>
      <p:sp>
        <p:nvSpPr>
          <p:cNvPr id="88" name="Google Shape;88;p17"/>
          <p:cNvSpPr/>
          <p:nvPr/>
        </p:nvSpPr>
        <p:spPr>
          <a:xfrm>
            <a:off x="2958375" y="3275850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TM proteins</a:t>
            </a:r>
            <a:endParaRPr sz="2000"/>
          </a:p>
        </p:txBody>
      </p:sp>
      <p:sp>
        <p:nvSpPr>
          <p:cNvPr id="89" name="Google Shape;89;p17"/>
          <p:cNvSpPr/>
          <p:nvPr/>
        </p:nvSpPr>
        <p:spPr>
          <a:xfrm>
            <a:off x="5876575" y="2734450"/>
            <a:ext cx="21300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Weak binding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/>
          <p:nvPr/>
        </p:nvSpPr>
        <p:spPr>
          <a:xfrm>
            <a:off x="2213250" y="429250"/>
            <a:ext cx="47175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/>
              <a:t>Structural biology</a:t>
            </a:r>
            <a:endParaRPr sz="5500"/>
          </a:p>
        </p:txBody>
      </p:sp>
      <p:sp>
        <p:nvSpPr>
          <p:cNvPr id="95" name="Google Shape;95;p18"/>
          <p:cNvSpPr/>
          <p:nvPr/>
        </p:nvSpPr>
        <p:spPr>
          <a:xfrm>
            <a:off x="282600" y="2251975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MR</a:t>
            </a:r>
            <a:endParaRPr sz="2000"/>
          </a:p>
        </p:txBody>
      </p:sp>
      <p:sp>
        <p:nvSpPr>
          <p:cNvPr id="96" name="Google Shape;96;p18"/>
          <p:cNvSpPr/>
          <p:nvPr/>
        </p:nvSpPr>
        <p:spPr>
          <a:xfrm>
            <a:off x="2174150" y="3379925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refinement</a:t>
            </a:r>
            <a:endParaRPr sz="2000"/>
          </a:p>
        </p:txBody>
      </p:sp>
      <p:sp>
        <p:nvSpPr>
          <p:cNvPr id="97" name="Google Shape;97;p18"/>
          <p:cNvSpPr/>
          <p:nvPr/>
        </p:nvSpPr>
        <p:spPr>
          <a:xfrm>
            <a:off x="6462950" y="2571750"/>
            <a:ext cx="2365800" cy="1255800"/>
          </a:xfrm>
          <a:prstGeom prst="ellipse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Targets to drive future development</a:t>
            </a:r>
            <a:endParaRPr sz="2000"/>
          </a:p>
        </p:txBody>
      </p:sp>
      <p:sp>
        <p:nvSpPr>
          <p:cNvPr id="98" name="Google Shape;98;p18"/>
          <p:cNvSpPr/>
          <p:nvPr/>
        </p:nvSpPr>
        <p:spPr>
          <a:xfrm>
            <a:off x="4564950" y="3827550"/>
            <a:ext cx="23658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amyloid etc?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/>
          <p:nvPr/>
        </p:nvSpPr>
        <p:spPr>
          <a:xfrm>
            <a:off x="2213250" y="429250"/>
            <a:ext cx="47175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/>
              <a:t>Back to the future</a:t>
            </a:r>
            <a:endParaRPr sz="5500"/>
          </a:p>
        </p:txBody>
      </p:sp>
      <p:sp>
        <p:nvSpPr>
          <p:cNvPr id="104" name="Google Shape;104;p19"/>
          <p:cNvSpPr/>
          <p:nvPr/>
        </p:nvSpPr>
        <p:spPr>
          <a:xfrm>
            <a:off x="282600" y="2251975"/>
            <a:ext cx="2130000" cy="1255800"/>
          </a:xfrm>
          <a:prstGeom prst="ellipse">
            <a:avLst/>
          </a:prstGeom>
          <a:solidFill>
            <a:srgbClr val="D5A6B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‘Hybridise’ with earlier methods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/>
          <p:nvPr/>
        </p:nvSpPr>
        <p:spPr>
          <a:xfrm>
            <a:off x="2213250" y="429250"/>
            <a:ext cx="4717500" cy="23052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/>
              <a:t>templates</a:t>
            </a:r>
            <a:endParaRPr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On-screen Show (16:9)</PresentationFormat>
  <Paragraphs>44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Tertiary/Quaternary  round table</vt:lpstr>
      <vt:lpstr>Chain mapping problem of CASP14 is solved: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Tertiary/Quaternary  round table</dc:title>
  <cp:lastModifiedBy>Daniel Rigden</cp:lastModifiedBy>
  <cp:revision>1</cp:revision>
  <dcterms:modified xsi:type="dcterms:W3CDTF">2022-12-11T13:43:42Z</dcterms:modified>
</cp:coreProperties>
</file>