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Lst>
  <p:sldSz cy="6858000" cx="12192000"/>
  <p:notesSz cx="6858000" cy="9144000"/>
  <p:embeddedFontLst>
    <p:embeddedFont>
      <p:font typeface="Play"/>
      <p:regular r:id="rId8"/>
      <p:bold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0" roundtripDataSignature="AMtx7mjxHgkKopupQq3eFh6jHGMiL9v8z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customschemas.google.com/relationships/presentationmetadata" Target="metadata"/><Relationship Id="rId9" Type="http://schemas.openxmlformats.org/officeDocument/2006/relationships/font" Target="fonts/Play-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font" Target="fonts/Play-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4"/>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26" name="Google Shape;26;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8"/>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8"/>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9"/>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9"/>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9"/>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9"/>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9"/>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2"/>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2"/>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3"/>
          <p:cNvSpPr/>
          <p:nvPr>
            <p:ph idx="2" type="pic"/>
          </p:nvPr>
        </p:nvSpPr>
        <p:spPr>
          <a:xfrm>
            <a:off x="5183188" y="987425"/>
            <a:ext cx="6172200" cy="4873625"/>
          </a:xfrm>
          <a:prstGeom prst="rect">
            <a:avLst/>
          </a:prstGeom>
          <a:noFill/>
          <a:ln>
            <a:noFill/>
          </a:ln>
        </p:spPr>
      </p:sp>
      <p:sp>
        <p:nvSpPr>
          <p:cNvPr id="64" name="Google Shape;64;p13"/>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745650" y="1125900"/>
            <a:ext cx="10700700" cy="5264100"/>
          </a:xfrm>
          <a:prstGeom prst="rect">
            <a:avLst/>
          </a:prstGeom>
          <a:noFill/>
          <a:ln>
            <a:noFill/>
          </a:ln>
        </p:spPr>
        <p:txBody>
          <a:bodyPr anchorCtr="0" anchor="t" bIns="45700" lIns="91425" spcFirstLastPara="1" rIns="91425" wrap="square" tIns="45700">
            <a:spAutoFit/>
          </a:bodyPr>
          <a:lstStyle/>
          <a:p>
            <a:pPr indent="-114300" lvl="0" marL="0" marR="0" rtl="0" algn="l">
              <a:spcBef>
                <a:spcPts val="0"/>
              </a:spcBef>
              <a:spcAft>
                <a:spcPts val="0"/>
              </a:spcAft>
              <a:buClr>
                <a:srgbClr val="000000"/>
              </a:buClr>
              <a:buSzPts val="1800"/>
              <a:buFont typeface="Arial"/>
              <a:buChar char="•"/>
            </a:pPr>
            <a:r>
              <a:rPr lang="en-US" sz="1800"/>
              <a:t> </a:t>
            </a:r>
            <a:r>
              <a:rPr b="0" i="0" lang="en-US" sz="1800" u="none" cap="none" strike="noStrike">
                <a:solidFill>
                  <a:srgbClr val="000000"/>
                </a:solidFill>
                <a:latin typeface="Arial"/>
                <a:ea typeface="Arial"/>
                <a:cs typeface="Arial"/>
                <a:sym typeface="Arial"/>
              </a:rPr>
              <a:t> </a:t>
            </a:r>
            <a:r>
              <a:rPr b="0" i="0" lang="en-US" sz="2400" u="none" cap="none" strike="noStrike">
                <a:solidFill>
                  <a:srgbClr val="000000"/>
                </a:solidFill>
                <a:latin typeface="Arial"/>
                <a:ea typeface="Arial"/>
                <a:cs typeface="Arial"/>
                <a:sym typeface="Arial"/>
              </a:rPr>
              <a:t>Is this </a:t>
            </a:r>
            <a:r>
              <a:rPr lang="en-US" sz="2400"/>
              <a:t>“ensemble </a:t>
            </a:r>
            <a:r>
              <a:rPr b="0" i="0" lang="en-US" sz="2400" u="none" cap="none" strike="noStrike">
                <a:solidFill>
                  <a:srgbClr val="000000"/>
                </a:solidFill>
                <a:latin typeface="Arial"/>
                <a:ea typeface="Arial"/>
                <a:cs typeface="Arial"/>
                <a:sym typeface="Arial"/>
              </a:rPr>
              <a:t>experiment</a:t>
            </a:r>
            <a:r>
              <a:rPr lang="en-US" sz="2400"/>
              <a:t>”</a:t>
            </a:r>
            <a:r>
              <a:rPr b="0" i="0" lang="en-US" sz="2400" u="none" cap="none" strike="noStrike">
                <a:solidFill>
                  <a:srgbClr val="000000"/>
                </a:solidFill>
                <a:latin typeface="Arial"/>
                <a:ea typeface="Arial"/>
                <a:cs typeface="Arial"/>
                <a:sym typeface="Arial"/>
              </a:rPr>
              <a:t> appropriate for CASP?</a:t>
            </a:r>
            <a:endParaRPr/>
          </a:p>
          <a:p>
            <a:pPr indent="0" lvl="0" marL="457200" marR="0" rtl="0" algn="l">
              <a:spcBef>
                <a:spcPts val="0"/>
              </a:spcBef>
              <a:spcAft>
                <a:spcPts val="0"/>
              </a:spcAft>
              <a:buNone/>
            </a:pPr>
            <a:r>
              <a:t/>
            </a:r>
            <a:endParaRPr sz="2400"/>
          </a:p>
          <a:p>
            <a:pPr indent="-152400" lvl="0" marL="0" marR="0" rtl="0" algn="l">
              <a:spcBef>
                <a:spcPts val="0"/>
              </a:spcBef>
              <a:spcAft>
                <a:spcPts val="0"/>
              </a:spcAft>
              <a:buClr>
                <a:srgbClr val="000000"/>
              </a:buClr>
              <a:buSzPts val="2400"/>
              <a:buFont typeface="Arial"/>
              <a:buChar char="•"/>
            </a:pPr>
            <a:r>
              <a:rPr lang="en-US" sz="2400"/>
              <a:t> </a:t>
            </a:r>
            <a:r>
              <a:rPr b="0" i="0" lang="en-US" sz="2400" u="none" cap="none" strike="noStrike">
                <a:solidFill>
                  <a:srgbClr val="000000"/>
                </a:solidFill>
                <a:latin typeface="Arial"/>
                <a:ea typeface="Arial"/>
                <a:cs typeface="Arial"/>
                <a:sym typeface="Arial"/>
              </a:rPr>
              <a:t>Why are two-state models generally less accurate than standard model predictions?</a:t>
            </a:r>
            <a:endParaRPr/>
          </a:p>
          <a:p>
            <a:pPr indent="0" lvl="0" marL="0" marR="0" rtl="0" algn="l">
              <a:spcBef>
                <a:spcPts val="0"/>
              </a:spcBef>
              <a:spcAft>
                <a:spcPts val="0"/>
              </a:spcAft>
              <a:buNone/>
            </a:pPr>
            <a:r>
              <a:t/>
            </a:r>
            <a:endParaRPr b="0" i="0" sz="2400" u="none" cap="none" strike="noStrike">
              <a:solidFill>
                <a:srgbClr val="000000"/>
              </a:solidFill>
              <a:latin typeface="Arial"/>
              <a:ea typeface="Arial"/>
              <a:cs typeface="Arial"/>
              <a:sym typeface="Arial"/>
            </a:endParaRPr>
          </a:p>
          <a:p>
            <a:pPr indent="-152400" lvl="0" marL="0" marR="0" rtl="0" algn="l">
              <a:spcBef>
                <a:spcPts val="0"/>
              </a:spcBef>
              <a:spcAft>
                <a:spcPts val="0"/>
              </a:spcAft>
              <a:buClr>
                <a:srgbClr val="000000"/>
              </a:buClr>
              <a:buSzPts val="2400"/>
              <a:buFont typeface="Arial"/>
              <a:buChar char="•"/>
            </a:pPr>
            <a:r>
              <a:rPr b="0" i="0" lang="en-US" sz="2400" u="none" cap="none" strike="noStrike">
                <a:solidFill>
                  <a:srgbClr val="000000"/>
                </a:solidFill>
                <a:latin typeface="Arial"/>
                <a:ea typeface="Arial"/>
                <a:cs typeface="Arial"/>
                <a:sym typeface="Arial"/>
              </a:rPr>
              <a:t> Should modeling be 2-state?  Or multiple state?</a:t>
            </a:r>
            <a:endParaRPr b="0" i="0" sz="2400" u="none" cap="none" strike="noStrike">
              <a:solidFill>
                <a:srgbClr val="000000"/>
              </a:solidFill>
              <a:latin typeface="Arial"/>
              <a:ea typeface="Arial"/>
              <a:cs typeface="Arial"/>
              <a:sym typeface="Arial"/>
            </a:endParaRPr>
          </a:p>
          <a:p>
            <a:pPr indent="0" lvl="0" marL="457200" marR="0" rtl="0" algn="l">
              <a:spcBef>
                <a:spcPts val="0"/>
              </a:spcBef>
              <a:spcAft>
                <a:spcPts val="0"/>
              </a:spcAft>
              <a:buNone/>
            </a:pPr>
            <a:r>
              <a:t/>
            </a:r>
            <a:endParaRPr sz="2400"/>
          </a:p>
          <a:p>
            <a:pPr indent="-152400" lvl="0" marL="0" marR="0" rtl="0" algn="l">
              <a:spcBef>
                <a:spcPts val="0"/>
              </a:spcBef>
              <a:spcAft>
                <a:spcPts val="0"/>
              </a:spcAft>
              <a:buSzPts val="2400"/>
              <a:buChar char="•"/>
            </a:pPr>
            <a:r>
              <a:rPr lang="en-US" sz="2400"/>
              <a:t> Which new developments in computational biology might transform ensemble modeling in the next 2–5 years? Do you see enhanced role for generative AI or advanced molecular dynamics simulations in this space.</a:t>
            </a:r>
            <a:endParaRPr sz="2400"/>
          </a:p>
          <a:p>
            <a:pPr indent="0" lvl="0" marL="457200" marR="0" rtl="0" algn="l">
              <a:spcBef>
                <a:spcPts val="0"/>
              </a:spcBef>
              <a:spcAft>
                <a:spcPts val="0"/>
              </a:spcAft>
              <a:buNone/>
            </a:pPr>
            <a:r>
              <a:t/>
            </a:r>
            <a:endParaRPr sz="2400"/>
          </a:p>
          <a:p>
            <a:pPr indent="-152400" lvl="0" marL="0" marR="0" rtl="0" algn="l">
              <a:spcBef>
                <a:spcPts val="0"/>
              </a:spcBef>
              <a:spcAft>
                <a:spcPts val="0"/>
              </a:spcAft>
              <a:buSzPts val="2400"/>
              <a:buChar char="•"/>
            </a:pPr>
            <a:r>
              <a:rPr lang="en-US" sz="2400"/>
              <a:t> Could CASP ensemble modeling go beyond “two state” representations to include transition states and pathway intermediates critical to function? What would be the “ground truth”?</a:t>
            </a:r>
            <a:endParaRPr sz="2400"/>
          </a:p>
        </p:txBody>
      </p:sp>
      <p:sp>
        <p:nvSpPr>
          <p:cNvPr id="85" name="Google Shape;85;p1"/>
          <p:cNvSpPr txBox="1"/>
          <p:nvPr/>
        </p:nvSpPr>
        <p:spPr>
          <a:xfrm>
            <a:off x="2706528" y="408428"/>
            <a:ext cx="5889300" cy="646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3600" u="none" cap="none" strike="noStrike">
                <a:solidFill>
                  <a:srgbClr val="FF0000"/>
                </a:solidFill>
              </a:rPr>
              <a:t>Two-State Ensembles</a:t>
            </a:r>
            <a:endParaRPr b="1" sz="3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nvSpPr>
        <p:spPr>
          <a:xfrm>
            <a:off x="310850" y="889200"/>
            <a:ext cx="11559600" cy="5910600"/>
          </a:xfrm>
          <a:prstGeom prst="rect">
            <a:avLst/>
          </a:prstGeom>
          <a:noFill/>
          <a:ln>
            <a:noFill/>
          </a:ln>
        </p:spPr>
        <p:txBody>
          <a:bodyPr anchorCtr="0" anchor="t" bIns="45700" lIns="91425" spcFirstLastPara="1" rIns="91425" wrap="square" tIns="45700">
            <a:spAutoFit/>
          </a:bodyPr>
          <a:lstStyle/>
          <a:p>
            <a:pPr indent="-114300" lvl="0" marL="0" marR="0" rtl="0" algn="l">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 I</a:t>
            </a:r>
            <a:r>
              <a:rPr b="0" i="0" lang="en-US" sz="2000" u="none" cap="none" strike="noStrike">
                <a:solidFill>
                  <a:srgbClr val="000000"/>
                </a:solidFill>
                <a:latin typeface="Arial"/>
                <a:ea typeface="Arial"/>
                <a:cs typeface="Arial"/>
                <a:sym typeface="Arial"/>
              </a:rPr>
              <a:t>s t</a:t>
            </a:r>
            <a:r>
              <a:rPr lang="en-US" sz="2000"/>
              <a:t>he domain - linker - domain (D-L-D) experiment suitable for CASP?</a:t>
            </a:r>
            <a:endParaRPr sz="2000"/>
          </a:p>
          <a:p>
            <a:pPr indent="0" lvl="0" marL="457200" marR="0" rtl="0" algn="l">
              <a:spcBef>
                <a:spcPts val="0"/>
              </a:spcBef>
              <a:spcAft>
                <a:spcPts val="0"/>
              </a:spcAft>
              <a:buNone/>
            </a:pPr>
            <a:r>
              <a:t/>
            </a:r>
            <a:endParaRPr sz="2000"/>
          </a:p>
          <a:p>
            <a:pPr indent="-127000" lvl="0" marL="0" marR="0" rtl="0" algn="l">
              <a:spcBef>
                <a:spcPts val="0"/>
              </a:spcBef>
              <a:spcAft>
                <a:spcPts val="0"/>
              </a:spcAft>
              <a:buClr>
                <a:srgbClr val="000000"/>
              </a:buClr>
              <a:buSzPts val="2000"/>
              <a:buFont typeface="Arial"/>
              <a:buChar char="•"/>
            </a:pPr>
            <a:r>
              <a:rPr lang="en-US" sz="2000"/>
              <a:t> </a:t>
            </a:r>
            <a:r>
              <a:rPr b="0" i="0" lang="en-US" sz="2000" u="none" cap="none" strike="noStrike">
                <a:solidFill>
                  <a:srgbClr val="000000"/>
                </a:solidFill>
                <a:latin typeface="Arial"/>
                <a:ea typeface="Arial"/>
                <a:cs typeface="Arial"/>
                <a:sym typeface="Arial"/>
              </a:rPr>
              <a:t>For many predictors, your predictions are essentially the same for wild type linker and 6 glycine linker.  Why? </a:t>
            </a:r>
            <a:endParaRPr sz="1600"/>
          </a:p>
          <a:p>
            <a:pPr indent="0" lvl="0" marL="0" marR="0" rtl="0" algn="l">
              <a:spcBef>
                <a:spcPts val="0"/>
              </a:spcBef>
              <a:spcAft>
                <a:spcPts val="0"/>
              </a:spcAft>
              <a:buClr>
                <a:schemeClr val="dk1"/>
              </a:buClr>
              <a:buSzPts val="1800"/>
              <a:buFont typeface="Arial"/>
              <a:buNone/>
            </a:pPr>
            <a:r>
              <a:t/>
            </a:r>
            <a:endParaRPr b="0" i="0" sz="2000" u="none" cap="none" strike="noStrike">
              <a:solidFill>
                <a:srgbClr val="000000"/>
              </a:solidFill>
              <a:latin typeface="Arial"/>
              <a:ea typeface="Arial"/>
              <a:cs typeface="Arial"/>
              <a:sym typeface="Arial"/>
            </a:endParaRPr>
          </a:p>
          <a:p>
            <a:pPr indent="-127000" lvl="0" marL="0" marR="0" rtl="0" algn="l">
              <a:spcBef>
                <a:spcPts val="0"/>
              </a:spcBef>
              <a:spcAft>
                <a:spcPts val="0"/>
              </a:spcAft>
              <a:buClr>
                <a:srgbClr val="000000"/>
              </a:buClr>
              <a:buSzPts val="2000"/>
              <a:buFont typeface="Arial"/>
              <a:buChar char="•"/>
            </a:pPr>
            <a:r>
              <a:rPr b="0" i="0" lang="en-US" sz="2000" u="none" cap="none" strike="noStrike">
                <a:solidFill>
                  <a:srgbClr val="000000"/>
                </a:solidFill>
                <a:latin typeface="Arial"/>
                <a:ea typeface="Arial"/>
                <a:cs typeface="Arial"/>
                <a:sym typeface="Arial"/>
              </a:rPr>
              <a:t> Many predictors submitted ensembles with lots of discrete structures. But even 10,000 structures were not enough to get very close to ground truth. Why do you think that is?</a:t>
            </a:r>
            <a:endParaRPr sz="1600"/>
          </a:p>
          <a:p>
            <a:pPr indent="0" lvl="0" marL="0" marR="0" rtl="0" algn="l">
              <a:spcBef>
                <a:spcPts val="0"/>
              </a:spcBef>
              <a:spcAft>
                <a:spcPts val="0"/>
              </a:spcAft>
              <a:buClr>
                <a:schemeClr val="dk1"/>
              </a:buClr>
              <a:buSzPts val="1800"/>
              <a:buFont typeface="Arial"/>
              <a:buNone/>
            </a:pPr>
            <a:r>
              <a:t/>
            </a:r>
            <a:endParaRPr b="0" i="0" sz="2000" u="none" cap="none" strike="noStrike">
              <a:solidFill>
                <a:srgbClr val="000000"/>
              </a:solidFill>
              <a:latin typeface="Arial"/>
              <a:ea typeface="Arial"/>
              <a:cs typeface="Arial"/>
              <a:sym typeface="Arial"/>
            </a:endParaRPr>
          </a:p>
          <a:p>
            <a:pPr indent="-127000" lvl="0" marL="0" marR="0" rtl="0" algn="l">
              <a:spcBef>
                <a:spcPts val="0"/>
              </a:spcBef>
              <a:spcAft>
                <a:spcPts val="0"/>
              </a:spcAft>
              <a:buClr>
                <a:srgbClr val="000000"/>
              </a:buClr>
              <a:buSzPts val="2000"/>
              <a:buFont typeface="Arial"/>
              <a:buChar char="•"/>
            </a:pPr>
            <a:r>
              <a:rPr b="0" i="0" lang="en-US" sz="2000" u="none" cap="none" strike="noStrike">
                <a:solidFill>
                  <a:srgbClr val="000000"/>
                </a:solidFill>
                <a:latin typeface="Arial"/>
                <a:ea typeface="Arial"/>
                <a:cs typeface="Arial"/>
                <a:sym typeface="Arial"/>
              </a:rPr>
              <a:t> </a:t>
            </a:r>
            <a:r>
              <a:rPr b="0" i="0" lang="en-US" sz="2000" u="none" cap="none" strike="noStrike">
                <a:solidFill>
                  <a:schemeClr val="dk1"/>
                </a:solidFill>
                <a:latin typeface="Arial"/>
                <a:ea typeface="Arial"/>
                <a:cs typeface="Arial"/>
                <a:sym typeface="Arial"/>
              </a:rPr>
              <a:t>Many predictor submitted ensembles without giving population weights to the discrete structures, or with uniform weights. Weights would have allowed you to tune your ensemble for a better prediction. Do you like the idea of submitting weights? Was it difficult for you to do, either conceptual or technically?</a:t>
            </a:r>
            <a:endParaRPr sz="1600"/>
          </a:p>
          <a:p>
            <a:pPr indent="0" lvl="0" marL="0" marR="0" rtl="0" algn="l">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127000" lvl="0" marL="0" marR="0" rtl="0" algn="l">
              <a:spcBef>
                <a:spcPts val="0"/>
              </a:spcBef>
              <a:spcAft>
                <a:spcPts val="0"/>
              </a:spcAft>
              <a:buClr>
                <a:srgbClr val="000000"/>
              </a:buClr>
              <a:buSzPts val="2000"/>
              <a:buFont typeface="Arial"/>
              <a:buChar char="•"/>
            </a:pPr>
            <a:r>
              <a:rPr b="0" i="0" lang="en-US" sz="2000" u="none" cap="none" strike="noStrike">
                <a:solidFill>
                  <a:srgbClr val="000000"/>
                </a:solidFill>
                <a:latin typeface="Arial"/>
                <a:ea typeface="Arial"/>
                <a:cs typeface="Arial"/>
                <a:sym typeface="Arial"/>
              </a:rPr>
              <a:t> </a:t>
            </a:r>
            <a:r>
              <a:rPr b="0" i="0" lang="en-US" sz="2000" u="none" cap="none" strike="noStrike">
                <a:solidFill>
                  <a:schemeClr val="dk1"/>
                </a:solidFill>
                <a:latin typeface="Arial"/>
                <a:ea typeface="Arial"/>
                <a:cs typeface="Arial"/>
                <a:sym typeface="Arial"/>
              </a:rPr>
              <a:t>We believe the ground truth for the protein A challenge is a continuous distribution of structures, not a relatively small, finite number of discrete structures. Do you agree?</a:t>
            </a:r>
            <a:endParaRPr sz="1600"/>
          </a:p>
          <a:p>
            <a:pPr indent="0" lvl="0" marL="0" marR="0" rtl="0" algn="l">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127000" lvl="0" marL="0" marR="0" rtl="0" algn="l">
              <a:spcBef>
                <a:spcPts val="0"/>
              </a:spcBef>
              <a:spcAft>
                <a:spcPts val="0"/>
              </a:spcAft>
              <a:buClr>
                <a:srgbClr val="000000"/>
              </a:buClr>
              <a:buSzPts val="2000"/>
              <a:buFont typeface="Arial"/>
              <a:buChar char="•"/>
            </a:pPr>
            <a:r>
              <a:rPr b="0" i="0" lang="en-US" sz="2000" u="none" cap="none" strike="noStrike">
                <a:solidFill>
                  <a:srgbClr val="000000"/>
                </a:solidFill>
                <a:latin typeface="Arial"/>
                <a:ea typeface="Arial"/>
                <a:cs typeface="Arial"/>
                <a:sym typeface="Arial"/>
              </a:rPr>
              <a:t> Do CASP-rankings to cryoEM and crystal structures ground truths bias algorithms against solution conformations?</a:t>
            </a:r>
            <a:endParaRPr sz="1600"/>
          </a:p>
          <a:p>
            <a:pPr indent="0" lvl="0" marL="0" marR="0" rtl="0" algn="l">
              <a:spcBef>
                <a:spcPts val="0"/>
              </a:spcBef>
              <a:spcAft>
                <a:spcPts val="0"/>
              </a:spcAft>
              <a:buNone/>
            </a:pPr>
            <a:r>
              <a:t/>
            </a:r>
            <a:endParaRPr b="0" i="0" sz="1800" u="none" cap="none" strike="noStrike">
              <a:solidFill>
                <a:srgbClr val="000000"/>
              </a:solidFill>
              <a:latin typeface="Arial"/>
              <a:ea typeface="Arial"/>
              <a:cs typeface="Arial"/>
              <a:sym typeface="Arial"/>
            </a:endParaRPr>
          </a:p>
        </p:txBody>
      </p:sp>
      <p:sp>
        <p:nvSpPr>
          <p:cNvPr id="91" name="Google Shape;91;p2"/>
          <p:cNvSpPr txBox="1"/>
          <p:nvPr/>
        </p:nvSpPr>
        <p:spPr>
          <a:xfrm>
            <a:off x="2174699" y="145575"/>
            <a:ext cx="7842600" cy="646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3600" u="none" cap="none" strike="noStrike">
                <a:solidFill>
                  <a:srgbClr val="FF0000"/>
                </a:solidFill>
              </a:rPr>
              <a:t>Protein A Challenge:  D-L-D</a:t>
            </a:r>
            <a:endParaRPr b="1" sz="3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nvSpPr>
        <p:spPr>
          <a:xfrm>
            <a:off x="745650" y="795625"/>
            <a:ext cx="10700700" cy="5941500"/>
          </a:xfrm>
          <a:prstGeom prst="rect">
            <a:avLst/>
          </a:prstGeom>
          <a:noFill/>
          <a:ln>
            <a:noFill/>
          </a:ln>
        </p:spPr>
        <p:txBody>
          <a:bodyPr anchorCtr="0" anchor="t" bIns="45700" lIns="91425" spcFirstLastPara="1" rIns="91425" wrap="square" tIns="45700">
            <a:spAutoFit/>
          </a:bodyPr>
          <a:lstStyle/>
          <a:p>
            <a:pPr indent="-114300" lvl="0" marL="0" marR="0" rtl="0" algn="l">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 </a:t>
            </a:r>
            <a:r>
              <a:rPr b="0" i="0" lang="en-US" sz="2000" u="none" cap="none" strike="noStrike">
                <a:solidFill>
                  <a:srgbClr val="000000"/>
                </a:solidFill>
                <a:latin typeface="Arial"/>
                <a:ea typeface="Arial"/>
                <a:cs typeface="Arial"/>
                <a:sym typeface="Arial"/>
              </a:rPr>
              <a:t>How can blind prediction challenges address rugged landscape with multiple stable structures, which is particularly prevalent, but not unique to, RNA?</a:t>
            </a:r>
            <a:endParaRPr sz="1600"/>
          </a:p>
          <a:p>
            <a:pPr indent="0" lvl="0" marL="0" marR="0" rtl="0" algn="l">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127000" lvl="0" marL="0" marR="0" rtl="0" algn="l">
              <a:spcBef>
                <a:spcPts val="0"/>
              </a:spcBef>
              <a:spcAft>
                <a:spcPts val="0"/>
              </a:spcAft>
              <a:buClr>
                <a:srgbClr val="000000"/>
              </a:buClr>
              <a:buSzPts val="2000"/>
              <a:buFont typeface="Arial"/>
              <a:buChar char="•"/>
            </a:pPr>
            <a:r>
              <a:rPr b="0" i="0" lang="en-US" sz="2000" u="none" cap="none" strike="noStrike">
                <a:solidFill>
                  <a:srgbClr val="000000"/>
                </a:solidFill>
                <a:latin typeface="Arial"/>
                <a:ea typeface="Arial"/>
                <a:cs typeface="Arial"/>
                <a:sym typeface="Arial"/>
              </a:rPr>
              <a:t> For foreseeable future, we will always compare to some experimental data, which defines </a:t>
            </a:r>
            <a:r>
              <a:rPr lang="en-US" sz="2000"/>
              <a:t>“</a:t>
            </a:r>
            <a:r>
              <a:rPr b="0" i="0" lang="en-US" sz="2000" u="none" cap="none" strike="noStrike">
                <a:solidFill>
                  <a:srgbClr val="000000"/>
                </a:solidFill>
                <a:latin typeface="Arial"/>
                <a:ea typeface="Arial"/>
                <a:cs typeface="Arial"/>
                <a:sym typeface="Arial"/>
              </a:rPr>
              <a:t>ground-trut</a:t>
            </a:r>
            <a:r>
              <a:rPr lang="en-US" sz="2000"/>
              <a:t>h”</a:t>
            </a:r>
            <a:r>
              <a:rPr b="0" i="0" lang="en-US" sz="2000" u="none" cap="none" strike="noStrike">
                <a:solidFill>
                  <a:srgbClr val="000000"/>
                </a:solidFill>
                <a:latin typeface="Arial"/>
                <a:ea typeface="Arial"/>
                <a:cs typeface="Arial"/>
                <a:sym typeface="Arial"/>
              </a:rPr>
              <a:t>. What information is needed about the experiment for predictors to understand “ground-truth”? </a:t>
            </a:r>
            <a:endParaRPr sz="1600"/>
          </a:p>
          <a:p>
            <a:pPr indent="0" lvl="0" marL="0" marR="0" rtl="0" algn="l">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127000" lvl="0" marL="0" marR="0" rtl="0" algn="l">
              <a:spcBef>
                <a:spcPts val="0"/>
              </a:spcBef>
              <a:spcAft>
                <a:spcPts val="0"/>
              </a:spcAft>
              <a:buClr>
                <a:srgbClr val="000000"/>
              </a:buClr>
              <a:buSzPts val="2000"/>
              <a:buFont typeface="Arial"/>
              <a:buChar char="•"/>
            </a:pPr>
            <a:r>
              <a:rPr b="0" i="0" lang="en-US" sz="2000" u="none" cap="none" strike="noStrike">
                <a:solidFill>
                  <a:srgbClr val="000000"/>
                </a:solidFill>
                <a:latin typeface="Arial"/>
                <a:ea typeface="Arial"/>
                <a:cs typeface="Arial"/>
                <a:sym typeface="Arial"/>
              </a:rPr>
              <a:t> What are the advantages and disadvantages to comparing to multiple orthogonal sources of “ground-truth” in (self-)assessment?</a:t>
            </a:r>
            <a:endParaRPr sz="1600"/>
          </a:p>
          <a:p>
            <a:pPr indent="0" lvl="0" marL="0" marR="0" rtl="0" algn="l">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127000" lvl="0" marL="0" marR="0" rtl="0" algn="l">
              <a:spcBef>
                <a:spcPts val="0"/>
              </a:spcBef>
              <a:spcAft>
                <a:spcPts val="0"/>
              </a:spcAft>
              <a:buClr>
                <a:srgbClr val="000000"/>
              </a:buClr>
              <a:buSzPts val="2000"/>
              <a:buFont typeface="Arial"/>
              <a:buChar char="•"/>
            </a:pPr>
            <a:r>
              <a:rPr b="0" i="0" lang="en-US" sz="2000" u="none" cap="none" strike="noStrike">
                <a:solidFill>
                  <a:srgbClr val="000000"/>
                </a:solidFill>
                <a:latin typeface="Arial"/>
                <a:ea typeface="Arial"/>
                <a:cs typeface="Arial"/>
                <a:sym typeface="Arial"/>
              </a:rPr>
              <a:t> What sources of information (experimental ground-truth and prediction labels) are unutilized for improving ensemble prediction?</a:t>
            </a:r>
            <a:endParaRPr sz="1600"/>
          </a:p>
          <a:p>
            <a:pPr indent="0" lvl="0" marL="0" marR="0" rtl="0" algn="l">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127000" lvl="0" marL="0" marR="0" rtl="0" algn="l">
              <a:spcBef>
                <a:spcPts val="0"/>
              </a:spcBef>
              <a:spcAft>
                <a:spcPts val="0"/>
              </a:spcAft>
              <a:buClr>
                <a:srgbClr val="000000"/>
              </a:buClr>
              <a:buSzPts val="2000"/>
              <a:buFont typeface="Arial"/>
              <a:buChar char="•"/>
            </a:pPr>
            <a:r>
              <a:rPr b="0" i="0" lang="en-US" sz="2000" u="none" cap="none" strike="noStrike">
                <a:solidFill>
                  <a:srgbClr val="000000"/>
                </a:solidFill>
                <a:latin typeface="Arial"/>
                <a:ea typeface="Arial"/>
                <a:cs typeface="Arial"/>
                <a:sym typeface="Arial"/>
              </a:rPr>
              <a:t> How can we foster closer collaboration between experimentalists and computationalists to move blind prediction challenge</a:t>
            </a:r>
            <a:r>
              <a:rPr lang="en-US" sz="2000"/>
              <a:t>s</a:t>
            </a:r>
            <a:r>
              <a:rPr b="0" i="0" lang="en-US" sz="2000" u="none" cap="none" strike="noStrike">
                <a:solidFill>
                  <a:srgbClr val="000000"/>
                </a:solidFill>
                <a:latin typeface="Arial"/>
                <a:ea typeface="Arial"/>
                <a:cs typeface="Arial"/>
                <a:sym typeface="Arial"/>
              </a:rPr>
              <a:t> forward?</a:t>
            </a:r>
            <a:endParaRPr sz="1600"/>
          </a:p>
          <a:p>
            <a:pPr indent="0" lvl="0" marL="0" marR="0" rtl="0" algn="l">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127000" lvl="0" marL="0" marR="0" rtl="0" algn="l">
              <a:spcBef>
                <a:spcPts val="0"/>
              </a:spcBef>
              <a:spcAft>
                <a:spcPts val="0"/>
              </a:spcAft>
              <a:buClr>
                <a:srgbClr val="000000"/>
              </a:buClr>
              <a:buSzPts val="2000"/>
              <a:buFont typeface="Arial"/>
              <a:buChar char="•"/>
            </a:pPr>
            <a:r>
              <a:rPr b="0" i="0" lang="en-US" sz="2000" u="none" cap="none" strike="noStrike">
                <a:solidFill>
                  <a:srgbClr val="000000"/>
                </a:solidFill>
                <a:latin typeface="Arial"/>
                <a:ea typeface="Arial"/>
                <a:cs typeface="Arial"/>
                <a:sym typeface="Arial"/>
              </a:rPr>
              <a:t> From an ensemble how can we identify the biological relevant states? Must this be done in two steps (1. Predict full ensemble 2. Identify functional states) or should we aim for end-to-end?</a:t>
            </a:r>
            <a:endParaRPr sz="1600"/>
          </a:p>
        </p:txBody>
      </p:sp>
      <p:sp>
        <p:nvSpPr>
          <p:cNvPr id="97" name="Google Shape;97;p3"/>
          <p:cNvSpPr txBox="1"/>
          <p:nvPr/>
        </p:nvSpPr>
        <p:spPr>
          <a:xfrm>
            <a:off x="2900803" y="149128"/>
            <a:ext cx="5889300" cy="646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3600" u="none" cap="none" strike="noStrike">
                <a:solidFill>
                  <a:srgbClr val="FF0000"/>
                </a:solidFill>
              </a:rPr>
              <a:t>RNA Hydration</a:t>
            </a:r>
            <a:endParaRPr b="1" sz="36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2024-12-04T02:42:03Z</dcterms:created>
  <dc:creator>Montelione, Gaetano T.</dc:creator>
</cp:coreProperties>
</file>