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6" roundtripDataSignature="AMtx7mgss4TpNtc9Q+yINNwTtkIiA8rH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900">
                <a:solidFill>
                  <a:schemeClr val="dk1"/>
                </a:solidFill>
                <a:latin typeface="Verdana"/>
                <a:ea typeface="Verdana"/>
                <a:cs typeface="Verdana"/>
                <a:sym typeface="Verdana"/>
              </a:rPr>
              <a:t>Predictors are invited to submit an ensemble of conformations of this RNA with the solvent shell. The structure of the local solvent shell (water and ions) will be compared against cryo-EM data. We provide the following experimental information. These samples were folded and frozen in a solution of 50 mM Na-HEPES pH 8.0 and 10 mM MgCl2. The sample was folded for 30 min at 50°C, incubated at room temperature for 10 min, and then placed on ice. The sample was frozen on Vitrobot Mark IV with 4 s blot time, 4°C, and 100% humidity using liquid ethane as cryogen. A total electron dose of 57.25 electrons per Angstrom squared was used during data collection. The cryo-EM maps are 2.2 and 2.3 Angstrom according to gold standard FSC and were auto-sharpened using PHENIX. We require, for each conformation, that the RNA coordinates be present and that you submit at least a 5 Angstrom shell of water and ions. Larger solvent shells are allowed but may not be assessed. The RNA conformation may change across the frames. The RNA motion will not be assessed but the predictors are welcome to submit RNA of different conformations. Predictors can assume that the RNA conformations are similar to 7EZ0 (eg. &lt;4 Angstrom RMSD). During assessment these models will be locally aligned before comparing solvent structure. The main assessment will be on the local water and ion structure surrounding each RNA region, based on local alignments compared to experimentally determined high-resolution maps. Given experimental uncertainty in some regions, the solvent structure around the following residues will not be assessed: 42-67, 208-224, 263-274, 311-314, 343-381 (7EZ0 numbering: 63-88, 229-245, 284-295, 332-335, 364-402). To reduce file size, please remove all hydrogen atoms. Please submit as a set of PDB files, these should be tarred, gzipped, and uploaded as one archive file through https://predictioncenter.org/casp16/predictions_submission_WATER.cgi. To create an archive, please run: tar -czf R1260TS234.tgz ./Folder_with_R1260_models. Archive file names should combine the target name R1260 and the group name (234 in the provided example). Names of individual models inside the archive should follow the CASP model naming scheme, e.g. R1260TS234_1, where _1 is the model number. You may submit up to 1,000 conformations, with a suggested minimum of 10. We will assume equal weighting of all models in the ensemble; you may repeat conformations in the ensemble if you wish to give those conformations greater weight.</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1be912713d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31be912713d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1be912713d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31be912713d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1be912713d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31be912713d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1be912713d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31be912713d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1be912713d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31be912713d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1bcb2a617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1bcb2a617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1be912713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1be912713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41.png"/><Relationship Id="rId7" Type="http://schemas.openxmlformats.org/officeDocument/2006/relationships/image" Target="../media/image37.png"/><Relationship Id="rId8"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jp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10" Type="http://schemas.openxmlformats.org/officeDocument/2006/relationships/image" Target="../media/image5.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3.jpg"/><Relationship Id="rId7" Type="http://schemas.openxmlformats.org/officeDocument/2006/relationships/image" Target="../media/image12.png"/><Relationship Id="rId8"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hyperlink" Target="http://drive.google.com/file/d/1qR9LnqhS44rfnI1W__UKpbHYRC1oVn1J/view" TargetMode="Externa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
          <p:cNvGrpSpPr/>
          <p:nvPr/>
        </p:nvGrpSpPr>
        <p:grpSpPr>
          <a:xfrm>
            <a:off x="2104603" y="1894899"/>
            <a:ext cx="7440888" cy="3397849"/>
            <a:chOff x="4748173" y="3291278"/>
            <a:chExt cx="1743332" cy="796085"/>
          </a:xfrm>
        </p:grpSpPr>
        <p:pic>
          <p:nvPicPr>
            <p:cNvPr id="55" name="Google Shape;55;p1"/>
            <p:cNvPicPr preferRelativeResize="0"/>
            <p:nvPr/>
          </p:nvPicPr>
          <p:blipFill rotWithShape="1">
            <a:blip r:embed="rId3">
              <a:alphaModFix/>
            </a:blip>
            <a:srcRect b="0" l="0" r="0" t="0"/>
            <a:stretch/>
          </p:blipFill>
          <p:spPr>
            <a:xfrm>
              <a:off x="4748173" y="3291278"/>
              <a:ext cx="957724" cy="796085"/>
            </a:xfrm>
            <a:prstGeom prst="rect">
              <a:avLst/>
            </a:prstGeom>
            <a:noFill/>
            <a:ln>
              <a:noFill/>
            </a:ln>
          </p:spPr>
        </p:pic>
        <p:sp>
          <p:nvSpPr>
            <p:cNvPr id="56" name="Google Shape;56;p1"/>
            <p:cNvSpPr txBox="1"/>
            <p:nvPr/>
          </p:nvSpPr>
          <p:spPr>
            <a:xfrm>
              <a:off x="5314605" y="3913903"/>
              <a:ext cx="1176900" cy="9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R1260TS391</a:t>
              </a:r>
              <a:endParaRPr b="0" i="0" sz="1400" u="none" cap="none" strike="noStrike">
                <a:solidFill>
                  <a:schemeClr val="dk1"/>
                </a:solidFill>
                <a:latin typeface="Arial"/>
                <a:ea typeface="Arial"/>
                <a:cs typeface="Arial"/>
                <a:sym typeface="Arial"/>
              </a:endParaRPr>
            </a:p>
          </p:txBody>
        </p:sp>
      </p:grpSp>
      <p:sp>
        <p:nvSpPr>
          <p:cNvPr id="57" name="Google Shape;57;p1"/>
          <p:cNvSpPr txBox="1"/>
          <p:nvPr>
            <p:ph type="ctrTitle"/>
          </p:nvPr>
        </p:nvSpPr>
        <p:spPr>
          <a:xfrm>
            <a:off x="311708" y="-9362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US"/>
              <a:t>RNA water/ion Assessment</a:t>
            </a:r>
            <a:endParaRPr/>
          </a:p>
          <a:p>
            <a:pPr indent="0" lvl="0" marL="0" rtl="0" algn="ctr">
              <a:lnSpc>
                <a:spcPct val="100000"/>
              </a:lnSpc>
              <a:spcBef>
                <a:spcPts val="0"/>
              </a:spcBef>
              <a:spcAft>
                <a:spcPts val="0"/>
              </a:spcAft>
              <a:buSzPts val="5200"/>
              <a:buNone/>
            </a:pPr>
            <a:r>
              <a:rPr lang="en-US"/>
              <a:t>R1260 CASP16</a:t>
            </a:r>
            <a:endParaRPr/>
          </a:p>
        </p:txBody>
      </p:sp>
      <p:sp>
        <p:nvSpPr>
          <p:cNvPr id="58" name="Google Shape;58;p1"/>
          <p:cNvSpPr txBox="1"/>
          <p:nvPr>
            <p:ph idx="1" type="subTitle"/>
          </p:nvPr>
        </p:nvSpPr>
        <p:spPr>
          <a:xfrm>
            <a:off x="311700" y="1975771"/>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7"/>
              <a:buNone/>
            </a:pPr>
            <a:r>
              <a:rPr lang="en-US">
                <a:highlight>
                  <a:srgbClr val="FFFFFF"/>
                </a:highlight>
              </a:rPr>
              <a:t>Rhiju Das, Rachael Kretsch</a:t>
            </a:r>
            <a:endParaRPr>
              <a:highlight>
                <a:srgbClr val="FFFFFF"/>
              </a:highlight>
            </a:endParaRPr>
          </a:p>
          <a:p>
            <a:pPr indent="0" lvl="0" marL="0" rtl="0" algn="ctr">
              <a:lnSpc>
                <a:spcPct val="100000"/>
              </a:lnSpc>
              <a:spcBef>
                <a:spcPts val="0"/>
              </a:spcBef>
              <a:spcAft>
                <a:spcPts val="0"/>
              </a:spcAft>
              <a:buSzPct val="117647"/>
              <a:buNone/>
            </a:pPr>
            <a:r>
              <a:rPr lang="en-US">
                <a:highlight>
                  <a:srgbClr val="FFFFFF"/>
                </a:highlight>
              </a:rPr>
              <a:t>4 December 2024</a:t>
            </a:r>
            <a:endParaRPr>
              <a:highlight>
                <a:srgbClr val="FFFFFF"/>
              </a:highlight>
            </a:endParaRPr>
          </a:p>
        </p:txBody>
      </p:sp>
      <p:pic>
        <p:nvPicPr>
          <p:cNvPr id="59" name="Google Shape;59;p1"/>
          <p:cNvPicPr preferRelativeResize="0"/>
          <p:nvPr/>
        </p:nvPicPr>
        <p:blipFill rotWithShape="1">
          <a:blip r:embed="rId4">
            <a:alphaModFix/>
          </a:blip>
          <a:srcRect b="0" l="0" r="0" t="0"/>
          <a:stretch/>
        </p:blipFill>
        <p:spPr>
          <a:xfrm>
            <a:off x="837800" y="1359771"/>
            <a:ext cx="920487" cy="1211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0"/>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spcBef>
                <a:spcPts val="0"/>
              </a:spcBef>
              <a:spcAft>
                <a:spcPts val="0"/>
              </a:spcAft>
              <a:buSzPts val="891"/>
              <a:buNone/>
            </a:pPr>
            <a:r>
              <a:rPr b="1" lang="en-US" sz="1808">
                <a:solidFill>
                  <a:schemeClr val="lt1"/>
                </a:solidFill>
              </a:rPr>
              <a:t>The challenge</a:t>
            </a:r>
            <a:endParaRPr b="1" sz="1808">
              <a:solidFill>
                <a:schemeClr val="lt1"/>
              </a:solidFill>
            </a:endParaRPr>
          </a:p>
        </p:txBody>
      </p:sp>
      <p:sp>
        <p:nvSpPr>
          <p:cNvPr id="185" name="Google Shape;185;p10"/>
          <p:cNvSpPr txBox="1"/>
          <p:nvPr/>
        </p:nvSpPr>
        <p:spPr>
          <a:xfrm>
            <a:off x="-74825" y="690800"/>
            <a:ext cx="9621900" cy="2120700"/>
          </a:xfrm>
          <a:prstGeom prst="rect">
            <a:avLst/>
          </a:prstGeom>
          <a:noFill/>
          <a:ln>
            <a:noFill/>
          </a:ln>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Clr>
                <a:srgbClr val="31538F"/>
              </a:buClr>
              <a:buSzPts val="2200"/>
              <a:buChar char="-"/>
            </a:pPr>
            <a:r>
              <a:rPr lang="en-US" sz="2200">
                <a:solidFill>
                  <a:srgbClr val="31538F"/>
                </a:solidFill>
              </a:rPr>
              <a:t>Predict ensemble with solvent shell out to 5 A</a:t>
            </a:r>
            <a:endParaRPr sz="2200">
              <a:solidFill>
                <a:srgbClr val="31538F"/>
              </a:solidFill>
            </a:endParaRPr>
          </a:p>
          <a:p>
            <a:pPr indent="-368300" lvl="0" marL="457200" rtl="0" algn="l">
              <a:lnSpc>
                <a:spcPct val="100000"/>
              </a:lnSpc>
              <a:spcBef>
                <a:spcPts val="0"/>
              </a:spcBef>
              <a:spcAft>
                <a:spcPts val="0"/>
              </a:spcAft>
              <a:buClr>
                <a:srgbClr val="31538F"/>
              </a:buClr>
              <a:buSzPts val="2200"/>
              <a:buChar char="-"/>
            </a:pPr>
            <a:r>
              <a:rPr lang="en-US" sz="2200">
                <a:solidFill>
                  <a:srgbClr val="31538F"/>
                </a:solidFill>
              </a:rPr>
              <a:t>Assume no large dynamics - &lt;4 A RMSD from 7EZ0</a:t>
            </a:r>
            <a:endParaRPr sz="2200">
              <a:solidFill>
                <a:srgbClr val="31538F"/>
              </a:solidFill>
            </a:endParaRPr>
          </a:p>
          <a:p>
            <a:pPr indent="-368300" lvl="0" marL="457200" rtl="0" algn="l">
              <a:lnSpc>
                <a:spcPct val="100000"/>
              </a:lnSpc>
              <a:spcBef>
                <a:spcPts val="0"/>
              </a:spcBef>
              <a:spcAft>
                <a:spcPts val="0"/>
              </a:spcAft>
              <a:buClr>
                <a:srgbClr val="31538F"/>
              </a:buClr>
              <a:buSzPts val="2200"/>
              <a:buChar char="-"/>
            </a:pPr>
            <a:r>
              <a:rPr lang="en-US" sz="2200">
                <a:solidFill>
                  <a:srgbClr val="31538F"/>
                </a:solidFill>
              </a:rPr>
              <a:t>Told experimental buffer conditions, freezing conditions, resolution</a:t>
            </a:r>
            <a:endParaRPr sz="2200">
              <a:solidFill>
                <a:srgbClr val="31538F"/>
              </a:solidFill>
            </a:endParaRPr>
          </a:p>
          <a:p>
            <a:pPr indent="-368300" lvl="0" marL="457200" rtl="0" algn="l">
              <a:lnSpc>
                <a:spcPct val="100000"/>
              </a:lnSpc>
              <a:spcBef>
                <a:spcPts val="0"/>
              </a:spcBef>
              <a:spcAft>
                <a:spcPts val="0"/>
              </a:spcAft>
              <a:buClr>
                <a:srgbClr val="31538F"/>
              </a:buClr>
              <a:buSzPts val="2200"/>
              <a:buChar char="-"/>
            </a:pPr>
            <a:r>
              <a:rPr lang="en-US" sz="2200">
                <a:solidFill>
                  <a:srgbClr val="31538F"/>
                </a:solidFill>
              </a:rPr>
              <a:t>Local alignment + map comparison</a:t>
            </a:r>
            <a:endParaRPr sz="2200">
              <a:solidFill>
                <a:srgbClr val="31538F"/>
              </a:solidFill>
            </a:endParaRPr>
          </a:p>
          <a:p>
            <a:pPr indent="-368300" lvl="0" marL="457200" rtl="0" algn="l">
              <a:lnSpc>
                <a:spcPct val="100000"/>
              </a:lnSpc>
              <a:spcBef>
                <a:spcPts val="0"/>
              </a:spcBef>
              <a:spcAft>
                <a:spcPts val="0"/>
              </a:spcAft>
              <a:buClr>
                <a:srgbClr val="31538F"/>
              </a:buClr>
              <a:buSzPts val="2200"/>
              <a:buChar char="-"/>
            </a:pPr>
            <a:r>
              <a:rPr lang="en-US" sz="2200">
                <a:solidFill>
                  <a:srgbClr val="31538F"/>
                </a:solidFill>
              </a:rPr>
              <a:t>360k atoms</a:t>
            </a:r>
            <a:endParaRPr sz="2200">
              <a:solidFill>
                <a:srgbClr val="31538F"/>
              </a:solidFill>
            </a:endParaRPr>
          </a:p>
        </p:txBody>
      </p:sp>
      <p:pic>
        <p:nvPicPr>
          <p:cNvPr id="186" name="Google Shape;186;p10"/>
          <p:cNvPicPr preferRelativeResize="0"/>
          <p:nvPr/>
        </p:nvPicPr>
        <p:blipFill>
          <a:blip r:embed="rId3">
            <a:alphaModFix/>
          </a:blip>
          <a:stretch>
            <a:fillRect/>
          </a:stretch>
        </p:blipFill>
        <p:spPr>
          <a:xfrm>
            <a:off x="2804600" y="2187125"/>
            <a:ext cx="4502676" cy="306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1"/>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lnSpc>
                <a:spcPct val="100000"/>
              </a:lnSpc>
              <a:spcBef>
                <a:spcPts val="0"/>
              </a:spcBef>
              <a:spcAft>
                <a:spcPts val="0"/>
              </a:spcAft>
              <a:buSzPts val="891"/>
              <a:buNone/>
            </a:pPr>
            <a:r>
              <a:rPr b="1" lang="en-US" sz="1808">
                <a:solidFill>
                  <a:schemeClr val="lt1"/>
                </a:solidFill>
              </a:rPr>
              <a:t>Converting predictions to densities</a:t>
            </a:r>
            <a:endParaRPr b="1" sz="1808">
              <a:solidFill>
                <a:schemeClr val="lt1"/>
              </a:solidFill>
            </a:endParaRPr>
          </a:p>
        </p:txBody>
      </p:sp>
      <p:sp>
        <p:nvSpPr>
          <p:cNvPr id="192" name="Google Shape;192;p11"/>
          <p:cNvSpPr txBox="1"/>
          <p:nvPr/>
        </p:nvSpPr>
        <p:spPr>
          <a:xfrm>
            <a:off x="471391" y="842510"/>
            <a:ext cx="1993514" cy="603214"/>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0" i="0" lang="en-US" sz="1600" u="none" cap="none" strike="noStrike">
                <a:solidFill>
                  <a:schemeClr val="lt1"/>
                </a:solidFill>
                <a:latin typeface="Arial"/>
                <a:ea typeface="Arial"/>
                <a:cs typeface="Arial"/>
                <a:sym typeface="Arial"/>
              </a:rPr>
              <a:t>1. Parse each RNA water – solvents</a:t>
            </a:r>
            <a:endParaRPr/>
          </a:p>
        </p:txBody>
      </p:sp>
      <p:sp>
        <p:nvSpPr>
          <p:cNvPr id="193" name="Google Shape;193;p11"/>
          <p:cNvSpPr txBox="1"/>
          <p:nvPr/>
        </p:nvSpPr>
        <p:spPr>
          <a:xfrm>
            <a:off x="525228" y="2783828"/>
            <a:ext cx="2218800" cy="8496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0" i="0" lang="en-US" sz="1600" u="none" cap="none" strike="noStrike">
                <a:solidFill>
                  <a:schemeClr val="lt1"/>
                </a:solidFill>
                <a:latin typeface="Arial"/>
                <a:ea typeface="Arial"/>
                <a:cs typeface="Arial"/>
                <a:sym typeface="Arial"/>
              </a:rPr>
              <a:t>2. For each residue, locally align to native neighborhood (10 Å) </a:t>
            </a:r>
            <a:endParaRPr/>
          </a:p>
        </p:txBody>
      </p:sp>
      <p:sp>
        <p:nvSpPr>
          <p:cNvPr id="194" name="Google Shape;194;p11"/>
          <p:cNvSpPr txBox="1"/>
          <p:nvPr/>
        </p:nvSpPr>
        <p:spPr>
          <a:xfrm>
            <a:off x="3657450" y="3513266"/>
            <a:ext cx="2218800" cy="8496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0" i="0" lang="en-US" sz="1600" u="none" cap="none" strike="noStrike">
                <a:solidFill>
                  <a:schemeClr val="lt1"/>
                </a:solidFill>
                <a:latin typeface="Arial"/>
                <a:ea typeface="Arial"/>
                <a:cs typeface="Arial"/>
                <a:sym typeface="Arial"/>
              </a:rPr>
              <a:t>3. Combine all models for group and create a local density map</a:t>
            </a:r>
            <a:endParaRPr/>
          </a:p>
        </p:txBody>
      </p:sp>
      <p:sp>
        <p:nvSpPr>
          <p:cNvPr id="195" name="Google Shape;195;p11"/>
          <p:cNvSpPr txBox="1"/>
          <p:nvPr/>
        </p:nvSpPr>
        <p:spPr>
          <a:xfrm>
            <a:off x="6523172" y="1324448"/>
            <a:ext cx="2218800" cy="8496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0" i="0" lang="en-US" sz="1600" u="none" cap="none" strike="noStrike">
                <a:solidFill>
                  <a:schemeClr val="lt1"/>
                </a:solidFill>
                <a:latin typeface="Arial"/>
                <a:ea typeface="Arial"/>
                <a:cs typeface="Arial"/>
                <a:sym typeface="Arial"/>
              </a:rPr>
              <a:t>4. Piece together local density to global density map</a:t>
            </a:r>
            <a:endParaRPr/>
          </a:p>
        </p:txBody>
      </p:sp>
      <p:sp>
        <p:nvSpPr>
          <p:cNvPr id="196" name="Google Shape;196;p11"/>
          <p:cNvSpPr txBox="1"/>
          <p:nvPr/>
        </p:nvSpPr>
        <p:spPr>
          <a:xfrm>
            <a:off x="3449157" y="1194148"/>
            <a:ext cx="2218800" cy="3570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0" i="0" lang="en-US" sz="1600" u="none" cap="none" strike="noStrike">
                <a:solidFill>
                  <a:schemeClr val="lt1"/>
                </a:solidFill>
                <a:latin typeface="Arial"/>
                <a:ea typeface="Arial"/>
                <a:cs typeface="Arial"/>
                <a:sym typeface="Arial"/>
              </a:rPr>
              <a:t>5. Score and visualize</a:t>
            </a:r>
            <a:endParaRPr/>
          </a:p>
        </p:txBody>
      </p:sp>
      <p:pic>
        <p:nvPicPr>
          <p:cNvPr id="197" name="Google Shape;197;p11"/>
          <p:cNvPicPr preferRelativeResize="0"/>
          <p:nvPr/>
        </p:nvPicPr>
        <p:blipFill rotWithShape="1">
          <a:blip r:embed="rId3">
            <a:alphaModFix/>
          </a:blip>
          <a:srcRect b="0" l="0" r="0" t="0"/>
          <a:stretch/>
        </p:blipFill>
        <p:spPr>
          <a:xfrm>
            <a:off x="6608850" y="2153808"/>
            <a:ext cx="2169567" cy="1803393"/>
          </a:xfrm>
          <a:prstGeom prst="rect">
            <a:avLst/>
          </a:prstGeom>
          <a:noFill/>
          <a:ln>
            <a:noFill/>
          </a:ln>
        </p:spPr>
      </p:pic>
      <p:cxnSp>
        <p:nvCxnSpPr>
          <p:cNvPr id="198" name="Google Shape;198;p11"/>
          <p:cNvCxnSpPr>
            <a:endCxn id="193" idx="0"/>
          </p:cNvCxnSpPr>
          <p:nvPr/>
        </p:nvCxnSpPr>
        <p:spPr>
          <a:xfrm>
            <a:off x="1468128" y="1445829"/>
            <a:ext cx="166500" cy="1338000"/>
          </a:xfrm>
          <a:prstGeom prst="straightConnector1">
            <a:avLst/>
          </a:prstGeom>
          <a:noFill/>
          <a:ln cap="flat" cmpd="sng" w="28575">
            <a:solidFill>
              <a:schemeClr val="dk2"/>
            </a:solidFill>
            <a:prstDash val="solid"/>
            <a:round/>
            <a:headEnd len="med" w="med" type="none"/>
            <a:tailEnd len="med" w="med" type="triangle"/>
          </a:ln>
        </p:spPr>
      </p:cxnSp>
      <p:cxnSp>
        <p:nvCxnSpPr>
          <p:cNvPr id="199" name="Google Shape;199;p11"/>
          <p:cNvCxnSpPr>
            <a:stCxn id="193" idx="2"/>
            <a:endCxn id="194" idx="1"/>
          </p:cNvCxnSpPr>
          <p:nvPr/>
        </p:nvCxnSpPr>
        <p:spPr>
          <a:xfrm>
            <a:off x="1634628" y="3633429"/>
            <a:ext cx="2022900" cy="304500"/>
          </a:xfrm>
          <a:prstGeom prst="straightConnector1">
            <a:avLst/>
          </a:prstGeom>
          <a:noFill/>
          <a:ln cap="flat" cmpd="sng" w="28575">
            <a:solidFill>
              <a:schemeClr val="dk2"/>
            </a:solidFill>
            <a:prstDash val="solid"/>
            <a:round/>
            <a:headEnd len="med" w="med" type="none"/>
            <a:tailEnd len="med" w="med" type="triangle"/>
          </a:ln>
        </p:spPr>
      </p:cxnSp>
      <p:cxnSp>
        <p:nvCxnSpPr>
          <p:cNvPr id="200" name="Google Shape;200;p11"/>
          <p:cNvCxnSpPr>
            <a:stCxn id="194" idx="3"/>
            <a:endCxn id="195" idx="1"/>
          </p:cNvCxnSpPr>
          <p:nvPr/>
        </p:nvCxnSpPr>
        <p:spPr>
          <a:xfrm flipH="1" rot="10800000">
            <a:off x="5876250" y="1749266"/>
            <a:ext cx="646800" cy="2188800"/>
          </a:xfrm>
          <a:prstGeom prst="straightConnector1">
            <a:avLst/>
          </a:prstGeom>
          <a:noFill/>
          <a:ln cap="flat" cmpd="sng" w="28575">
            <a:solidFill>
              <a:schemeClr val="dk2"/>
            </a:solidFill>
            <a:prstDash val="solid"/>
            <a:round/>
            <a:headEnd len="med" w="med" type="none"/>
            <a:tailEnd len="med" w="med" type="triangle"/>
          </a:ln>
        </p:spPr>
      </p:cxnSp>
      <p:cxnSp>
        <p:nvCxnSpPr>
          <p:cNvPr id="201" name="Google Shape;201;p11"/>
          <p:cNvCxnSpPr>
            <a:stCxn id="195" idx="1"/>
            <a:endCxn id="196" idx="3"/>
          </p:cNvCxnSpPr>
          <p:nvPr/>
        </p:nvCxnSpPr>
        <p:spPr>
          <a:xfrm rot="10800000">
            <a:off x="5667872" y="1372748"/>
            <a:ext cx="855300" cy="3765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2"/>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lnSpc>
                <a:spcPct val="100000"/>
              </a:lnSpc>
              <a:spcBef>
                <a:spcPts val="0"/>
              </a:spcBef>
              <a:spcAft>
                <a:spcPts val="0"/>
              </a:spcAft>
              <a:buSzPts val="891"/>
              <a:buNone/>
            </a:pPr>
            <a:r>
              <a:rPr b="1" lang="en-US" sz="1808">
                <a:solidFill>
                  <a:schemeClr val="lt1"/>
                </a:solidFill>
              </a:rPr>
              <a:t>Results - Cross correlation</a:t>
            </a:r>
            <a:endParaRPr b="1" sz="1808">
              <a:solidFill>
                <a:schemeClr val="lt1"/>
              </a:solidFill>
            </a:endParaRPr>
          </a:p>
        </p:txBody>
      </p:sp>
      <p:sp>
        <p:nvSpPr>
          <p:cNvPr id="207" name="Google Shape;207;p12"/>
          <p:cNvSpPr txBox="1"/>
          <p:nvPr/>
        </p:nvSpPr>
        <p:spPr>
          <a:xfrm>
            <a:off x="6511600" y="3612750"/>
            <a:ext cx="2837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solidFill>
                  <a:srgbClr val="083C92"/>
                </a:solidFill>
              </a:rPr>
              <a:t>Ranking robustness:</a:t>
            </a:r>
            <a:endParaRPr sz="1800">
              <a:solidFill>
                <a:srgbClr val="083C92"/>
              </a:solidFill>
            </a:endParaRPr>
          </a:p>
          <a:p>
            <a:pPr indent="-342900" lvl="0" marL="457200" marR="0" rtl="0" algn="l">
              <a:lnSpc>
                <a:spcPct val="100000"/>
              </a:lnSpc>
              <a:spcBef>
                <a:spcPts val="0"/>
              </a:spcBef>
              <a:spcAft>
                <a:spcPts val="0"/>
              </a:spcAft>
              <a:buClr>
                <a:srgbClr val="083C92"/>
              </a:buClr>
              <a:buSzPts val="1800"/>
              <a:buChar char="-"/>
            </a:pPr>
            <a:r>
              <a:rPr lang="en-US" sz="1800">
                <a:solidFill>
                  <a:srgbClr val="083C92"/>
                </a:solidFill>
              </a:rPr>
              <a:t>Radius of shell</a:t>
            </a:r>
            <a:endParaRPr sz="1800">
              <a:solidFill>
                <a:srgbClr val="083C92"/>
              </a:solidFill>
            </a:endParaRPr>
          </a:p>
          <a:p>
            <a:pPr indent="-342900" lvl="0" marL="457200" marR="0" rtl="0" algn="l">
              <a:lnSpc>
                <a:spcPct val="100000"/>
              </a:lnSpc>
              <a:spcBef>
                <a:spcPts val="0"/>
              </a:spcBef>
              <a:spcAft>
                <a:spcPts val="0"/>
              </a:spcAft>
              <a:buClr>
                <a:srgbClr val="083C92"/>
              </a:buClr>
              <a:buSzPts val="1800"/>
              <a:buChar char="-"/>
            </a:pPr>
            <a:r>
              <a:rPr lang="en-US" sz="1800">
                <a:solidFill>
                  <a:srgbClr val="083C92"/>
                </a:solidFill>
              </a:rPr>
              <a:t>relative scattering water/Mg/Na...</a:t>
            </a:r>
            <a:endParaRPr/>
          </a:p>
        </p:txBody>
      </p:sp>
      <p:pic>
        <p:nvPicPr>
          <p:cNvPr id="208" name="Google Shape;208;p12"/>
          <p:cNvPicPr preferRelativeResize="0"/>
          <p:nvPr/>
        </p:nvPicPr>
        <p:blipFill rotWithShape="1">
          <a:blip r:embed="rId3">
            <a:alphaModFix/>
          </a:blip>
          <a:srcRect b="4725" l="0" r="0" t="0"/>
          <a:stretch/>
        </p:blipFill>
        <p:spPr>
          <a:xfrm>
            <a:off x="446475" y="406426"/>
            <a:ext cx="5902833" cy="4737074"/>
          </a:xfrm>
          <a:prstGeom prst="rect">
            <a:avLst/>
          </a:prstGeom>
          <a:noFill/>
          <a:ln>
            <a:noFill/>
          </a:ln>
        </p:spPr>
      </p:pic>
      <p:sp>
        <p:nvSpPr>
          <p:cNvPr id="209" name="Google Shape;209;p12"/>
          <p:cNvSpPr txBox="1"/>
          <p:nvPr/>
        </p:nvSpPr>
        <p:spPr>
          <a:xfrm>
            <a:off x="6306300" y="1318225"/>
            <a:ext cx="2837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800">
                <a:solidFill>
                  <a:srgbClr val="083C92"/>
                </a:solidFill>
              </a:rPr>
              <a:t>All MD based methods</a:t>
            </a:r>
            <a:endParaRPr b="1" sz="1800">
              <a:solidFill>
                <a:srgbClr val="083C9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31be912713d_0_50"/>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lnSpc>
                <a:spcPct val="100000"/>
              </a:lnSpc>
              <a:spcBef>
                <a:spcPts val="0"/>
              </a:spcBef>
              <a:spcAft>
                <a:spcPts val="0"/>
              </a:spcAft>
              <a:buSzPts val="891"/>
              <a:buNone/>
            </a:pPr>
            <a:r>
              <a:rPr b="1" lang="en-US" sz="1808">
                <a:solidFill>
                  <a:schemeClr val="lt1"/>
                </a:solidFill>
              </a:rPr>
              <a:t>Results - Cross correlation</a:t>
            </a:r>
            <a:endParaRPr b="1" sz="1808">
              <a:solidFill>
                <a:schemeClr val="lt1"/>
              </a:solidFill>
            </a:endParaRPr>
          </a:p>
        </p:txBody>
      </p:sp>
      <p:sp>
        <p:nvSpPr>
          <p:cNvPr id="215" name="Google Shape;215;g31be912713d_0_50"/>
          <p:cNvSpPr txBox="1"/>
          <p:nvPr/>
        </p:nvSpPr>
        <p:spPr>
          <a:xfrm>
            <a:off x="6511600" y="3612750"/>
            <a:ext cx="2837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solidFill>
                  <a:srgbClr val="083C92"/>
                </a:solidFill>
              </a:rPr>
              <a:t>Ranking robustness:</a:t>
            </a:r>
            <a:endParaRPr sz="1800">
              <a:solidFill>
                <a:srgbClr val="083C92"/>
              </a:solidFill>
            </a:endParaRPr>
          </a:p>
          <a:p>
            <a:pPr indent="-342900" lvl="0" marL="457200" marR="0" rtl="0" algn="l">
              <a:lnSpc>
                <a:spcPct val="100000"/>
              </a:lnSpc>
              <a:spcBef>
                <a:spcPts val="0"/>
              </a:spcBef>
              <a:spcAft>
                <a:spcPts val="0"/>
              </a:spcAft>
              <a:buClr>
                <a:srgbClr val="083C92"/>
              </a:buClr>
              <a:buSzPts val="1800"/>
              <a:buChar char="-"/>
            </a:pPr>
            <a:r>
              <a:rPr lang="en-US" sz="1800">
                <a:solidFill>
                  <a:srgbClr val="083C92"/>
                </a:solidFill>
              </a:rPr>
              <a:t>Radius of shell</a:t>
            </a:r>
            <a:endParaRPr sz="1800">
              <a:solidFill>
                <a:srgbClr val="083C92"/>
              </a:solidFill>
            </a:endParaRPr>
          </a:p>
          <a:p>
            <a:pPr indent="-342900" lvl="0" marL="457200" marR="0" rtl="0" algn="l">
              <a:lnSpc>
                <a:spcPct val="100000"/>
              </a:lnSpc>
              <a:spcBef>
                <a:spcPts val="0"/>
              </a:spcBef>
              <a:spcAft>
                <a:spcPts val="0"/>
              </a:spcAft>
              <a:buClr>
                <a:srgbClr val="083C92"/>
              </a:buClr>
              <a:buSzPts val="1800"/>
              <a:buChar char="-"/>
            </a:pPr>
            <a:r>
              <a:rPr lang="en-US" sz="1800">
                <a:solidFill>
                  <a:srgbClr val="083C92"/>
                </a:solidFill>
              </a:rPr>
              <a:t>relative scattering water/Mg/Na...</a:t>
            </a:r>
            <a:endParaRPr/>
          </a:p>
        </p:txBody>
      </p:sp>
      <p:sp>
        <p:nvSpPr>
          <p:cNvPr id="216" name="Google Shape;216;g31be912713d_0_50"/>
          <p:cNvSpPr txBox="1"/>
          <p:nvPr/>
        </p:nvSpPr>
        <p:spPr>
          <a:xfrm>
            <a:off x="6306300" y="1318225"/>
            <a:ext cx="2837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800">
                <a:solidFill>
                  <a:srgbClr val="083C92"/>
                </a:solidFill>
              </a:rPr>
              <a:t>All MD based methods</a:t>
            </a:r>
            <a:endParaRPr b="1" sz="1800">
              <a:solidFill>
                <a:srgbClr val="083C92"/>
              </a:solidFill>
            </a:endParaRPr>
          </a:p>
        </p:txBody>
      </p:sp>
      <p:pic>
        <p:nvPicPr>
          <p:cNvPr id="217" name="Google Shape;217;g31be912713d_0_50"/>
          <p:cNvPicPr preferRelativeResize="0"/>
          <p:nvPr/>
        </p:nvPicPr>
        <p:blipFill>
          <a:blip r:embed="rId3">
            <a:alphaModFix/>
          </a:blip>
          <a:stretch>
            <a:fillRect/>
          </a:stretch>
        </p:blipFill>
        <p:spPr>
          <a:xfrm>
            <a:off x="399283" y="404238"/>
            <a:ext cx="5907026" cy="50478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3"/>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lnSpc>
                <a:spcPct val="100000"/>
              </a:lnSpc>
              <a:spcBef>
                <a:spcPts val="0"/>
              </a:spcBef>
              <a:spcAft>
                <a:spcPts val="0"/>
              </a:spcAft>
              <a:buSzPts val="891"/>
              <a:buNone/>
            </a:pPr>
            <a:r>
              <a:rPr b="1" lang="en-US" sz="1808">
                <a:solidFill>
                  <a:schemeClr val="lt1"/>
                </a:solidFill>
              </a:rPr>
              <a:t>Results - local corrections</a:t>
            </a:r>
            <a:endParaRPr b="1" sz="1808">
              <a:solidFill>
                <a:schemeClr val="lt1"/>
              </a:solidFill>
            </a:endParaRPr>
          </a:p>
        </p:txBody>
      </p:sp>
      <p:pic>
        <p:nvPicPr>
          <p:cNvPr id="223" name="Google Shape;223;p13"/>
          <p:cNvPicPr preferRelativeResize="0"/>
          <p:nvPr/>
        </p:nvPicPr>
        <p:blipFill rotWithShape="1">
          <a:blip r:embed="rId3">
            <a:alphaModFix/>
          </a:blip>
          <a:srcRect b="0" l="25118" r="11818" t="24459"/>
          <a:stretch/>
        </p:blipFill>
        <p:spPr>
          <a:xfrm>
            <a:off x="253750" y="1855850"/>
            <a:ext cx="2523037" cy="2071501"/>
          </a:xfrm>
          <a:prstGeom prst="rect">
            <a:avLst/>
          </a:prstGeom>
          <a:noFill/>
          <a:ln>
            <a:noFill/>
          </a:ln>
        </p:spPr>
      </p:pic>
      <p:sp>
        <p:nvSpPr>
          <p:cNvPr id="224" name="Google Shape;224;p13"/>
          <p:cNvSpPr txBox="1"/>
          <p:nvPr/>
        </p:nvSpPr>
        <p:spPr>
          <a:xfrm>
            <a:off x="536350" y="1340900"/>
            <a:ext cx="31959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2"/>
                </a:solidFill>
              </a:rPr>
              <a:t>Experimental</a:t>
            </a:r>
            <a:endParaRPr sz="1800">
              <a:solidFill>
                <a:schemeClr val="dk2"/>
              </a:solidFill>
            </a:endParaRPr>
          </a:p>
        </p:txBody>
      </p:sp>
      <p:grpSp>
        <p:nvGrpSpPr>
          <p:cNvPr id="225" name="Google Shape;225;p13"/>
          <p:cNvGrpSpPr/>
          <p:nvPr/>
        </p:nvGrpSpPr>
        <p:grpSpPr>
          <a:xfrm>
            <a:off x="3377200" y="1340900"/>
            <a:ext cx="6172525" cy="2642486"/>
            <a:chOff x="3377200" y="1340900"/>
            <a:chExt cx="6172525" cy="2642486"/>
          </a:xfrm>
        </p:grpSpPr>
        <p:pic>
          <p:nvPicPr>
            <p:cNvPr id="226" name="Google Shape;226;p13"/>
            <p:cNvPicPr preferRelativeResize="0"/>
            <p:nvPr/>
          </p:nvPicPr>
          <p:blipFill rotWithShape="1">
            <a:blip r:embed="rId4">
              <a:alphaModFix/>
            </a:blip>
            <a:srcRect b="0" l="25186" r="11578" t="22916"/>
            <a:stretch/>
          </p:blipFill>
          <p:spPr>
            <a:xfrm>
              <a:off x="3386699" y="1878775"/>
              <a:ext cx="2523012" cy="2104611"/>
            </a:xfrm>
            <a:prstGeom prst="rect">
              <a:avLst/>
            </a:prstGeom>
            <a:noFill/>
            <a:ln>
              <a:noFill/>
            </a:ln>
          </p:spPr>
        </p:pic>
        <p:pic>
          <p:nvPicPr>
            <p:cNvPr id="227" name="Google Shape;227;p13"/>
            <p:cNvPicPr preferRelativeResize="0"/>
            <p:nvPr/>
          </p:nvPicPr>
          <p:blipFill rotWithShape="1">
            <a:blip r:embed="rId5">
              <a:alphaModFix/>
            </a:blip>
            <a:srcRect b="0" l="24709" r="11882" t="22588"/>
            <a:stretch/>
          </p:blipFill>
          <p:spPr>
            <a:xfrm>
              <a:off x="6413161" y="1878785"/>
              <a:ext cx="2523055" cy="2104593"/>
            </a:xfrm>
            <a:prstGeom prst="rect">
              <a:avLst/>
            </a:prstGeom>
            <a:noFill/>
            <a:ln>
              <a:noFill/>
            </a:ln>
          </p:spPr>
        </p:pic>
        <p:sp>
          <p:nvSpPr>
            <p:cNvPr id="228" name="Google Shape;228;p13"/>
            <p:cNvSpPr txBox="1"/>
            <p:nvPr/>
          </p:nvSpPr>
          <p:spPr>
            <a:xfrm>
              <a:off x="3377200" y="1340900"/>
              <a:ext cx="31959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2"/>
                  </a:solidFill>
                </a:rPr>
                <a:t>Bussi lab Replex - 391</a:t>
              </a:r>
              <a:endParaRPr sz="1800">
                <a:solidFill>
                  <a:schemeClr val="dk2"/>
                </a:solidFill>
              </a:endParaRPr>
            </a:p>
          </p:txBody>
        </p:sp>
        <p:sp>
          <p:nvSpPr>
            <p:cNvPr id="229" name="Google Shape;229;p13"/>
            <p:cNvSpPr txBox="1"/>
            <p:nvPr/>
          </p:nvSpPr>
          <p:spPr>
            <a:xfrm>
              <a:off x="6353825" y="1340900"/>
              <a:ext cx="31959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2"/>
                  </a:solidFill>
                </a:rPr>
                <a:t>SouthRNA - 156</a:t>
              </a:r>
              <a:endParaRPr sz="1800">
                <a:solidFill>
                  <a:schemeClr val="dk2"/>
                </a:solidFill>
              </a:endParaRPr>
            </a:p>
          </p:txBody>
        </p:sp>
      </p:grpSp>
      <p:sp>
        <p:nvSpPr>
          <p:cNvPr id="230" name="Google Shape;230;p13"/>
          <p:cNvSpPr txBox="1"/>
          <p:nvPr/>
        </p:nvSpPr>
        <p:spPr>
          <a:xfrm>
            <a:off x="971700" y="4069400"/>
            <a:ext cx="11460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0000FF"/>
                </a:solidFill>
              </a:rPr>
              <a:t>U170</a:t>
            </a:r>
            <a:endParaRPr b="1" sz="1800">
              <a:solidFill>
                <a:srgbClr val="0000FF"/>
              </a:solidFill>
            </a:endParaRPr>
          </a:p>
        </p:txBody>
      </p:sp>
      <p:cxnSp>
        <p:nvCxnSpPr>
          <p:cNvPr id="231" name="Google Shape;231;p13"/>
          <p:cNvCxnSpPr/>
          <p:nvPr/>
        </p:nvCxnSpPr>
        <p:spPr>
          <a:xfrm rot="10800000">
            <a:off x="1329800" y="2911250"/>
            <a:ext cx="33300" cy="1248300"/>
          </a:xfrm>
          <a:prstGeom prst="straightConnector1">
            <a:avLst/>
          </a:prstGeom>
          <a:noFill/>
          <a:ln cap="flat" cmpd="sng" w="38100">
            <a:solidFill>
              <a:srgbClr val="0000FF"/>
            </a:solidFill>
            <a:prstDash val="solid"/>
            <a:round/>
            <a:headEnd len="med" w="med" type="none"/>
            <a:tailEnd len="med" w="med" type="triangle"/>
          </a:ln>
        </p:spPr>
      </p:cxnSp>
      <p:grpSp>
        <p:nvGrpSpPr>
          <p:cNvPr id="232" name="Google Shape;232;p13"/>
          <p:cNvGrpSpPr/>
          <p:nvPr/>
        </p:nvGrpSpPr>
        <p:grpSpPr>
          <a:xfrm>
            <a:off x="1609900" y="2821025"/>
            <a:ext cx="2671825" cy="1643475"/>
            <a:chOff x="1609900" y="2821025"/>
            <a:chExt cx="2671825" cy="1643475"/>
          </a:xfrm>
        </p:grpSpPr>
        <p:sp>
          <p:nvSpPr>
            <p:cNvPr id="233" name="Google Shape;233;p13"/>
            <p:cNvSpPr txBox="1"/>
            <p:nvPr/>
          </p:nvSpPr>
          <p:spPr>
            <a:xfrm>
              <a:off x="1867625" y="4091600"/>
              <a:ext cx="24141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9900FF"/>
                  </a:solidFill>
                </a:rPr>
                <a:t>Two densities with low diffuseness</a:t>
              </a:r>
              <a:endParaRPr b="1" sz="1800">
                <a:solidFill>
                  <a:srgbClr val="9900FF"/>
                </a:solidFill>
              </a:endParaRPr>
            </a:p>
          </p:txBody>
        </p:sp>
        <p:cxnSp>
          <p:nvCxnSpPr>
            <p:cNvPr id="234" name="Google Shape;234;p13"/>
            <p:cNvCxnSpPr/>
            <p:nvPr/>
          </p:nvCxnSpPr>
          <p:spPr>
            <a:xfrm rot="10800000">
              <a:off x="1609900" y="2821025"/>
              <a:ext cx="1229100" cy="1318200"/>
            </a:xfrm>
            <a:prstGeom prst="straightConnector1">
              <a:avLst/>
            </a:prstGeom>
            <a:noFill/>
            <a:ln cap="flat" cmpd="sng" w="38100">
              <a:solidFill>
                <a:srgbClr val="9900FF"/>
              </a:solidFill>
              <a:prstDash val="solid"/>
              <a:round/>
              <a:headEnd len="med" w="med" type="none"/>
              <a:tailEnd len="med" w="med" type="triangle"/>
            </a:ln>
          </p:spPr>
        </p:cxnSp>
        <p:cxnSp>
          <p:nvCxnSpPr>
            <p:cNvPr id="235" name="Google Shape;235;p13"/>
            <p:cNvCxnSpPr/>
            <p:nvPr/>
          </p:nvCxnSpPr>
          <p:spPr>
            <a:xfrm rot="10800000">
              <a:off x="1654025" y="3295300"/>
              <a:ext cx="1129500" cy="899400"/>
            </a:xfrm>
            <a:prstGeom prst="straightConnector1">
              <a:avLst/>
            </a:prstGeom>
            <a:noFill/>
            <a:ln cap="flat" cmpd="sng" w="38100">
              <a:solidFill>
                <a:srgbClr val="9900FF"/>
              </a:solidFill>
              <a:prstDash val="solid"/>
              <a:round/>
              <a:headEnd len="med" w="med" type="none"/>
              <a:tailEnd len="med" w="med" type="triangle"/>
            </a:ln>
          </p:spPr>
        </p:cxnSp>
      </p:grpSp>
      <p:grpSp>
        <p:nvGrpSpPr>
          <p:cNvPr id="236" name="Google Shape;236;p13"/>
          <p:cNvGrpSpPr/>
          <p:nvPr/>
        </p:nvGrpSpPr>
        <p:grpSpPr>
          <a:xfrm>
            <a:off x="4" y="707700"/>
            <a:ext cx="2486921" cy="2912737"/>
            <a:chOff x="4" y="707700"/>
            <a:chExt cx="2486921" cy="2912737"/>
          </a:xfrm>
        </p:grpSpPr>
        <p:sp>
          <p:nvSpPr>
            <p:cNvPr id="237" name="Google Shape;237;p13"/>
            <p:cNvSpPr txBox="1"/>
            <p:nvPr/>
          </p:nvSpPr>
          <p:spPr>
            <a:xfrm>
              <a:off x="72825" y="707700"/>
              <a:ext cx="24141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38761D"/>
                  </a:solidFill>
                </a:rPr>
                <a:t>Diffuse density between backbone</a:t>
              </a:r>
              <a:endParaRPr b="1" sz="1800">
                <a:solidFill>
                  <a:srgbClr val="38761D"/>
                </a:solidFill>
              </a:endParaRPr>
            </a:p>
          </p:txBody>
        </p:sp>
        <p:sp>
          <p:nvSpPr>
            <p:cNvPr id="238" name="Google Shape;238;p13"/>
            <p:cNvSpPr/>
            <p:nvPr/>
          </p:nvSpPr>
          <p:spPr>
            <a:xfrm rot="1197899">
              <a:off x="293811" y="1673861"/>
              <a:ext cx="810085" cy="1864251"/>
            </a:xfrm>
            <a:prstGeom prst="ellipse">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39" name="Google Shape;239;p13"/>
            <p:cNvCxnSpPr>
              <a:stCxn id="238" idx="1"/>
            </p:cNvCxnSpPr>
            <p:nvPr/>
          </p:nvCxnSpPr>
          <p:spPr>
            <a:xfrm rot="10800000">
              <a:off x="253824" y="1323462"/>
              <a:ext cx="400800" cy="565200"/>
            </a:xfrm>
            <a:prstGeom prst="straightConnector1">
              <a:avLst/>
            </a:prstGeom>
            <a:noFill/>
            <a:ln cap="flat" cmpd="sng" w="38100">
              <a:solidFill>
                <a:srgbClr val="38761D"/>
              </a:solidFill>
              <a:prstDash val="solid"/>
              <a:round/>
              <a:headEnd len="med" w="med" type="none"/>
              <a:tailEnd len="med" w="med" type="triangle"/>
            </a:ln>
          </p:spPr>
        </p:cxnSp>
      </p:grpSp>
      <p:cxnSp>
        <p:nvCxnSpPr>
          <p:cNvPr id="240" name="Google Shape;240;p13"/>
          <p:cNvCxnSpPr/>
          <p:nvPr/>
        </p:nvCxnSpPr>
        <p:spPr>
          <a:xfrm flipH="1" rot="10800000">
            <a:off x="475325" y="2820975"/>
            <a:ext cx="327900" cy="1294200"/>
          </a:xfrm>
          <a:prstGeom prst="straightConnector1">
            <a:avLst/>
          </a:prstGeom>
          <a:noFill/>
          <a:ln cap="flat" cmpd="sng" w="38100">
            <a:solidFill>
              <a:srgbClr val="0000FF"/>
            </a:solidFill>
            <a:prstDash val="solid"/>
            <a:round/>
            <a:headEnd len="med" w="med" type="none"/>
            <a:tailEnd len="med" w="med" type="triangle"/>
          </a:ln>
        </p:spPr>
      </p:cxnSp>
      <p:sp>
        <p:nvSpPr>
          <p:cNvPr id="241" name="Google Shape;241;p13"/>
          <p:cNvSpPr txBox="1"/>
          <p:nvPr/>
        </p:nvSpPr>
        <p:spPr>
          <a:xfrm>
            <a:off x="0" y="4128525"/>
            <a:ext cx="11460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0000FF"/>
                </a:solidFill>
              </a:rPr>
              <a:t>U168</a:t>
            </a:r>
            <a:endParaRPr b="1" sz="1800">
              <a:solidFill>
                <a:srgbClr val="0000FF"/>
              </a:solidFill>
            </a:endParaRPr>
          </a:p>
        </p:txBody>
      </p:sp>
      <p:grpSp>
        <p:nvGrpSpPr>
          <p:cNvPr id="242" name="Google Shape;242;p13"/>
          <p:cNvGrpSpPr/>
          <p:nvPr/>
        </p:nvGrpSpPr>
        <p:grpSpPr>
          <a:xfrm>
            <a:off x="3083066" y="1591537"/>
            <a:ext cx="7191809" cy="2764738"/>
            <a:chOff x="3083066" y="1591537"/>
            <a:chExt cx="7191809" cy="2764738"/>
          </a:xfrm>
        </p:grpSpPr>
        <p:sp>
          <p:nvSpPr>
            <p:cNvPr id="243" name="Google Shape;243;p13"/>
            <p:cNvSpPr txBox="1"/>
            <p:nvPr/>
          </p:nvSpPr>
          <p:spPr>
            <a:xfrm>
              <a:off x="7078975" y="3983375"/>
              <a:ext cx="31959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38761D"/>
                  </a:solidFill>
                </a:rPr>
                <a:t>better near U168</a:t>
              </a:r>
              <a:endParaRPr sz="1800">
                <a:solidFill>
                  <a:srgbClr val="38761D"/>
                </a:solidFill>
              </a:endParaRPr>
            </a:p>
          </p:txBody>
        </p:sp>
        <p:sp>
          <p:nvSpPr>
            <p:cNvPr id="244" name="Google Shape;244;p13"/>
            <p:cNvSpPr/>
            <p:nvPr/>
          </p:nvSpPr>
          <p:spPr>
            <a:xfrm rot="1197899">
              <a:off x="6407936" y="1834986"/>
              <a:ext cx="810085" cy="1864251"/>
            </a:xfrm>
            <a:prstGeom prst="ellipse">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13"/>
            <p:cNvSpPr/>
            <p:nvPr/>
          </p:nvSpPr>
          <p:spPr>
            <a:xfrm rot="1197899">
              <a:off x="3376874" y="1673861"/>
              <a:ext cx="810085" cy="1864251"/>
            </a:xfrm>
            <a:prstGeom prst="ellipse">
              <a:avLst/>
            </a:prstGeom>
            <a:no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46" name="Google Shape;246;p13"/>
          <p:cNvGrpSpPr/>
          <p:nvPr/>
        </p:nvGrpSpPr>
        <p:grpSpPr>
          <a:xfrm>
            <a:off x="4128850" y="2450275"/>
            <a:ext cx="3887075" cy="1873925"/>
            <a:chOff x="4128850" y="2450275"/>
            <a:chExt cx="3887075" cy="1873925"/>
          </a:xfrm>
        </p:grpSpPr>
        <p:sp>
          <p:nvSpPr>
            <p:cNvPr id="247" name="Google Shape;247;p13"/>
            <p:cNvSpPr txBox="1"/>
            <p:nvPr/>
          </p:nvSpPr>
          <p:spPr>
            <a:xfrm>
              <a:off x="4128850" y="3951300"/>
              <a:ext cx="31959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9900FF"/>
                  </a:solidFill>
                </a:rPr>
                <a:t>better</a:t>
              </a:r>
              <a:r>
                <a:rPr lang="en-US" sz="1800">
                  <a:solidFill>
                    <a:srgbClr val="9900FF"/>
                  </a:solidFill>
                </a:rPr>
                <a:t> near U170</a:t>
              </a:r>
              <a:endParaRPr sz="1800">
                <a:solidFill>
                  <a:srgbClr val="9900FF"/>
                </a:solidFill>
              </a:endParaRPr>
            </a:p>
          </p:txBody>
        </p:sp>
        <p:sp>
          <p:nvSpPr>
            <p:cNvPr id="248" name="Google Shape;248;p13"/>
            <p:cNvSpPr/>
            <p:nvPr/>
          </p:nvSpPr>
          <p:spPr>
            <a:xfrm>
              <a:off x="7398525" y="2492075"/>
              <a:ext cx="617400" cy="1195800"/>
            </a:xfrm>
            <a:prstGeom prst="ellipse">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13"/>
            <p:cNvSpPr/>
            <p:nvPr/>
          </p:nvSpPr>
          <p:spPr>
            <a:xfrm>
              <a:off x="4317375" y="2450275"/>
              <a:ext cx="617400" cy="1195800"/>
            </a:xfrm>
            <a:prstGeom prst="ellipse">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31be912713d_0_21"/>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spcBef>
                <a:spcPts val="0"/>
              </a:spcBef>
              <a:spcAft>
                <a:spcPts val="0"/>
              </a:spcAft>
              <a:buSzPts val="891"/>
              <a:buNone/>
            </a:pPr>
            <a:r>
              <a:rPr b="1" lang="en-US" sz="1808">
                <a:solidFill>
                  <a:schemeClr val="lt1"/>
                </a:solidFill>
              </a:rPr>
              <a:t>Results - Classification style metrics</a:t>
            </a:r>
            <a:endParaRPr b="1" sz="1808">
              <a:solidFill>
                <a:schemeClr val="lt1"/>
              </a:solidFill>
            </a:endParaRPr>
          </a:p>
        </p:txBody>
      </p:sp>
      <p:pic>
        <p:nvPicPr>
          <p:cNvPr id="255" name="Google Shape;255;g31be912713d_0_21"/>
          <p:cNvPicPr preferRelativeResize="0"/>
          <p:nvPr/>
        </p:nvPicPr>
        <p:blipFill>
          <a:blip r:embed="rId3">
            <a:alphaModFix/>
          </a:blip>
          <a:stretch>
            <a:fillRect/>
          </a:stretch>
        </p:blipFill>
        <p:spPr>
          <a:xfrm>
            <a:off x="274474" y="267325"/>
            <a:ext cx="2392549" cy="1931624"/>
          </a:xfrm>
          <a:prstGeom prst="rect">
            <a:avLst/>
          </a:prstGeom>
          <a:noFill/>
          <a:ln>
            <a:noFill/>
          </a:ln>
        </p:spPr>
      </p:pic>
      <p:sp>
        <p:nvSpPr>
          <p:cNvPr id="256" name="Google Shape;256;g31be912713d_0_21"/>
          <p:cNvSpPr txBox="1"/>
          <p:nvPr/>
        </p:nvSpPr>
        <p:spPr>
          <a:xfrm>
            <a:off x="2738575" y="516650"/>
            <a:ext cx="28377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solidFill>
                  <a:srgbClr val="083C92"/>
                </a:solidFill>
              </a:rPr>
              <a:t>Do predictors </a:t>
            </a:r>
            <a:r>
              <a:rPr lang="en-US" sz="1800">
                <a:solidFill>
                  <a:srgbClr val="083C92"/>
                </a:solidFill>
              </a:rPr>
              <a:t>successfully</a:t>
            </a:r>
            <a:r>
              <a:rPr lang="en-US" sz="1800">
                <a:solidFill>
                  <a:srgbClr val="083C92"/>
                </a:solidFill>
              </a:rPr>
              <a:t> predict density positions above X threshold in the </a:t>
            </a:r>
            <a:r>
              <a:rPr lang="en-US" sz="1800">
                <a:solidFill>
                  <a:srgbClr val="083C92"/>
                </a:solidFill>
              </a:rPr>
              <a:t>experimental</a:t>
            </a:r>
            <a:r>
              <a:rPr lang="en-US" sz="1800">
                <a:solidFill>
                  <a:srgbClr val="083C92"/>
                </a:solidFill>
              </a:rPr>
              <a:t> map?</a:t>
            </a:r>
            <a:endParaRPr/>
          </a:p>
        </p:txBody>
      </p:sp>
      <p:sp>
        <p:nvSpPr>
          <p:cNvPr id="257" name="Google Shape;257;g31be912713d_0_21"/>
          <p:cNvSpPr txBox="1"/>
          <p:nvPr/>
        </p:nvSpPr>
        <p:spPr>
          <a:xfrm>
            <a:off x="421875" y="555413"/>
            <a:ext cx="2837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solidFill>
                  <a:srgbClr val="FF0000"/>
                </a:solidFill>
              </a:rPr>
              <a:t>Positive</a:t>
            </a:r>
            <a:endParaRPr>
              <a:solidFill>
                <a:srgbClr val="FF0000"/>
              </a:solidFill>
            </a:endParaRPr>
          </a:p>
        </p:txBody>
      </p:sp>
      <p:grpSp>
        <p:nvGrpSpPr>
          <p:cNvPr id="258" name="Google Shape;258;g31be912713d_0_21"/>
          <p:cNvGrpSpPr/>
          <p:nvPr/>
        </p:nvGrpSpPr>
        <p:grpSpPr>
          <a:xfrm>
            <a:off x="3031349" y="292500"/>
            <a:ext cx="6053518" cy="4476817"/>
            <a:chOff x="3031349" y="292500"/>
            <a:chExt cx="6053518" cy="4476817"/>
          </a:xfrm>
        </p:grpSpPr>
        <p:pic>
          <p:nvPicPr>
            <p:cNvPr id="259" name="Google Shape;259;g31be912713d_0_21"/>
            <p:cNvPicPr preferRelativeResize="0"/>
            <p:nvPr/>
          </p:nvPicPr>
          <p:blipFill>
            <a:blip r:embed="rId4">
              <a:alphaModFix/>
            </a:blip>
            <a:stretch>
              <a:fillRect/>
            </a:stretch>
          </p:blipFill>
          <p:spPr>
            <a:xfrm>
              <a:off x="6060849" y="2163275"/>
              <a:ext cx="2743199" cy="2606042"/>
            </a:xfrm>
            <a:prstGeom prst="rect">
              <a:avLst/>
            </a:prstGeom>
            <a:noFill/>
            <a:ln>
              <a:noFill/>
            </a:ln>
          </p:spPr>
        </p:pic>
        <p:pic>
          <p:nvPicPr>
            <p:cNvPr id="260" name="Google Shape;260;g31be912713d_0_21"/>
            <p:cNvPicPr preferRelativeResize="0"/>
            <p:nvPr/>
          </p:nvPicPr>
          <p:blipFill>
            <a:blip r:embed="rId5">
              <a:alphaModFix/>
            </a:blip>
            <a:stretch>
              <a:fillRect/>
            </a:stretch>
          </p:blipFill>
          <p:spPr>
            <a:xfrm>
              <a:off x="3031349" y="2163275"/>
              <a:ext cx="2743199" cy="2606042"/>
            </a:xfrm>
            <a:prstGeom prst="rect">
              <a:avLst/>
            </a:prstGeom>
            <a:noFill/>
            <a:ln>
              <a:noFill/>
            </a:ln>
          </p:spPr>
        </p:pic>
        <p:pic>
          <p:nvPicPr>
            <p:cNvPr id="261" name="Google Shape;261;g31be912713d_0_21"/>
            <p:cNvPicPr preferRelativeResize="0"/>
            <p:nvPr/>
          </p:nvPicPr>
          <p:blipFill>
            <a:blip r:embed="rId6">
              <a:alphaModFix/>
            </a:blip>
            <a:stretch>
              <a:fillRect/>
            </a:stretch>
          </p:blipFill>
          <p:spPr>
            <a:xfrm>
              <a:off x="6689139" y="292500"/>
              <a:ext cx="2395727" cy="1925797"/>
            </a:xfrm>
            <a:prstGeom prst="rect">
              <a:avLst/>
            </a:prstGeom>
            <a:noFill/>
            <a:ln>
              <a:noFill/>
            </a:ln>
          </p:spPr>
        </p:pic>
        <p:sp>
          <p:nvSpPr>
            <p:cNvPr id="262" name="Google Shape;262;g31be912713d_0_21"/>
            <p:cNvSpPr txBox="1"/>
            <p:nvPr/>
          </p:nvSpPr>
          <p:spPr>
            <a:xfrm>
              <a:off x="5396900" y="1289013"/>
              <a:ext cx="31959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2"/>
                  </a:solidFill>
                </a:rPr>
                <a:t>More “order”</a:t>
              </a:r>
              <a:endParaRPr sz="1800">
                <a:solidFill>
                  <a:schemeClr val="dk2"/>
                </a:solidFill>
              </a:endParaRPr>
            </a:p>
          </p:txBody>
        </p:sp>
        <p:cxnSp>
          <p:nvCxnSpPr>
            <p:cNvPr id="263" name="Google Shape;263;g31be912713d_0_21"/>
            <p:cNvCxnSpPr/>
            <p:nvPr/>
          </p:nvCxnSpPr>
          <p:spPr>
            <a:xfrm>
              <a:off x="5169325" y="1671863"/>
              <a:ext cx="1875600" cy="5700"/>
            </a:xfrm>
            <a:prstGeom prst="straightConnector1">
              <a:avLst/>
            </a:prstGeom>
            <a:noFill/>
            <a:ln cap="flat" cmpd="sng" w="38100">
              <a:solidFill>
                <a:schemeClr val="dk2"/>
              </a:solidFill>
              <a:prstDash val="solid"/>
              <a:round/>
              <a:headEnd len="med" w="med" type="none"/>
              <a:tailEnd len="med" w="med" type="triangle"/>
            </a:ln>
          </p:spPr>
        </p:cxnSp>
        <p:sp>
          <p:nvSpPr>
            <p:cNvPr id="264" name="Google Shape;264;g31be912713d_0_21"/>
            <p:cNvSpPr txBox="1"/>
            <p:nvPr/>
          </p:nvSpPr>
          <p:spPr>
            <a:xfrm>
              <a:off x="5355125" y="1578088"/>
              <a:ext cx="31959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2"/>
                  </a:solidFill>
                </a:rPr>
                <a:t>More “dense”</a:t>
              </a:r>
              <a:endParaRPr sz="1800">
                <a:solidFill>
                  <a:schemeClr val="dk2"/>
                </a:solidFill>
              </a:endParaRPr>
            </a:p>
          </p:txBody>
        </p:sp>
      </p:grpSp>
      <p:grpSp>
        <p:nvGrpSpPr>
          <p:cNvPr id="265" name="Google Shape;265;g31be912713d_0_21"/>
          <p:cNvGrpSpPr/>
          <p:nvPr/>
        </p:nvGrpSpPr>
        <p:grpSpPr>
          <a:xfrm>
            <a:off x="24775" y="2161675"/>
            <a:ext cx="4547225" cy="2981824"/>
            <a:chOff x="24775" y="2161675"/>
            <a:chExt cx="4547225" cy="2981824"/>
          </a:xfrm>
        </p:grpSpPr>
        <p:pic>
          <p:nvPicPr>
            <p:cNvPr id="266" name="Google Shape;266;g31be912713d_0_21"/>
            <p:cNvPicPr preferRelativeResize="0"/>
            <p:nvPr/>
          </p:nvPicPr>
          <p:blipFill>
            <a:blip r:embed="rId7">
              <a:alphaModFix/>
            </a:blip>
            <a:stretch>
              <a:fillRect/>
            </a:stretch>
          </p:blipFill>
          <p:spPr>
            <a:xfrm>
              <a:off x="24775" y="2161675"/>
              <a:ext cx="2743199" cy="2609256"/>
            </a:xfrm>
            <a:prstGeom prst="rect">
              <a:avLst/>
            </a:prstGeom>
            <a:noFill/>
            <a:ln>
              <a:noFill/>
            </a:ln>
          </p:spPr>
        </p:pic>
        <p:pic>
          <p:nvPicPr>
            <p:cNvPr id="267" name="Google Shape;267;g31be912713d_0_21"/>
            <p:cNvPicPr preferRelativeResize="0"/>
            <p:nvPr/>
          </p:nvPicPr>
          <p:blipFill rotWithShape="1">
            <a:blip r:embed="rId8">
              <a:alphaModFix/>
            </a:blip>
            <a:srcRect b="85532" l="9062" r="587" t="0"/>
            <a:stretch/>
          </p:blipFill>
          <p:spPr>
            <a:xfrm>
              <a:off x="99875" y="4702600"/>
              <a:ext cx="4472125" cy="440899"/>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31be912713d_0_9"/>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spcBef>
                <a:spcPts val="0"/>
              </a:spcBef>
              <a:spcAft>
                <a:spcPts val="0"/>
              </a:spcAft>
              <a:buSzPts val="891"/>
              <a:buNone/>
            </a:pPr>
            <a:r>
              <a:rPr b="1" lang="en-US" sz="1808">
                <a:solidFill>
                  <a:schemeClr val="lt1"/>
                </a:solidFill>
              </a:rPr>
              <a:t>Results - Classification style metrics</a:t>
            </a:r>
            <a:endParaRPr b="1" sz="1808">
              <a:solidFill>
                <a:schemeClr val="lt1"/>
              </a:solidFill>
            </a:endParaRPr>
          </a:p>
        </p:txBody>
      </p:sp>
      <p:sp>
        <p:nvSpPr>
          <p:cNvPr id="273" name="Google Shape;273;g31be912713d_0_9"/>
          <p:cNvSpPr txBox="1"/>
          <p:nvPr/>
        </p:nvSpPr>
        <p:spPr>
          <a:xfrm>
            <a:off x="2855675" y="4604575"/>
            <a:ext cx="31959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2"/>
                </a:solidFill>
              </a:rPr>
              <a:t>More “order”</a:t>
            </a:r>
            <a:endParaRPr sz="1800">
              <a:solidFill>
                <a:schemeClr val="dk2"/>
              </a:solidFill>
            </a:endParaRPr>
          </a:p>
        </p:txBody>
      </p:sp>
      <p:cxnSp>
        <p:nvCxnSpPr>
          <p:cNvPr id="274" name="Google Shape;274;g31be912713d_0_9"/>
          <p:cNvCxnSpPr/>
          <p:nvPr/>
        </p:nvCxnSpPr>
        <p:spPr>
          <a:xfrm>
            <a:off x="2628100" y="4987425"/>
            <a:ext cx="1875600" cy="5700"/>
          </a:xfrm>
          <a:prstGeom prst="straightConnector1">
            <a:avLst/>
          </a:prstGeom>
          <a:noFill/>
          <a:ln cap="flat" cmpd="sng" w="38100">
            <a:solidFill>
              <a:schemeClr val="dk2"/>
            </a:solidFill>
            <a:prstDash val="solid"/>
            <a:round/>
            <a:headEnd len="med" w="med" type="none"/>
            <a:tailEnd len="med" w="med" type="triangle"/>
          </a:ln>
        </p:spPr>
      </p:cxnSp>
      <p:sp>
        <p:nvSpPr>
          <p:cNvPr id="275" name="Google Shape;275;g31be912713d_0_9"/>
          <p:cNvSpPr txBox="1"/>
          <p:nvPr/>
        </p:nvSpPr>
        <p:spPr>
          <a:xfrm>
            <a:off x="6734075" y="1459275"/>
            <a:ext cx="2763300" cy="12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solidFill>
                  <a:srgbClr val="B45F06"/>
                </a:solidFill>
              </a:rPr>
              <a:t>SoutheRNA predict the most ordered positions well</a:t>
            </a:r>
            <a:endParaRPr b="1" sz="1600">
              <a:solidFill>
                <a:srgbClr val="B45F06"/>
              </a:solidFill>
            </a:endParaRPr>
          </a:p>
        </p:txBody>
      </p:sp>
      <p:pic>
        <p:nvPicPr>
          <p:cNvPr id="276" name="Google Shape;276;g31be912713d_0_9"/>
          <p:cNvPicPr preferRelativeResize="0"/>
          <p:nvPr/>
        </p:nvPicPr>
        <p:blipFill>
          <a:blip r:embed="rId3">
            <a:alphaModFix/>
          </a:blip>
          <a:stretch>
            <a:fillRect/>
          </a:stretch>
        </p:blipFill>
        <p:spPr>
          <a:xfrm>
            <a:off x="0" y="449050"/>
            <a:ext cx="6835200" cy="4208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31be912713d_0_35"/>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spcBef>
                <a:spcPts val="0"/>
              </a:spcBef>
              <a:spcAft>
                <a:spcPts val="0"/>
              </a:spcAft>
              <a:buSzPts val="1100"/>
              <a:buNone/>
            </a:pPr>
            <a:r>
              <a:rPr b="1" lang="en-US" sz="1808">
                <a:solidFill>
                  <a:schemeClr val="lt1"/>
                </a:solidFill>
              </a:rPr>
              <a:t>RNA water/ion Assessment</a:t>
            </a:r>
            <a:endParaRPr b="1" sz="1808">
              <a:solidFill>
                <a:schemeClr val="lt1"/>
              </a:solidFill>
            </a:endParaRPr>
          </a:p>
        </p:txBody>
      </p:sp>
      <p:sp>
        <p:nvSpPr>
          <p:cNvPr id="282" name="Google Shape;282;g31be912713d_0_35"/>
          <p:cNvSpPr txBox="1"/>
          <p:nvPr/>
        </p:nvSpPr>
        <p:spPr>
          <a:xfrm>
            <a:off x="0" y="610975"/>
            <a:ext cx="6225600" cy="4494600"/>
          </a:xfrm>
          <a:prstGeom prst="rect">
            <a:avLst/>
          </a:prstGeom>
          <a:noFill/>
          <a:ln>
            <a:noFill/>
          </a:ln>
        </p:spPr>
        <p:txBody>
          <a:bodyPr anchorCtr="0" anchor="t" bIns="45700" lIns="91425" spcFirstLastPara="1" rIns="91425" wrap="square" tIns="45700">
            <a:spAutoFit/>
          </a:bodyPr>
          <a:lstStyle/>
          <a:p>
            <a:pPr indent="-368300" lvl="0" marL="457200" marR="0" rtl="0" algn="l">
              <a:lnSpc>
                <a:spcPct val="100000"/>
              </a:lnSpc>
              <a:spcBef>
                <a:spcPts val="0"/>
              </a:spcBef>
              <a:spcAft>
                <a:spcPts val="0"/>
              </a:spcAft>
              <a:buClr>
                <a:srgbClr val="083C92"/>
              </a:buClr>
              <a:buSzPts val="2200"/>
              <a:buChar char="-"/>
            </a:pPr>
            <a:r>
              <a:rPr lang="en-US" sz="2200">
                <a:solidFill>
                  <a:srgbClr val="083C92"/>
                </a:solidFill>
              </a:rPr>
              <a:t>25 predictors in this first of its kind </a:t>
            </a:r>
            <a:r>
              <a:rPr lang="en-US" sz="2200">
                <a:solidFill>
                  <a:srgbClr val="083C92"/>
                </a:solidFill>
              </a:rPr>
              <a:t>experiment</a:t>
            </a:r>
            <a:endParaRPr sz="2200">
              <a:solidFill>
                <a:srgbClr val="083C92"/>
              </a:solidFill>
            </a:endParaRPr>
          </a:p>
          <a:p>
            <a:pPr indent="-368300" lvl="0" marL="457200" marR="0" rtl="0" algn="l">
              <a:lnSpc>
                <a:spcPct val="100000"/>
              </a:lnSpc>
              <a:spcBef>
                <a:spcPts val="0"/>
              </a:spcBef>
              <a:spcAft>
                <a:spcPts val="0"/>
              </a:spcAft>
              <a:buClr>
                <a:srgbClr val="083C92"/>
              </a:buClr>
              <a:buSzPts val="2200"/>
              <a:buChar char="-"/>
            </a:pPr>
            <a:r>
              <a:rPr lang="en-US" sz="2200">
                <a:solidFill>
                  <a:srgbClr val="083C92"/>
                </a:solidFill>
              </a:rPr>
              <a:t>Primary participants and good performers for density-based comparison are MD groups</a:t>
            </a:r>
            <a:endParaRPr sz="2200">
              <a:solidFill>
                <a:srgbClr val="083C92"/>
              </a:solidFill>
            </a:endParaRPr>
          </a:p>
          <a:p>
            <a:pPr indent="-368300" lvl="0" marL="457200" marR="0" rtl="0" algn="l">
              <a:lnSpc>
                <a:spcPct val="100000"/>
              </a:lnSpc>
              <a:spcBef>
                <a:spcPts val="0"/>
              </a:spcBef>
              <a:spcAft>
                <a:spcPts val="0"/>
              </a:spcAft>
              <a:buClr>
                <a:srgbClr val="083C92"/>
              </a:buClr>
              <a:buSzPts val="2200"/>
              <a:buChar char="-"/>
            </a:pPr>
            <a:r>
              <a:rPr lang="en-US" sz="2200">
                <a:solidFill>
                  <a:srgbClr val="083C92"/>
                </a:solidFill>
              </a:rPr>
              <a:t>Local alignment vitally important for assessing the water and ion ensemble </a:t>
            </a:r>
            <a:endParaRPr sz="2200">
              <a:solidFill>
                <a:srgbClr val="083C92"/>
              </a:solidFill>
            </a:endParaRPr>
          </a:p>
          <a:p>
            <a:pPr indent="-368300" lvl="0" marL="457200" marR="0" rtl="0" algn="l">
              <a:lnSpc>
                <a:spcPct val="100000"/>
              </a:lnSpc>
              <a:spcBef>
                <a:spcPts val="0"/>
              </a:spcBef>
              <a:spcAft>
                <a:spcPts val="0"/>
              </a:spcAft>
              <a:buClr>
                <a:srgbClr val="083C92"/>
              </a:buClr>
              <a:buSzPts val="2200"/>
              <a:buChar char="-"/>
            </a:pPr>
            <a:r>
              <a:rPr lang="en-US" sz="2200">
                <a:solidFill>
                  <a:srgbClr val="083C92"/>
                </a:solidFill>
              </a:rPr>
              <a:t>While there were differences in the MD, there is much room for improvement, potentially assisted by similar data and challenges</a:t>
            </a:r>
            <a:endParaRPr sz="2200">
              <a:solidFill>
                <a:srgbClr val="083C92"/>
              </a:solidFill>
            </a:endParaRPr>
          </a:p>
          <a:p>
            <a:pPr indent="-368300" lvl="0" marL="457200" marR="0" rtl="0" algn="l">
              <a:lnSpc>
                <a:spcPct val="100000"/>
              </a:lnSpc>
              <a:spcBef>
                <a:spcPts val="0"/>
              </a:spcBef>
              <a:spcAft>
                <a:spcPts val="0"/>
              </a:spcAft>
              <a:buClr>
                <a:srgbClr val="083C92"/>
              </a:buClr>
              <a:buSzPts val="2200"/>
              <a:buChar char="-"/>
            </a:pPr>
            <a:r>
              <a:rPr lang="en-US" sz="2200">
                <a:solidFill>
                  <a:srgbClr val="083C92"/>
                </a:solidFill>
              </a:rPr>
              <a:t>Data and predictions are a wealth of information</a:t>
            </a:r>
            <a:endParaRPr sz="2200">
              <a:solidFill>
                <a:srgbClr val="083C92"/>
              </a:solidFill>
            </a:endParaRPr>
          </a:p>
          <a:p>
            <a:pPr indent="-368300" lvl="1" marL="914400" marR="0" rtl="0" algn="l">
              <a:lnSpc>
                <a:spcPct val="100000"/>
              </a:lnSpc>
              <a:spcBef>
                <a:spcPts val="0"/>
              </a:spcBef>
              <a:spcAft>
                <a:spcPts val="0"/>
              </a:spcAft>
              <a:buClr>
                <a:srgbClr val="083C92"/>
              </a:buClr>
              <a:buSzPts val="2200"/>
              <a:buChar char="-"/>
            </a:pPr>
            <a:r>
              <a:rPr lang="en-US" sz="2200">
                <a:solidFill>
                  <a:srgbClr val="083C92"/>
                </a:solidFill>
              </a:rPr>
              <a:t>Ordered water and ions</a:t>
            </a:r>
            <a:endParaRPr sz="2200">
              <a:solidFill>
                <a:srgbClr val="083C92"/>
              </a:solidFill>
            </a:endParaRPr>
          </a:p>
        </p:txBody>
      </p:sp>
      <p:pic>
        <p:nvPicPr>
          <p:cNvPr id="283" name="Google Shape;283;g31be912713d_0_35"/>
          <p:cNvPicPr preferRelativeResize="0"/>
          <p:nvPr/>
        </p:nvPicPr>
        <p:blipFill rotWithShape="1">
          <a:blip r:embed="rId3">
            <a:alphaModFix/>
          </a:blip>
          <a:srcRect b="0" l="0" r="0" t="0"/>
          <a:stretch/>
        </p:blipFill>
        <p:spPr>
          <a:xfrm>
            <a:off x="6353625" y="692358"/>
            <a:ext cx="2169567" cy="1803393"/>
          </a:xfrm>
          <a:prstGeom prst="rect">
            <a:avLst/>
          </a:prstGeom>
          <a:noFill/>
          <a:ln>
            <a:noFill/>
          </a:ln>
        </p:spPr>
      </p:pic>
      <p:pic>
        <p:nvPicPr>
          <p:cNvPr id="284" name="Google Shape;284;g31be912713d_0_35"/>
          <p:cNvPicPr preferRelativeResize="0"/>
          <p:nvPr/>
        </p:nvPicPr>
        <p:blipFill rotWithShape="1">
          <a:blip r:embed="rId4">
            <a:alphaModFix/>
          </a:blip>
          <a:srcRect b="4534" l="0" r="0" t="0"/>
          <a:stretch/>
        </p:blipFill>
        <p:spPr>
          <a:xfrm>
            <a:off x="6175742" y="2664775"/>
            <a:ext cx="2477932" cy="20215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4"/>
          <p:cNvSpPr txBox="1"/>
          <p:nvPr>
            <p:ph type="title"/>
          </p:nvPr>
        </p:nvSpPr>
        <p:spPr>
          <a:xfrm>
            <a:off x="-33850" y="0"/>
            <a:ext cx="9184800" cy="389100"/>
          </a:xfrm>
          <a:prstGeom prst="rect">
            <a:avLst/>
          </a:prstGeom>
          <a:solidFill>
            <a:srgbClr val="666666"/>
          </a:solidFill>
          <a:ln>
            <a:noFill/>
          </a:ln>
        </p:spPr>
        <p:txBody>
          <a:bodyPr anchorCtr="0" anchor="t" bIns="54850" lIns="91425" spcFirstLastPara="1" rIns="91425" wrap="square" tIns="54850">
            <a:spAutoFit/>
          </a:bodyPr>
          <a:lstStyle/>
          <a:p>
            <a:pPr indent="0" lvl="0" marL="0" rtl="0" algn="l">
              <a:lnSpc>
                <a:spcPct val="100000"/>
              </a:lnSpc>
              <a:spcBef>
                <a:spcPts val="0"/>
              </a:spcBef>
              <a:spcAft>
                <a:spcPts val="0"/>
              </a:spcAft>
              <a:buSzPts val="891"/>
              <a:buNone/>
            </a:pPr>
            <a:r>
              <a:rPr b="1" lang="en-US" sz="1808">
                <a:solidFill>
                  <a:schemeClr val="lt1"/>
                </a:solidFill>
              </a:rPr>
              <a:t>Acknowledgements</a:t>
            </a:r>
            <a:endParaRPr b="1" sz="1808">
              <a:solidFill>
                <a:schemeClr val="lt1"/>
              </a:solidFill>
            </a:endParaRPr>
          </a:p>
        </p:txBody>
      </p:sp>
      <p:sp>
        <p:nvSpPr>
          <p:cNvPr id="290" name="Google Shape;290;p14"/>
          <p:cNvSpPr txBox="1"/>
          <p:nvPr/>
        </p:nvSpPr>
        <p:spPr>
          <a:xfrm>
            <a:off x="64743" y="864180"/>
            <a:ext cx="4053000" cy="313929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RNA assessors</a:t>
            </a:r>
            <a:endParaRPr b="1"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    Rachael Kretsch</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    Rhiju Das</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    Das lab members</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US" sz="1200" u="none" cap="none" strike="noStrike">
                <a:solidFill>
                  <a:schemeClr val="dk2"/>
                </a:solidFill>
                <a:latin typeface="Arial"/>
                <a:ea typeface="Arial"/>
                <a:cs typeface="Arial"/>
                <a:sym typeface="Arial"/>
              </a:rPr>
              <a:t>Organizing and assessor teams</a:t>
            </a:r>
            <a:endParaRPr/>
          </a:p>
          <a:p>
            <a:pPr indent="0" lvl="0" marL="0" marR="0" rtl="0" algn="l">
              <a:lnSpc>
                <a:spcPct val="100000"/>
              </a:lnSpc>
              <a:spcBef>
                <a:spcPts val="0"/>
              </a:spcBef>
              <a:spcAft>
                <a:spcPts val="0"/>
              </a:spcAft>
              <a:buClr>
                <a:schemeClr val="dk1"/>
              </a:buClr>
              <a:buSzPts val="1100"/>
              <a:buFont typeface="Arial"/>
              <a:buNone/>
            </a:pPr>
            <a:r>
              <a:rPr b="1" i="0" lang="en-US" sz="1200" u="none" cap="none" strike="noStrike">
                <a:solidFill>
                  <a:schemeClr val="dk2"/>
                </a:solidFill>
                <a:latin typeface="Arial"/>
                <a:ea typeface="Arial"/>
                <a:cs typeface="Arial"/>
                <a:sym typeface="Arial"/>
              </a:rPr>
              <a:t>    </a:t>
            </a:r>
            <a:r>
              <a:rPr b="0" i="0" lang="en-US" sz="1200" u="none" cap="none" strike="noStrike">
                <a:solidFill>
                  <a:schemeClr val="dk2"/>
                </a:solidFill>
                <a:latin typeface="Arial"/>
                <a:ea typeface="Arial"/>
                <a:cs typeface="Arial"/>
                <a:sym typeface="Arial"/>
              </a:rPr>
              <a:t>Andriy Kryshtafovych</a:t>
            </a:r>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2"/>
                </a:solidFill>
                <a:latin typeface="Arial"/>
                <a:ea typeface="Arial"/>
                <a:cs typeface="Arial"/>
                <a:sym typeface="Arial"/>
              </a:rPr>
              <a:t>    Gabriel Studer</a:t>
            </a:r>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2"/>
                </a:solidFill>
                <a:latin typeface="Arial"/>
                <a:ea typeface="Arial"/>
                <a:cs typeface="Arial"/>
                <a:sym typeface="Arial"/>
              </a:rPr>
              <a:t>    Jérôme Eberhardt</a:t>
            </a:r>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2"/>
                </a:solidFill>
                <a:latin typeface="Arial"/>
                <a:ea typeface="Arial"/>
                <a:cs typeface="Arial"/>
                <a:sym typeface="Arial"/>
              </a:rPr>
              <a:t>    Xavier Robin</a:t>
            </a:r>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2"/>
                </a:solidFill>
                <a:latin typeface="Arial"/>
                <a:ea typeface="Arial"/>
                <a:cs typeface="Arial"/>
                <a:sym typeface="Arial"/>
              </a:rPr>
              <a:t>    Torsten Schwede</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2"/>
                </a:solidFill>
                <a:latin typeface="Arial"/>
                <a:ea typeface="Arial"/>
                <a:cs typeface="Arial"/>
                <a:sym typeface="Arial"/>
              </a:rPr>
              <a:t>    Maya Topf</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2"/>
                </a:solidFill>
                <a:latin typeface="Arial"/>
                <a:ea typeface="Arial"/>
                <a:cs typeface="Arial"/>
                <a:sym typeface="Arial"/>
              </a:rPr>
              <a:t>    Krzysztof Fidelis</a:t>
            </a:r>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2"/>
                </a:solidFill>
                <a:latin typeface="Arial"/>
                <a:ea typeface="Arial"/>
                <a:cs typeface="Arial"/>
                <a:sym typeface="Arial"/>
              </a:rPr>
              <a:t>    John Moult</a:t>
            </a:r>
            <a:endParaRPr/>
          </a:p>
          <a:p>
            <a:pPr indent="0" lvl="0" marL="0" marR="0" rtl="0" algn="l">
              <a:lnSpc>
                <a:spcPct val="100000"/>
              </a:lnSpc>
              <a:spcBef>
                <a:spcPts val="0"/>
              </a:spcBef>
              <a:spcAft>
                <a:spcPts val="0"/>
              </a:spcAft>
              <a:buClr>
                <a:schemeClr val="dk1"/>
              </a:buClr>
              <a:buSzPts val="1100"/>
              <a:buFont typeface="Arial"/>
              <a:buNone/>
            </a:pPr>
            <a:r>
              <a:t/>
            </a:r>
            <a:endParaRPr b="1" i="0" sz="1200" u="none" cap="none" strike="noStrike">
              <a:solidFill>
                <a:schemeClr val="dk2"/>
              </a:solidFill>
              <a:latin typeface="Arial"/>
              <a:ea typeface="Arial"/>
              <a:cs typeface="Arial"/>
              <a:sym typeface="Arial"/>
            </a:endParaRPr>
          </a:p>
        </p:txBody>
      </p:sp>
      <p:sp>
        <p:nvSpPr>
          <p:cNvPr id="291" name="Google Shape;291;p14"/>
          <p:cNvSpPr txBox="1"/>
          <p:nvPr/>
        </p:nvSpPr>
        <p:spPr>
          <a:xfrm>
            <a:off x="2656875" y="947225"/>
            <a:ext cx="1563600" cy="12930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Experimentalist</a:t>
            </a:r>
            <a:endParaRPr b="1"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lang="en-US" sz="1200">
                <a:solidFill>
                  <a:schemeClr val="dk2"/>
                </a:solidFill>
              </a:rPr>
              <a:t>    Shanshan Li </a:t>
            </a:r>
            <a:endParaRPr sz="1200">
              <a:solidFill>
                <a:schemeClr val="dk2"/>
              </a:solidFill>
            </a:endParaRPr>
          </a:p>
          <a:p>
            <a:pPr indent="0" lvl="0" marL="0" marR="0" rtl="0" algn="l">
              <a:lnSpc>
                <a:spcPct val="100000"/>
              </a:lnSpc>
              <a:spcBef>
                <a:spcPts val="0"/>
              </a:spcBef>
              <a:spcAft>
                <a:spcPts val="0"/>
              </a:spcAft>
              <a:buClr>
                <a:srgbClr val="000000"/>
              </a:buClr>
              <a:buSzPts val="1200"/>
              <a:buFont typeface="Arial"/>
              <a:buNone/>
            </a:pPr>
            <a:r>
              <a:rPr lang="en-US" sz="1200">
                <a:solidFill>
                  <a:schemeClr val="dk2"/>
                </a:solidFill>
              </a:rPr>
              <a:t>    Greg Pintilie </a:t>
            </a:r>
            <a:endParaRPr sz="1200">
              <a:solidFill>
                <a:schemeClr val="dk2"/>
              </a:solidFill>
            </a:endParaRPr>
          </a:p>
          <a:p>
            <a:pPr indent="0" lvl="0" marL="0" rtl="0" algn="l">
              <a:spcBef>
                <a:spcPts val="0"/>
              </a:spcBef>
              <a:spcAft>
                <a:spcPts val="0"/>
              </a:spcAft>
              <a:buClr>
                <a:schemeClr val="dk1"/>
              </a:buClr>
              <a:buSzPts val="1200"/>
              <a:buFont typeface="Arial"/>
              <a:buNone/>
            </a:pPr>
            <a:r>
              <a:rPr lang="en-US" sz="1200">
                <a:solidFill>
                  <a:schemeClr val="dk2"/>
                </a:solidFill>
              </a:rPr>
              <a:t>    Michael Palo</a:t>
            </a:r>
            <a:endParaRPr sz="1200">
              <a:solidFill>
                <a:schemeClr val="dk2"/>
              </a:solidFi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    Kaiming Zhang</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lang="en-US" sz="1200">
                <a:solidFill>
                  <a:schemeClr val="dk2"/>
                </a:solidFill>
              </a:rPr>
              <a:t>    Wah Chiu</a:t>
            </a:r>
            <a:endParaRPr sz="1200">
              <a:solidFill>
                <a:schemeClr val="dk2"/>
              </a:solidFill>
            </a:endParaRPr>
          </a:p>
        </p:txBody>
      </p:sp>
      <p:pic>
        <p:nvPicPr>
          <p:cNvPr id="292" name="Google Shape;292;p14"/>
          <p:cNvPicPr preferRelativeResize="0"/>
          <p:nvPr/>
        </p:nvPicPr>
        <p:blipFill rotWithShape="1">
          <a:blip r:embed="rId3">
            <a:alphaModFix/>
          </a:blip>
          <a:srcRect b="0" l="0" r="0" t="0"/>
          <a:stretch/>
        </p:blipFill>
        <p:spPr>
          <a:xfrm>
            <a:off x="4249192" y="4077303"/>
            <a:ext cx="3341660" cy="811150"/>
          </a:xfrm>
          <a:prstGeom prst="rect">
            <a:avLst/>
          </a:prstGeom>
          <a:noFill/>
          <a:ln>
            <a:noFill/>
          </a:ln>
        </p:spPr>
      </p:pic>
      <p:pic>
        <p:nvPicPr>
          <p:cNvPr id="293" name="Google Shape;293;p14"/>
          <p:cNvPicPr preferRelativeResize="0"/>
          <p:nvPr/>
        </p:nvPicPr>
        <p:blipFill rotWithShape="1">
          <a:blip r:embed="rId4">
            <a:alphaModFix/>
          </a:blip>
          <a:srcRect b="0" l="0" r="0" t="0"/>
          <a:stretch/>
        </p:blipFill>
        <p:spPr>
          <a:xfrm>
            <a:off x="2802665" y="3378896"/>
            <a:ext cx="894786" cy="1373575"/>
          </a:xfrm>
          <a:prstGeom prst="rect">
            <a:avLst/>
          </a:prstGeom>
          <a:noFill/>
          <a:ln>
            <a:noFill/>
          </a:ln>
        </p:spPr>
      </p:pic>
      <p:pic>
        <p:nvPicPr>
          <p:cNvPr id="294" name="Google Shape;294;p14"/>
          <p:cNvPicPr preferRelativeResize="0"/>
          <p:nvPr/>
        </p:nvPicPr>
        <p:blipFill rotWithShape="1">
          <a:blip r:embed="rId5">
            <a:alphaModFix/>
          </a:blip>
          <a:srcRect b="0" l="0" r="0" t="0"/>
          <a:stretch/>
        </p:blipFill>
        <p:spPr>
          <a:xfrm>
            <a:off x="3925754" y="3325834"/>
            <a:ext cx="4213725" cy="739850"/>
          </a:xfrm>
          <a:prstGeom prst="rect">
            <a:avLst/>
          </a:prstGeom>
          <a:noFill/>
          <a:ln>
            <a:noFill/>
          </a:ln>
        </p:spPr>
      </p:pic>
      <p:pic>
        <p:nvPicPr>
          <p:cNvPr id="295" name="Google Shape;295;p14"/>
          <p:cNvPicPr preferRelativeResize="0"/>
          <p:nvPr/>
        </p:nvPicPr>
        <p:blipFill rotWithShape="1">
          <a:blip r:embed="rId6">
            <a:alphaModFix/>
          </a:blip>
          <a:srcRect b="0" l="0" r="0" t="0"/>
          <a:stretch/>
        </p:blipFill>
        <p:spPr>
          <a:xfrm>
            <a:off x="6466637" y="2303678"/>
            <a:ext cx="1794691" cy="1196461"/>
          </a:xfrm>
          <a:prstGeom prst="rect">
            <a:avLst/>
          </a:prstGeom>
          <a:noFill/>
          <a:ln>
            <a:noFill/>
          </a:ln>
        </p:spPr>
      </p:pic>
      <p:sp>
        <p:nvSpPr>
          <p:cNvPr id="296" name="Google Shape;296;p14"/>
          <p:cNvSpPr txBox="1"/>
          <p:nvPr/>
        </p:nvSpPr>
        <p:spPr>
          <a:xfrm>
            <a:off x="2692493" y="2202980"/>
            <a:ext cx="4053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lang="en-US" sz="1800">
                <a:solidFill>
                  <a:schemeClr val="dk2"/>
                </a:solidFill>
              </a:rPr>
              <a:t>Predictors!</a:t>
            </a:r>
            <a:endParaRPr b="1" i="0" sz="1800" u="none" cap="none" strike="noStrike">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grpSp>
        <p:nvGrpSpPr>
          <p:cNvPr id="301" name="Google Shape;301;g31be912713d_0_61"/>
          <p:cNvGrpSpPr/>
          <p:nvPr/>
        </p:nvGrpSpPr>
        <p:grpSpPr>
          <a:xfrm>
            <a:off x="2104603" y="1894899"/>
            <a:ext cx="7440888" cy="3397849"/>
            <a:chOff x="4748173" y="3291278"/>
            <a:chExt cx="1743332" cy="796085"/>
          </a:xfrm>
        </p:grpSpPr>
        <p:pic>
          <p:nvPicPr>
            <p:cNvPr id="302" name="Google Shape;302;g31be912713d_0_61"/>
            <p:cNvPicPr preferRelativeResize="0"/>
            <p:nvPr/>
          </p:nvPicPr>
          <p:blipFill rotWithShape="1">
            <a:blip r:embed="rId3">
              <a:alphaModFix/>
            </a:blip>
            <a:srcRect b="0" l="0" r="0" t="0"/>
            <a:stretch/>
          </p:blipFill>
          <p:spPr>
            <a:xfrm>
              <a:off x="4748173" y="3291278"/>
              <a:ext cx="957724" cy="796085"/>
            </a:xfrm>
            <a:prstGeom prst="rect">
              <a:avLst/>
            </a:prstGeom>
            <a:noFill/>
            <a:ln>
              <a:noFill/>
            </a:ln>
          </p:spPr>
        </p:pic>
        <p:sp>
          <p:nvSpPr>
            <p:cNvPr id="303" name="Google Shape;303;g31be912713d_0_61"/>
            <p:cNvSpPr txBox="1"/>
            <p:nvPr/>
          </p:nvSpPr>
          <p:spPr>
            <a:xfrm>
              <a:off x="5314605" y="3913903"/>
              <a:ext cx="1176900" cy="9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R1260TS391</a:t>
              </a:r>
              <a:endParaRPr b="0" i="0" sz="1400" u="none" cap="none" strike="noStrike">
                <a:solidFill>
                  <a:schemeClr val="dk1"/>
                </a:solidFill>
                <a:latin typeface="Arial"/>
                <a:ea typeface="Arial"/>
                <a:cs typeface="Arial"/>
                <a:sym typeface="Arial"/>
              </a:endParaRPr>
            </a:p>
          </p:txBody>
        </p:sp>
      </p:grpSp>
      <p:sp>
        <p:nvSpPr>
          <p:cNvPr id="304" name="Google Shape;304;g31be912713d_0_61"/>
          <p:cNvSpPr txBox="1"/>
          <p:nvPr>
            <p:ph type="ctrTitle"/>
          </p:nvPr>
        </p:nvSpPr>
        <p:spPr>
          <a:xfrm>
            <a:off x="311708" y="-9362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US"/>
              <a:t>RNA water/ion Assessment</a:t>
            </a:r>
            <a:endParaRPr/>
          </a:p>
          <a:p>
            <a:pPr indent="0" lvl="0" marL="0" rtl="0" algn="ctr">
              <a:lnSpc>
                <a:spcPct val="100000"/>
              </a:lnSpc>
              <a:spcBef>
                <a:spcPts val="0"/>
              </a:spcBef>
              <a:spcAft>
                <a:spcPts val="0"/>
              </a:spcAft>
              <a:buSzPts val="5200"/>
              <a:buNone/>
            </a:pPr>
            <a:r>
              <a:rPr lang="en-US"/>
              <a:t>R1260 CASP16</a:t>
            </a:r>
            <a:endParaRPr/>
          </a:p>
        </p:txBody>
      </p:sp>
      <p:sp>
        <p:nvSpPr>
          <p:cNvPr id="305" name="Google Shape;305;g31be912713d_0_61"/>
          <p:cNvSpPr txBox="1"/>
          <p:nvPr>
            <p:ph idx="1" type="subTitle"/>
          </p:nvPr>
        </p:nvSpPr>
        <p:spPr>
          <a:xfrm>
            <a:off x="311700" y="1975771"/>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7"/>
              <a:buNone/>
            </a:pPr>
            <a:r>
              <a:rPr lang="en-US">
                <a:highlight>
                  <a:srgbClr val="FFFFFF"/>
                </a:highlight>
              </a:rPr>
              <a:t>Rhiju Das, Rachael Kretsch</a:t>
            </a:r>
            <a:endParaRPr>
              <a:highlight>
                <a:srgbClr val="FFFFFF"/>
              </a:highlight>
            </a:endParaRPr>
          </a:p>
          <a:p>
            <a:pPr indent="0" lvl="0" marL="0" rtl="0" algn="ctr">
              <a:lnSpc>
                <a:spcPct val="100000"/>
              </a:lnSpc>
              <a:spcBef>
                <a:spcPts val="0"/>
              </a:spcBef>
              <a:spcAft>
                <a:spcPts val="0"/>
              </a:spcAft>
              <a:buSzPct val="117647"/>
              <a:buNone/>
            </a:pPr>
            <a:r>
              <a:rPr lang="en-US">
                <a:highlight>
                  <a:srgbClr val="FFFFFF"/>
                </a:highlight>
              </a:rPr>
              <a:t>4 December 2024</a:t>
            </a:r>
            <a:endParaRPr>
              <a:highlight>
                <a:srgbClr val="FFFFFF"/>
              </a:highlight>
            </a:endParaRPr>
          </a:p>
        </p:txBody>
      </p:sp>
      <p:pic>
        <p:nvPicPr>
          <p:cNvPr id="306" name="Google Shape;306;g31be912713d_0_61"/>
          <p:cNvPicPr preferRelativeResize="0"/>
          <p:nvPr/>
        </p:nvPicPr>
        <p:blipFill rotWithShape="1">
          <a:blip r:embed="rId4">
            <a:alphaModFix/>
          </a:blip>
          <a:srcRect b="0" l="0" r="0" t="0"/>
          <a:stretch/>
        </p:blipFill>
        <p:spPr>
          <a:xfrm>
            <a:off x="837800" y="1359771"/>
            <a:ext cx="920487" cy="1211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3"/>
          <p:cNvSpPr txBox="1"/>
          <p:nvPr/>
        </p:nvSpPr>
        <p:spPr>
          <a:xfrm>
            <a:off x="-4080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1" i="1" lang="en-US" sz="1808" u="none" cap="none" strike="noStrike">
                <a:solidFill>
                  <a:schemeClr val="lt1"/>
                </a:solidFill>
                <a:latin typeface="Arial"/>
                <a:ea typeface="Arial"/>
                <a:cs typeface="Arial"/>
                <a:sym typeface="Arial"/>
              </a:rPr>
              <a:t>Tetrahymena</a:t>
            </a:r>
            <a:r>
              <a:rPr b="1" i="0" lang="en-US" sz="1808" u="none" cap="none" strike="noStrike">
                <a:solidFill>
                  <a:schemeClr val="lt1"/>
                </a:solidFill>
                <a:latin typeface="Arial"/>
                <a:ea typeface="Arial"/>
                <a:cs typeface="Arial"/>
                <a:sym typeface="Arial"/>
              </a:rPr>
              <a:t> ribozyme – well known RNA fold</a:t>
            </a:r>
            <a:endParaRPr/>
          </a:p>
        </p:txBody>
      </p:sp>
      <p:grpSp>
        <p:nvGrpSpPr>
          <p:cNvPr id="65" name="Google Shape;65;p3"/>
          <p:cNvGrpSpPr/>
          <p:nvPr/>
        </p:nvGrpSpPr>
        <p:grpSpPr>
          <a:xfrm>
            <a:off x="94350" y="320600"/>
            <a:ext cx="2349020" cy="2548629"/>
            <a:chOff x="204200" y="1915996"/>
            <a:chExt cx="2936275" cy="3171515"/>
          </a:xfrm>
        </p:grpSpPr>
        <p:pic>
          <p:nvPicPr>
            <p:cNvPr id="66" name="Google Shape;66;p3"/>
            <p:cNvPicPr preferRelativeResize="0"/>
            <p:nvPr/>
          </p:nvPicPr>
          <p:blipFill>
            <a:blip r:embed="rId3">
              <a:alphaModFix/>
            </a:blip>
            <a:stretch>
              <a:fillRect/>
            </a:stretch>
          </p:blipFill>
          <p:spPr>
            <a:xfrm>
              <a:off x="204200" y="2451750"/>
              <a:ext cx="1571625" cy="2038350"/>
            </a:xfrm>
            <a:prstGeom prst="rect">
              <a:avLst/>
            </a:prstGeom>
            <a:noFill/>
            <a:ln>
              <a:noFill/>
            </a:ln>
          </p:spPr>
        </p:pic>
        <p:cxnSp>
          <p:nvCxnSpPr>
            <p:cNvPr id="67" name="Google Shape;67;p3"/>
            <p:cNvCxnSpPr/>
            <p:nvPr/>
          </p:nvCxnSpPr>
          <p:spPr>
            <a:xfrm>
              <a:off x="993375" y="2316200"/>
              <a:ext cx="754800" cy="0"/>
            </a:xfrm>
            <a:prstGeom prst="straightConnector1">
              <a:avLst/>
            </a:prstGeom>
            <a:noFill/>
            <a:ln cap="flat" cmpd="sng" w="9525">
              <a:solidFill>
                <a:srgbClr val="595959"/>
              </a:solidFill>
              <a:prstDash val="solid"/>
              <a:round/>
              <a:headEnd len="med" w="med" type="none"/>
              <a:tailEnd len="med" w="med" type="triangle"/>
            </a:ln>
          </p:spPr>
        </p:cxnSp>
        <p:sp>
          <p:nvSpPr>
            <p:cNvPr id="68" name="Google Shape;68;p3"/>
            <p:cNvSpPr txBox="1"/>
            <p:nvPr/>
          </p:nvSpPr>
          <p:spPr>
            <a:xfrm>
              <a:off x="988292" y="1915996"/>
              <a:ext cx="11436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time</a:t>
              </a:r>
              <a:endParaRPr/>
            </a:p>
          </p:txBody>
        </p:sp>
        <p:sp>
          <p:nvSpPr>
            <p:cNvPr id="69" name="Google Shape;69;p3"/>
            <p:cNvSpPr txBox="1"/>
            <p:nvPr/>
          </p:nvSpPr>
          <p:spPr>
            <a:xfrm>
              <a:off x="458481" y="4337692"/>
              <a:ext cx="17592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1200"/>
                <a:t>In vitro transcribed RNA</a:t>
              </a:r>
              <a:endParaRPr i="1" sz="1200"/>
            </a:p>
          </p:txBody>
        </p:sp>
        <p:sp>
          <p:nvSpPr>
            <p:cNvPr id="70" name="Google Shape;70;p3"/>
            <p:cNvSpPr txBox="1"/>
            <p:nvPr/>
          </p:nvSpPr>
          <p:spPr>
            <a:xfrm>
              <a:off x="1748175" y="3327450"/>
              <a:ext cx="13923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a:t>ThR</a:t>
              </a:r>
              <a:endParaRPr i="1" sz="1200"/>
            </a:p>
          </p:txBody>
        </p:sp>
        <p:sp>
          <p:nvSpPr>
            <p:cNvPr id="71" name="Google Shape;71;p3"/>
            <p:cNvSpPr txBox="1"/>
            <p:nvPr/>
          </p:nvSpPr>
          <p:spPr>
            <a:xfrm>
              <a:off x="668042" y="4748811"/>
              <a:ext cx="17841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t>Zaug and Cech 1980</a:t>
              </a:r>
              <a:endParaRPr sz="1000"/>
            </a:p>
          </p:txBody>
        </p:sp>
      </p:grpSp>
      <p:grpSp>
        <p:nvGrpSpPr>
          <p:cNvPr id="72" name="Google Shape;72;p3"/>
          <p:cNvGrpSpPr/>
          <p:nvPr/>
        </p:nvGrpSpPr>
        <p:grpSpPr>
          <a:xfrm>
            <a:off x="1705070" y="915047"/>
            <a:ext cx="1427260" cy="1506629"/>
            <a:chOff x="6385200" y="80725"/>
            <a:chExt cx="1784075" cy="1874850"/>
          </a:xfrm>
        </p:grpSpPr>
        <p:pic>
          <p:nvPicPr>
            <p:cNvPr id="73" name="Google Shape;73;p3"/>
            <p:cNvPicPr preferRelativeResize="0"/>
            <p:nvPr/>
          </p:nvPicPr>
          <p:blipFill>
            <a:blip r:embed="rId4">
              <a:alphaModFix/>
            </a:blip>
            <a:stretch>
              <a:fillRect/>
            </a:stretch>
          </p:blipFill>
          <p:spPr>
            <a:xfrm>
              <a:off x="6385200" y="80725"/>
              <a:ext cx="1784075" cy="1688550"/>
            </a:xfrm>
            <a:prstGeom prst="rect">
              <a:avLst/>
            </a:prstGeom>
            <a:noFill/>
            <a:ln>
              <a:noFill/>
            </a:ln>
          </p:spPr>
        </p:pic>
        <p:sp>
          <p:nvSpPr>
            <p:cNvPr id="74" name="Google Shape;74;p3"/>
            <p:cNvSpPr txBox="1"/>
            <p:nvPr/>
          </p:nvSpPr>
          <p:spPr>
            <a:xfrm>
              <a:off x="6617575" y="1616875"/>
              <a:ext cx="13923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t>Cech et al 1983</a:t>
              </a:r>
              <a:endParaRPr sz="1000"/>
            </a:p>
          </p:txBody>
        </p:sp>
      </p:grpSp>
      <p:grpSp>
        <p:nvGrpSpPr>
          <p:cNvPr id="75" name="Google Shape;75;p3"/>
          <p:cNvGrpSpPr/>
          <p:nvPr/>
        </p:nvGrpSpPr>
        <p:grpSpPr>
          <a:xfrm>
            <a:off x="5793325" y="501786"/>
            <a:ext cx="1113840" cy="2333173"/>
            <a:chOff x="4077525" y="2049775"/>
            <a:chExt cx="1392300" cy="2903400"/>
          </a:xfrm>
        </p:grpSpPr>
        <p:pic>
          <p:nvPicPr>
            <p:cNvPr id="76" name="Google Shape;76;p3"/>
            <p:cNvPicPr preferRelativeResize="0"/>
            <p:nvPr/>
          </p:nvPicPr>
          <p:blipFill>
            <a:blip r:embed="rId5">
              <a:alphaModFix/>
            </a:blip>
            <a:stretch>
              <a:fillRect/>
            </a:stretch>
          </p:blipFill>
          <p:spPr>
            <a:xfrm>
              <a:off x="4124500" y="2049775"/>
              <a:ext cx="1269130" cy="2648875"/>
            </a:xfrm>
            <a:prstGeom prst="rect">
              <a:avLst/>
            </a:prstGeom>
            <a:noFill/>
            <a:ln>
              <a:noFill/>
            </a:ln>
          </p:spPr>
        </p:pic>
        <p:sp>
          <p:nvSpPr>
            <p:cNvPr id="77" name="Google Shape;77;p3"/>
            <p:cNvSpPr txBox="1"/>
            <p:nvPr/>
          </p:nvSpPr>
          <p:spPr>
            <a:xfrm>
              <a:off x="4077525" y="4614475"/>
              <a:ext cx="13923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t>Cate et al 1996</a:t>
              </a:r>
              <a:endParaRPr sz="1000"/>
            </a:p>
          </p:txBody>
        </p:sp>
      </p:grpSp>
      <p:grpSp>
        <p:nvGrpSpPr>
          <p:cNvPr id="78" name="Google Shape;78;p3"/>
          <p:cNvGrpSpPr/>
          <p:nvPr/>
        </p:nvGrpSpPr>
        <p:grpSpPr>
          <a:xfrm>
            <a:off x="7263540" y="583096"/>
            <a:ext cx="1506035" cy="1838567"/>
            <a:chOff x="7976075" y="2049787"/>
            <a:chExt cx="1882544" cy="2287913"/>
          </a:xfrm>
        </p:grpSpPr>
        <p:pic>
          <p:nvPicPr>
            <p:cNvPr id="79" name="Google Shape;79;p3"/>
            <p:cNvPicPr preferRelativeResize="0"/>
            <p:nvPr/>
          </p:nvPicPr>
          <p:blipFill>
            <a:blip r:embed="rId6">
              <a:alphaModFix/>
            </a:blip>
            <a:stretch>
              <a:fillRect/>
            </a:stretch>
          </p:blipFill>
          <p:spPr>
            <a:xfrm>
              <a:off x="8023344" y="2049787"/>
              <a:ext cx="1835275" cy="2083156"/>
            </a:xfrm>
            <a:prstGeom prst="rect">
              <a:avLst/>
            </a:prstGeom>
            <a:noFill/>
            <a:ln>
              <a:noFill/>
            </a:ln>
          </p:spPr>
        </p:pic>
        <p:sp>
          <p:nvSpPr>
            <p:cNvPr id="80" name="Google Shape;80;p3"/>
            <p:cNvSpPr txBox="1"/>
            <p:nvPr/>
          </p:nvSpPr>
          <p:spPr>
            <a:xfrm>
              <a:off x="7976075" y="3999000"/>
              <a:ext cx="13923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t>Guo et al 2004</a:t>
              </a:r>
              <a:endParaRPr sz="1000"/>
            </a:p>
          </p:txBody>
        </p:sp>
      </p:grpSp>
      <p:grpSp>
        <p:nvGrpSpPr>
          <p:cNvPr id="81" name="Google Shape;81;p3"/>
          <p:cNvGrpSpPr/>
          <p:nvPr/>
        </p:nvGrpSpPr>
        <p:grpSpPr>
          <a:xfrm>
            <a:off x="1261475" y="3030200"/>
            <a:ext cx="1870851" cy="2071000"/>
            <a:chOff x="6869300" y="86925"/>
            <a:chExt cx="1870851" cy="2071000"/>
          </a:xfrm>
        </p:grpSpPr>
        <p:pic>
          <p:nvPicPr>
            <p:cNvPr id="82" name="Google Shape;82;p3"/>
            <p:cNvPicPr preferRelativeResize="0"/>
            <p:nvPr/>
          </p:nvPicPr>
          <p:blipFill rotWithShape="1">
            <a:blip r:embed="rId7">
              <a:alphaModFix/>
            </a:blip>
            <a:srcRect b="82155" l="0" r="67070" t="1387"/>
            <a:stretch/>
          </p:blipFill>
          <p:spPr>
            <a:xfrm>
              <a:off x="6869300" y="86925"/>
              <a:ext cx="1870851" cy="1903473"/>
            </a:xfrm>
            <a:prstGeom prst="rect">
              <a:avLst/>
            </a:prstGeom>
            <a:noFill/>
            <a:ln>
              <a:noFill/>
            </a:ln>
          </p:spPr>
        </p:pic>
        <p:sp>
          <p:nvSpPr>
            <p:cNvPr id="83" name="Google Shape;83;p3"/>
            <p:cNvSpPr txBox="1"/>
            <p:nvPr/>
          </p:nvSpPr>
          <p:spPr>
            <a:xfrm>
              <a:off x="6947175" y="1819225"/>
              <a:ext cx="158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Kappel et al 2020</a:t>
              </a:r>
              <a:endParaRPr sz="1000"/>
            </a:p>
          </p:txBody>
        </p:sp>
      </p:grpSp>
      <p:grpSp>
        <p:nvGrpSpPr>
          <p:cNvPr id="84" name="Google Shape;84;p3"/>
          <p:cNvGrpSpPr/>
          <p:nvPr/>
        </p:nvGrpSpPr>
        <p:grpSpPr>
          <a:xfrm>
            <a:off x="3975875" y="2981782"/>
            <a:ext cx="1772175" cy="2167818"/>
            <a:chOff x="6497450" y="1331645"/>
            <a:chExt cx="1772175" cy="2167818"/>
          </a:xfrm>
        </p:grpSpPr>
        <p:pic>
          <p:nvPicPr>
            <p:cNvPr id="85" name="Google Shape;85;p3"/>
            <p:cNvPicPr preferRelativeResize="0"/>
            <p:nvPr/>
          </p:nvPicPr>
          <p:blipFill rotWithShape="1">
            <a:blip r:embed="rId8">
              <a:alphaModFix/>
            </a:blip>
            <a:srcRect b="76045" l="32084" r="35932" t="0"/>
            <a:stretch/>
          </p:blipFill>
          <p:spPr>
            <a:xfrm>
              <a:off x="6497450" y="1331645"/>
              <a:ext cx="1587300" cy="1943678"/>
            </a:xfrm>
            <a:prstGeom prst="rect">
              <a:avLst/>
            </a:prstGeom>
            <a:noFill/>
            <a:ln>
              <a:noFill/>
            </a:ln>
          </p:spPr>
        </p:pic>
        <p:sp>
          <p:nvSpPr>
            <p:cNvPr id="86" name="Google Shape;86;p3"/>
            <p:cNvSpPr txBox="1"/>
            <p:nvPr/>
          </p:nvSpPr>
          <p:spPr>
            <a:xfrm>
              <a:off x="6682325" y="3160763"/>
              <a:ext cx="158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Su et al 2021</a:t>
              </a:r>
              <a:endParaRPr sz="1000"/>
            </a:p>
          </p:txBody>
        </p:sp>
      </p:grpSp>
      <p:grpSp>
        <p:nvGrpSpPr>
          <p:cNvPr id="87" name="Google Shape;87;p3"/>
          <p:cNvGrpSpPr/>
          <p:nvPr/>
        </p:nvGrpSpPr>
        <p:grpSpPr>
          <a:xfrm>
            <a:off x="3245438" y="501775"/>
            <a:ext cx="2331152" cy="2660575"/>
            <a:chOff x="1697938" y="2406725"/>
            <a:chExt cx="2331152" cy="2660575"/>
          </a:xfrm>
        </p:grpSpPr>
        <p:pic>
          <p:nvPicPr>
            <p:cNvPr id="88" name="Google Shape;88;p3"/>
            <p:cNvPicPr preferRelativeResize="0"/>
            <p:nvPr/>
          </p:nvPicPr>
          <p:blipFill>
            <a:blip r:embed="rId9">
              <a:alphaModFix/>
            </a:blip>
            <a:stretch>
              <a:fillRect/>
            </a:stretch>
          </p:blipFill>
          <p:spPr>
            <a:xfrm>
              <a:off x="1697938" y="2406725"/>
              <a:ext cx="2331152" cy="2354175"/>
            </a:xfrm>
            <a:prstGeom prst="rect">
              <a:avLst/>
            </a:prstGeom>
            <a:noFill/>
            <a:ln>
              <a:noFill/>
            </a:ln>
          </p:spPr>
        </p:pic>
        <p:sp>
          <p:nvSpPr>
            <p:cNvPr id="89" name="Google Shape;89;p3"/>
            <p:cNvSpPr txBox="1"/>
            <p:nvPr/>
          </p:nvSpPr>
          <p:spPr>
            <a:xfrm>
              <a:off x="1899950" y="4728600"/>
              <a:ext cx="1228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Wang et al 1994</a:t>
              </a:r>
              <a:endParaRPr sz="1000"/>
            </a:p>
          </p:txBody>
        </p:sp>
      </p:grpSp>
      <p:grpSp>
        <p:nvGrpSpPr>
          <p:cNvPr id="90" name="Google Shape;90;p3"/>
          <p:cNvGrpSpPr/>
          <p:nvPr/>
        </p:nvGrpSpPr>
        <p:grpSpPr>
          <a:xfrm>
            <a:off x="6198597" y="3091750"/>
            <a:ext cx="2159078" cy="1947887"/>
            <a:chOff x="5313922" y="2949175"/>
            <a:chExt cx="2159078" cy="1947887"/>
          </a:xfrm>
        </p:grpSpPr>
        <p:pic>
          <p:nvPicPr>
            <p:cNvPr id="91" name="Google Shape;91;p3"/>
            <p:cNvPicPr preferRelativeResize="0"/>
            <p:nvPr/>
          </p:nvPicPr>
          <p:blipFill>
            <a:blip r:embed="rId10">
              <a:alphaModFix/>
            </a:blip>
            <a:stretch>
              <a:fillRect/>
            </a:stretch>
          </p:blipFill>
          <p:spPr>
            <a:xfrm>
              <a:off x="5313922" y="2949175"/>
              <a:ext cx="1914250" cy="1714050"/>
            </a:xfrm>
            <a:prstGeom prst="rect">
              <a:avLst/>
            </a:prstGeom>
            <a:noFill/>
            <a:ln>
              <a:noFill/>
            </a:ln>
          </p:spPr>
        </p:pic>
        <p:sp>
          <p:nvSpPr>
            <p:cNvPr id="92" name="Google Shape;92;p3"/>
            <p:cNvSpPr txBox="1"/>
            <p:nvPr/>
          </p:nvSpPr>
          <p:spPr>
            <a:xfrm>
              <a:off x="5885700" y="4558363"/>
              <a:ext cx="158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Liu et al 2022</a:t>
              </a:r>
              <a:endParaRPr sz="10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0" name="Shape 310"/>
        <p:cNvGrpSpPr/>
        <p:nvPr/>
      </p:nvGrpSpPr>
      <p:grpSpPr>
        <a:xfrm>
          <a:off x="0" y="0"/>
          <a:ext cx="0" cy="0"/>
          <a:chOff x="0" y="0"/>
          <a:chExt cx="0" cy="0"/>
        </a:xfrm>
      </p:grpSpPr>
      <p:grpSp>
        <p:nvGrpSpPr>
          <p:cNvPr id="311" name="Google Shape;311;p2"/>
          <p:cNvGrpSpPr/>
          <p:nvPr/>
        </p:nvGrpSpPr>
        <p:grpSpPr>
          <a:xfrm>
            <a:off x="4992903" y="782299"/>
            <a:ext cx="7300763" cy="3397850"/>
            <a:chOff x="4748173" y="3291278"/>
            <a:chExt cx="1710502" cy="796085"/>
          </a:xfrm>
        </p:grpSpPr>
        <p:pic>
          <p:nvPicPr>
            <p:cNvPr id="312" name="Google Shape;312;p2"/>
            <p:cNvPicPr preferRelativeResize="0"/>
            <p:nvPr/>
          </p:nvPicPr>
          <p:blipFill rotWithShape="1">
            <a:blip r:embed="rId3">
              <a:alphaModFix/>
            </a:blip>
            <a:srcRect b="0" l="0" r="0" t="0"/>
            <a:stretch/>
          </p:blipFill>
          <p:spPr>
            <a:xfrm>
              <a:off x="4748173" y="3291278"/>
              <a:ext cx="957724" cy="796085"/>
            </a:xfrm>
            <a:prstGeom prst="rect">
              <a:avLst/>
            </a:prstGeom>
            <a:noFill/>
            <a:ln>
              <a:noFill/>
            </a:ln>
          </p:spPr>
        </p:pic>
        <p:sp>
          <p:nvSpPr>
            <p:cNvPr id="313" name="Google Shape;313;p2"/>
            <p:cNvSpPr txBox="1"/>
            <p:nvPr/>
          </p:nvSpPr>
          <p:spPr>
            <a:xfrm>
              <a:off x="5281775" y="3908397"/>
              <a:ext cx="1176900" cy="9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R1260TS391</a:t>
              </a:r>
              <a:endParaRPr b="0" i="0" sz="1400" u="none" cap="none" strike="noStrike">
                <a:solidFill>
                  <a:schemeClr val="dk1"/>
                </a:solidFill>
                <a:latin typeface="Arial"/>
                <a:ea typeface="Arial"/>
                <a:cs typeface="Arial"/>
                <a:sym typeface="Arial"/>
              </a:endParaRPr>
            </a:p>
          </p:txBody>
        </p:sp>
      </p:grpSp>
      <p:sp>
        <p:nvSpPr>
          <p:cNvPr id="314" name="Google Shape;314;p2"/>
          <p:cNvSpPr txBox="1"/>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1" i="0" lang="en-US" sz="1808" u="none" cap="none" strike="noStrike">
                <a:solidFill>
                  <a:schemeClr val="lt1"/>
                </a:solidFill>
                <a:latin typeface="Arial"/>
                <a:ea typeface="Arial"/>
                <a:cs typeface="Arial"/>
                <a:sym typeface="Arial"/>
              </a:rPr>
              <a:t>Water/ion ensembles</a:t>
            </a:r>
            <a:endParaRPr/>
          </a:p>
        </p:txBody>
      </p:sp>
      <p:sp>
        <p:nvSpPr>
          <p:cNvPr id="315" name="Google Shape;315;p2"/>
          <p:cNvSpPr txBox="1"/>
          <p:nvPr/>
        </p:nvSpPr>
        <p:spPr>
          <a:xfrm>
            <a:off x="163750" y="682100"/>
            <a:ext cx="4580400" cy="2120700"/>
          </a:xfrm>
          <a:prstGeom prst="rect">
            <a:avLst/>
          </a:prstGeom>
          <a:noFill/>
          <a:ln>
            <a:noFill/>
          </a:ln>
        </p:spPr>
        <p:txBody>
          <a:bodyPr anchorCtr="0" anchor="t" bIns="91425" lIns="91425" spcFirstLastPara="1" rIns="91425" wrap="square" tIns="91425">
            <a:noAutofit/>
          </a:bodyPr>
          <a:lstStyle/>
          <a:p>
            <a:pPr indent="-425450" lvl="0" marL="457200" rtl="0" algn="l">
              <a:lnSpc>
                <a:spcPct val="100000"/>
              </a:lnSpc>
              <a:spcBef>
                <a:spcPts val="0"/>
              </a:spcBef>
              <a:spcAft>
                <a:spcPts val="0"/>
              </a:spcAft>
              <a:buClr>
                <a:srgbClr val="31538F"/>
              </a:buClr>
              <a:buSzPts val="3100"/>
              <a:buAutoNum type="arabicPeriod"/>
            </a:pPr>
            <a:r>
              <a:rPr lang="en-US" sz="3100">
                <a:solidFill>
                  <a:srgbClr val="31538F"/>
                </a:solidFill>
              </a:rPr>
              <a:t>The e</a:t>
            </a:r>
            <a:r>
              <a:rPr lang="en-US" sz="3100">
                <a:solidFill>
                  <a:srgbClr val="31538F"/>
                </a:solidFill>
              </a:rPr>
              <a:t>xperimental</a:t>
            </a:r>
            <a:r>
              <a:rPr lang="en-US" sz="3100">
                <a:solidFill>
                  <a:srgbClr val="31538F"/>
                </a:solidFill>
              </a:rPr>
              <a:t> data</a:t>
            </a:r>
            <a:endParaRPr sz="3100">
              <a:solidFill>
                <a:srgbClr val="31538F"/>
              </a:solidFill>
            </a:endParaRPr>
          </a:p>
          <a:p>
            <a:pPr indent="-425450" lvl="0" marL="457200" rtl="0" algn="l">
              <a:lnSpc>
                <a:spcPct val="100000"/>
              </a:lnSpc>
              <a:spcBef>
                <a:spcPts val="1000"/>
              </a:spcBef>
              <a:spcAft>
                <a:spcPts val="0"/>
              </a:spcAft>
              <a:buClr>
                <a:srgbClr val="31538F"/>
              </a:buClr>
              <a:buSzPts val="3100"/>
              <a:buAutoNum type="arabicPeriod"/>
            </a:pPr>
            <a:r>
              <a:rPr lang="en-US" sz="3100">
                <a:solidFill>
                  <a:srgbClr val="31538F"/>
                </a:solidFill>
              </a:rPr>
              <a:t>The challenge</a:t>
            </a:r>
            <a:endParaRPr sz="3100">
              <a:solidFill>
                <a:srgbClr val="31538F"/>
              </a:solidFill>
            </a:endParaRPr>
          </a:p>
          <a:p>
            <a:pPr indent="-425450" lvl="0" marL="457200" rtl="0" algn="l">
              <a:lnSpc>
                <a:spcPct val="100000"/>
              </a:lnSpc>
              <a:spcBef>
                <a:spcPts val="1000"/>
              </a:spcBef>
              <a:spcAft>
                <a:spcPts val="0"/>
              </a:spcAft>
              <a:buClr>
                <a:srgbClr val="31538F"/>
              </a:buClr>
              <a:buSzPts val="3100"/>
              <a:buAutoNum type="arabicPeriod"/>
            </a:pPr>
            <a:r>
              <a:rPr lang="en-US" sz="3100">
                <a:solidFill>
                  <a:srgbClr val="31538F"/>
                </a:solidFill>
              </a:rPr>
              <a:t>Converting</a:t>
            </a:r>
            <a:r>
              <a:rPr lang="en-US" sz="3100">
                <a:solidFill>
                  <a:srgbClr val="31538F"/>
                </a:solidFill>
              </a:rPr>
              <a:t> predictions to densities</a:t>
            </a:r>
            <a:endParaRPr sz="3100">
              <a:solidFill>
                <a:srgbClr val="31538F"/>
              </a:solidFill>
            </a:endParaRPr>
          </a:p>
          <a:p>
            <a:pPr indent="-425450" lvl="0" marL="457200" rtl="0" algn="l">
              <a:lnSpc>
                <a:spcPct val="100000"/>
              </a:lnSpc>
              <a:spcBef>
                <a:spcPts val="1000"/>
              </a:spcBef>
              <a:spcAft>
                <a:spcPts val="0"/>
              </a:spcAft>
              <a:buClr>
                <a:srgbClr val="31538F"/>
              </a:buClr>
              <a:buSzPts val="3100"/>
              <a:buAutoNum type="arabicPeriod"/>
            </a:pPr>
            <a:r>
              <a:rPr lang="en-US" sz="3100">
                <a:solidFill>
                  <a:srgbClr val="31538F"/>
                </a:solidFill>
              </a:rPr>
              <a:t>Comparison to experimental data</a:t>
            </a:r>
            <a:endParaRPr sz="3100">
              <a:solidFill>
                <a:srgbClr val="31538F"/>
              </a:solidFill>
            </a:endParaRPr>
          </a:p>
          <a:p>
            <a:pPr indent="-425450" lvl="0" marL="457200" rtl="0" algn="l">
              <a:lnSpc>
                <a:spcPct val="100000"/>
              </a:lnSpc>
              <a:spcBef>
                <a:spcPts val="1000"/>
              </a:spcBef>
              <a:spcAft>
                <a:spcPts val="1000"/>
              </a:spcAft>
              <a:buClr>
                <a:srgbClr val="31538F"/>
              </a:buClr>
              <a:buSzPts val="3100"/>
              <a:buAutoNum type="arabicPeriod"/>
            </a:pPr>
            <a:r>
              <a:rPr lang="en-US" sz="3100">
                <a:solidFill>
                  <a:srgbClr val="31538F"/>
                </a:solidFill>
              </a:rPr>
              <a:t>What’s next?</a:t>
            </a:r>
            <a:endParaRPr sz="3100">
              <a:solidFill>
                <a:srgbClr val="31538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4"/>
          <p:cNvSpPr txBox="1"/>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1" i="0" lang="en-US" sz="1808" u="none" cap="none" strike="noStrike">
                <a:solidFill>
                  <a:schemeClr val="lt1"/>
                </a:solidFill>
                <a:latin typeface="Arial"/>
                <a:ea typeface="Arial"/>
                <a:cs typeface="Arial"/>
                <a:sym typeface="Arial"/>
              </a:rPr>
              <a:t>High resolution cryo-EM data</a:t>
            </a:r>
            <a:endParaRPr/>
          </a:p>
        </p:txBody>
      </p:sp>
      <p:pic>
        <p:nvPicPr>
          <p:cNvPr id="98" name="Google Shape;98;p4"/>
          <p:cNvPicPr preferRelativeResize="0"/>
          <p:nvPr/>
        </p:nvPicPr>
        <p:blipFill rotWithShape="1">
          <a:blip r:embed="rId3">
            <a:alphaModFix/>
          </a:blip>
          <a:srcRect b="0" l="0" r="0" t="0"/>
          <a:stretch/>
        </p:blipFill>
        <p:spPr>
          <a:xfrm>
            <a:off x="488005" y="739600"/>
            <a:ext cx="3810000" cy="3167063"/>
          </a:xfrm>
          <a:prstGeom prst="rect">
            <a:avLst/>
          </a:prstGeom>
          <a:noFill/>
          <a:ln>
            <a:noFill/>
          </a:ln>
        </p:spPr>
      </p:pic>
      <p:sp>
        <p:nvSpPr>
          <p:cNvPr id="99" name="Google Shape;99;p4"/>
          <p:cNvSpPr txBox="1"/>
          <p:nvPr/>
        </p:nvSpPr>
        <p:spPr>
          <a:xfrm>
            <a:off x="1563577" y="483450"/>
            <a:ext cx="2496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t>map A :</a:t>
            </a:r>
            <a:r>
              <a:rPr b="0" i="0" lang="en-US" sz="1800" u="none" cap="none" strike="noStrike">
                <a:solidFill>
                  <a:srgbClr val="000000"/>
                </a:solidFill>
                <a:latin typeface="Arial"/>
                <a:ea typeface="Arial"/>
                <a:cs typeface="Arial"/>
                <a:sym typeface="Arial"/>
              </a:rPr>
              <a:t>2.2 Å</a:t>
            </a:r>
            <a:endParaRPr/>
          </a:p>
        </p:txBody>
      </p:sp>
      <p:grpSp>
        <p:nvGrpSpPr>
          <p:cNvPr id="100" name="Google Shape;100;p4"/>
          <p:cNvGrpSpPr/>
          <p:nvPr/>
        </p:nvGrpSpPr>
        <p:grpSpPr>
          <a:xfrm>
            <a:off x="4442298" y="536950"/>
            <a:ext cx="4038600" cy="3373046"/>
            <a:chOff x="4442298" y="536950"/>
            <a:chExt cx="4038600" cy="3373046"/>
          </a:xfrm>
        </p:grpSpPr>
        <p:pic>
          <p:nvPicPr>
            <p:cNvPr id="101" name="Google Shape;101;p4"/>
            <p:cNvPicPr preferRelativeResize="0"/>
            <p:nvPr/>
          </p:nvPicPr>
          <p:blipFill rotWithShape="1">
            <a:blip r:embed="rId4">
              <a:alphaModFix/>
            </a:blip>
            <a:srcRect b="0" l="0" r="0" t="0"/>
            <a:stretch/>
          </p:blipFill>
          <p:spPr>
            <a:xfrm>
              <a:off x="4442298" y="906287"/>
              <a:ext cx="4038600" cy="3003709"/>
            </a:xfrm>
            <a:prstGeom prst="rect">
              <a:avLst/>
            </a:prstGeom>
            <a:noFill/>
            <a:ln>
              <a:noFill/>
            </a:ln>
          </p:spPr>
        </p:pic>
        <p:sp>
          <p:nvSpPr>
            <p:cNvPr id="102" name="Google Shape;102;p4"/>
            <p:cNvSpPr txBox="1"/>
            <p:nvPr/>
          </p:nvSpPr>
          <p:spPr>
            <a:xfrm>
              <a:off x="5742150" y="536950"/>
              <a:ext cx="1719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t>map B: </a:t>
              </a:r>
              <a:r>
                <a:rPr b="0" i="0" lang="en-US" sz="1800" u="none" cap="none" strike="noStrike">
                  <a:solidFill>
                    <a:srgbClr val="000000"/>
                  </a:solidFill>
                  <a:latin typeface="Arial"/>
                  <a:ea typeface="Arial"/>
                  <a:cs typeface="Arial"/>
                  <a:sym typeface="Arial"/>
                </a:rPr>
                <a:t>2.3 Å </a:t>
              </a:r>
              <a:endParaRPr/>
            </a:p>
          </p:txBody>
        </p:sp>
      </p:grpSp>
      <p:pic>
        <p:nvPicPr>
          <p:cNvPr id="103" name="Google Shape;103;p4"/>
          <p:cNvPicPr preferRelativeResize="0"/>
          <p:nvPr/>
        </p:nvPicPr>
        <p:blipFill rotWithShape="1">
          <a:blip r:embed="rId5">
            <a:alphaModFix/>
          </a:blip>
          <a:srcRect b="0" l="0" r="0" t="0"/>
          <a:stretch/>
        </p:blipFill>
        <p:spPr>
          <a:xfrm>
            <a:off x="2755664" y="3819525"/>
            <a:ext cx="5514975" cy="1323975"/>
          </a:xfrm>
          <a:prstGeom prst="rect">
            <a:avLst/>
          </a:prstGeom>
          <a:noFill/>
          <a:ln>
            <a:noFill/>
          </a:ln>
        </p:spPr>
      </p:pic>
      <p:sp>
        <p:nvSpPr>
          <p:cNvPr id="104" name="Google Shape;104;p4"/>
          <p:cNvSpPr txBox="1"/>
          <p:nvPr/>
        </p:nvSpPr>
        <p:spPr>
          <a:xfrm>
            <a:off x="-33841" y="4736867"/>
            <a:ext cx="1087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Wah Chiu</a:t>
            </a:r>
            <a:endParaRPr sz="800"/>
          </a:p>
        </p:txBody>
      </p:sp>
      <p:pic>
        <p:nvPicPr>
          <p:cNvPr descr="A person with his arms crossed&#10;&#10;Description automatically generated" id="105" name="Google Shape;105;p4"/>
          <p:cNvPicPr preferRelativeResize="0"/>
          <p:nvPr/>
        </p:nvPicPr>
        <p:blipFill rotWithShape="1">
          <a:blip r:embed="rId6">
            <a:alphaModFix/>
          </a:blip>
          <a:srcRect b="36653" l="23553" r="28915" t="668"/>
          <a:stretch/>
        </p:blipFill>
        <p:spPr>
          <a:xfrm>
            <a:off x="0" y="3906678"/>
            <a:ext cx="618682" cy="815850"/>
          </a:xfrm>
          <a:prstGeom prst="rect">
            <a:avLst/>
          </a:prstGeom>
          <a:noFill/>
          <a:ln>
            <a:noFill/>
          </a:ln>
        </p:spPr>
      </p:pic>
      <p:pic>
        <p:nvPicPr>
          <p:cNvPr id="106" name="Google Shape;106;p4"/>
          <p:cNvPicPr preferRelativeResize="0"/>
          <p:nvPr/>
        </p:nvPicPr>
        <p:blipFill rotWithShape="1">
          <a:blip r:embed="rId7">
            <a:alphaModFix/>
          </a:blip>
          <a:srcRect b="0" l="14325" r="4738" t="0"/>
          <a:stretch/>
        </p:blipFill>
        <p:spPr>
          <a:xfrm>
            <a:off x="618675" y="3906675"/>
            <a:ext cx="618675" cy="814796"/>
          </a:xfrm>
          <a:prstGeom prst="rect">
            <a:avLst/>
          </a:prstGeom>
          <a:noFill/>
          <a:ln>
            <a:noFill/>
          </a:ln>
        </p:spPr>
      </p:pic>
      <p:sp>
        <p:nvSpPr>
          <p:cNvPr id="107" name="Google Shape;107;p4"/>
          <p:cNvSpPr txBox="1"/>
          <p:nvPr/>
        </p:nvSpPr>
        <p:spPr>
          <a:xfrm>
            <a:off x="461634" y="4752317"/>
            <a:ext cx="1087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800"/>
              <a:t>Kaiming Zhang</a:t>
            </a:r>
            <a:endParaRPr sz="800"/>
          </a:p>
        </p:txBody>
      </p:sp>
      <p:sp>
        <p:nvSpPr>
          <p:cNvPr id="108" name="Google Shape;108;p4"/>
          <p:cNvSpPr txBox="1"/>
          <p:nvPr/>
        </p:nvSpPr>
        <p:spPr>
          <a:xfrm>
            <a:off x="1876584" y="4752317"/>
            <a:ext cx="1087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800"/>
              <a:t>Shanshan Li</a:t>
            </a:r>
            <a:endParaRPr sz="800"/>
          </a:p>
        </p:txBody>
      </p:sp>
      <p:sp>
        <p:nvSpPr>
          <p:cNvPr id="109" name="Google Shape;109;p4"/>
          <p:cNvSpPr txBox="1"/>
          <p:nvPr/>
        </p:nvSpPr>
        <p:spPr>
          <a:xfrm>
            <a:off x="1246622" y="4752317"/>
            <a:ext cx="1087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800"/>
              <a:t>Michael Palo</a:t>
            </a:r>
            <a:endParaRPr sz="800"/>
          </a:p>
        </p:txBody>
      </p:sp>
      <p:pic>
        <p:nvPicPr>
          <p:cNvPr id="110" name="Google Shape;110;p4"/>
          <p:cNvPicPr preferRelativeResize="0"/>
          <p:nvPr/>
        </p:nvPicPr>
        <p:blipFill rotWithShape="1">
          <a:blip r:embed="rId8">
            <a:alphaModFix/>
          </a:blip>
          <a:srcRect b="0" l="17240" r="5240" t="0"/>
          <a:stretch/>
        </p:blipFill>
        <p:spPr>
          <a:xfrm>
            <a:off x="1249963" y="3897516"/>
            <a:ext cx="645825" cy="833122"/>
          </a:xfrm>
          <a:prstGeom prst="rect">
            <a:avLst/>
          </a:prstGeom>
          <a:noFill/>
          <a:ln>
            <a:noFill/>
          </a:ln>
        </p:spPr>
      </p:pic>
      <p:pic>
        <p:nvPicPr>
          <p:cNvPr id="111" name="Google Shape;111;p4"/>
          <p:cNvPicPr preferRelativeResize="0"/>
          <p:nvPr/>
        </p:nvPicPr>
        <p:blipFill rotWithShape="1">
          <a:blip r:embed="rId9">
            <a:alphaModFix/>
          </a:blip>
          <a:srcRect b="13442" l="14585" r="14613" t="0"/>
          <a:stretch/>
        </p:blipFill>
        <p:spPr>
          <a:xfrm>
            <a:off x="1902101" y="3897525"/>
            <a:ext cx="678783" cy="83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5"/>
          <p:cNvSpPr txBox="1"/>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1" i="0" lang="en-US" sz="1808" u="none" cap="none" strike="noStrike">
                <a:solidFill>
                  <a:schemeClr val="lt1"/>
                </a:solidFill>
                <a:latin typeface="Arial"/>
                <a:ea typeface="Arial"/>
                <a:cs typeface="Arial"/>
                <a:sym typeface="Arial"/>
              </a:rPr>
              <a:t>High resolution cryo-EM data</a:t>
            </a:r>
            <a:endParaRPr/>
          </a:p>
        </p:txBody>
      </p:sp>
      <p:sp>
        <p:nvSpPr>
          <p:cNvPr id="117" name="Google Shape;117;p5"/>
          <p:cNvSpPr txBox="1"/>
          <p:nvPr/>
        </p:nvSpPr>
        <p:spPr>
          <a:xfrm>
            <a:off x="121802" y="2494705"/>
            <a:ext cx="12362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t>Map A</a:t>
            </a:r>
            <a:endParaRPr/>
          </a:p>
        </p:txBody>
      </p:sp>
      <p:sp>
        <p:nvSpPr>
          <p:cNvPr id="118" name="Google Shape;118;p5"/>
          <p:cNvSpPr txBox="1"/>
          <p:nvPr/>
        </p:nvSpPr>
        <p:spPr>
          <a:xfrm>
            <a:off x="121802" y="3761834"/>
            <a:ext cx="1236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t>Map B</a:t>
            </a:r>
            <a:endParaRPr/>
          </a:p>
        </p:txBody>
      </p:sp>
      <p:pic>
        <p:nvPicPr>
          <p:cNvPr id="119" name="Google Shape;119;p5"/>
          <p:cNvPicPr preferRelativeResize="0"/>
          <p:nvPr/>
        </p:nvPicPr>
        <p:blipFill rotWithShape="1">
          <a:blip r:embed="rId3">
            <a:alphaModFix/>
          </a:blip>
          <a:srcRect b="0" l="0" r="0" t="6542"/>
          <a:stretch/>
        </p:blipFill>
        <p:spPr>
          <a:xfrm>
            <a:off x="1562325" y="2134350"/>
            <a:ext cx="7099648" cy="1172075"/>
          </a:xfrm>
          <a:prstGeom prst="rect">
            <a:avLst/>
          </a:prstGeom>
          <a:noFill/>
          <a:ln>
            <a:noFill/>
          </a:ln>
        </p:spPr>
      </p:pic>
      <p:pic>
        <p:nvPicPr>
          <p:cNvPr id="120" name="Google Shape;120;p5"/>
          <p:cNvPicPr preferRelativeResize="0"/>
          <p:nvPr/>
        </p:nvPicPr>
        <p:blipFill rotWithShape="1">
          <a:blip r:embed="rId4">
            <a:alphaModFix/>
          </a:blip>
          <a:srcRect b="0" l="0" r="0" t="9123"/>
          <a:stretch/>
        </p:blipFill>
        <p:spPr>
          <a:xfrm>
            <a:off x="1528150" y="3356500"/>
            <a:ext cx="7168000" cy="1196375"/>
          </a:xfrm>
          <a:prstGeom prst="rect">
            <a:avLst/>
          </a:prstGeom>
          <a:noFill/>
          <a:ln>
            <a:noFill/>
          </a:ln>
        </p:spPr>
      </p:pic>
      <p:pic>
        <p:nvPicPr>
          <p:cNvPr id="121" name="Google Shape;121;p5"/>
          <p:cNvPicPr preferRelativeResize="0"/>
          <p:nvPr/>
        </p:nvPicPr>
        <p:blipFill rotWithShape="1">
          <a:blip r:embed="rId5">
            <a:alphaModFix/>
          </a:blip>
          <a:srcRect b="0" l="0" r="0" t="0"/>
          <a:stretch/>
        </p:blipFill>
        <p:spPr>
          <a:xfrm>
            <a:off x="1601229" y="488480"/>
            <a:ext cx="6949440" cy="16683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6"/>
          <p:cNvSpPr txBox="1"/>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1" i="0" lang="en-US" sz="1808" u="none" cap="none" strike="noStrike">
                <a:solidFill>
                  <a:schemeClr val="lt1"/>
                </a:solidFill>
                <a:latin typeface="Arial"/>
                <a:ea typeface="Arial"/>
                <a:cs typeface="Arial"/>
                <a:sym typeface="Arial"/>
              </a:rPr>
              <a:t>Modeling water and ions - peaks in density (SWIM)</a:t>
            </a:r>
            <a:endParaRPr/>
          </a:p>
        </p:txBody>
      </p:sp>
      <p:pic>
        <p:nvPicPr>
          <p:cNvPr id="127" name="Google Shape;127;p6"/>
          <p:cNvPicPr preferRelativeResize="0"/>
          <p:nvPr/>
        </p:nvPicPr>
        <p:blipFill rotWithShape="1">
          <a:blip r:embed="rId3">
            <a:alphaModFix/>
          </a:blip>
          <a:srcRect b="0" l="0" r="0" t="0"/>
          <a:stretch/>
        </p:blipFill>
        <p:spPr>
          <a:xfrm>
            <a:off x="2825976" y="795675"/>
            <a:ext cx="2768375" cy="2453252"/>
          </a:xfrm>
          <a:prstGeom prst="rect">
            <a:avLst/>
          </a:prstGeom>
          <a:noFill/>
          <a:ln>
            <a:noFill/>
          </a:ln>
        </p:spPr>
      </p:pic>
      <p:pic>
        <p:nvPicPr>
          <p:cNvPr id="128" name="Google Shape;128;p6"/>
          <p:cNvPicPr preferRelativeResize="0"/>
          <p:nvPr/>
        </p:nvPicPr>
        <p:blipFill rotWithShape="1">
          <a:blip r:embed="rId4">
            <a:alphaModFix/>
          </a:blip>
          <a:srcRect b="0" l="0" r="0" t="0"/>
          <a:stretch/>
        </p:blipFill>
        <p:spPr>
          <a:xfrm>
            <a:off x="5822950" y="856274"/>
            <a:ext cx="2567700" cy="2304125"/>
          </a:xfrm>
          <a:prstGeom prst="rect">
            <a:avLst/>
          </a:prstGeom>
          <a:noFill/>
          <a:ln>
            <a:noFill/>
          </a:ln>
        </p:spPr>
      </p:pic>
      <p:pic>
        <p:nvPicPr>
          <p:cNvPr id="129" name="Google Shape;129;p6"/>
          <p:cNvPicPr preferRelativeResize="0"/>
          <p:nvPr/>
        </p:nvPicPr>
        <p:blipFill rotWithShape="1">
          <a:blip r:embed="rId5">
            <a:alphaModFix/>
          </a:blip>
          <a:srcRect b="0" l="0" r="0" t="0"/>
          <a:stretch/>
        </p:blipFill>
        <p:spPr>
          <a:xfrm>
            <a:off x="584032" y="794449"/>
            <a:ext cx="1730183" cy="2579551"/>
          </a:xfrm>
          <a:prstGeom prst="rect">
            <a:avLst/>
          </a:prstGeom>
          <a:noFill/>
          <a:ln>
            <a:noFill/>
          </a:ln>
        </p:spPr>
      </p:pic>
      <p:sp>
        <p:nvSpPr>
          <p:cNvPr id="130" name="Google Shape;130;p6"/>
          <p:cNvSpPr txBox="1"/>
          <p:nvPr/>
        </p:nvSpPr>
        <p:spPr>
          <a:xfrm>
            <a:off x="59459" y="4841417"/>
            <a:ext cx="1087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800"/>
              <a:t>Greg Pinitlie</a:t>
            </a:r>
            <a:endParaRPr sz="800"/>
          </a:p>
        </p:txBody>
      </p:sp>
      <p:pic>
        <p:nvPicPr>
          <p:cNvPr id="131" name="Google Shape;131;p6"/>
          <p:cNvPicPr preferRelativeResize="0"/>
          <p:nvPr/>
        </p:nvPicPr>
        <p:blipFill rotWithShape="1">
          <a:blip r:embed="rId6">
            <a:alphaModFix/>
          </a:blip>
          <a:srcRect b="0" l="29122" r="29731" t="0"/>
          <a:stretch/>
        </p:blipFill>
        <p:spPr>
          <a:xfrm>
            <a:off x="138900" y="3983825"/>
            <a:ext cx="709025" cy="857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7"/>
          <p:cNvSpPr txBox="1"/>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1" i="0" lang="en-US" sz="1808" u="none" cap="none" strike="noStrike">
                <a:solidFill>
                  <a:schemeClr val="lt1"/>
                </a:solidFill>
                <a:latin typeface="Arial"/>
                <a:ea typeface="Arial"/>
                <a:cs typeface="Arial"/>
                <a:sym typeface="Arial"/>
              </a:rPr>
              <a:t>Modeling water and ion</a:t>
            </a:r>
            <a:r>
              <a:rPr b="1" lang="en-US" sz="1808">
                <a:solidFill>
                  <a:schemeClr val="lt1"/>
                </a:solidFill>
              </a:rPr>
              <a:t> - consensus is low?</a:t>
            </a:r>
            <a:endParaRPr/>
          </a:p>
        </p:txBody>
      </p:sp>
      <p:pic>
        <p:nvPicPr>
          <p:cNvPr id="137" name="Google Shape;137;p7"/>
          <p:cNvPicPr preferRelativeResize="0"/>
          <p:nvPr/>
        </p:nvPicPr>
        <p:blipFill rotWithShape="1">
          <a:blip r:embed="rId3">
            <a:alphaModFix/>
          </a:blip>
          <a:srcRect b="8920" l="0" r="0" t="8174"/>
          <a:stretch/>
        </p:blipFill>
        <p:spPr>
          <a:xfrm>
            <a:off x="373900" y="847075"/>
            <a:ext cx="8369303" cy="2863075"/>
          </a:xfrm>
          <a:prstGeom prst="rect">
            <a:avLst/>
          </a:prstGeom>
          <a:noFill/>
          <a:ln>
            <a:noFill/>
          </a:ln>
        </p:spPr>
      </p:pic>
      <p:sp>
        <p:nvSpPr>
          <p:cNvPr id="138" name="Google Shape;138;p7"/>
          <p:cNvSpPr txBox="1"/>
          <p:nvPr/>
        </p:nvSpPr>
        <p:spPr>
          <a:xfrm>
            <a:off x="675050" y="3798900"/>
            <a:ext cx="7407300" cy="11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rPr>
              <a:t>Why?</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Cryo-EM specialists - different structure</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RNA specialists - noise in data</a:t>
            </a:r>
            <a:endParaRPr sz="2400">
              <a:solidFill>
                <a:schemeClr val="dk1"/>
              </a:solidFill>
            </a:endParaRPr>
          </a:p>
        </p:txBody>
      </p:sp>
      <p:sp>
        <p:nvSpPr>
          <p:cNvPr id="139" name="Google Shape;139;p7"/>
          <p:cNvSpPr txBox="1"/>
          <p:nvPr/>
        </p:nvSpPr>
        <p:spPr>
          <a:xfrm>
            <a:off x="1747527" y="389105"/>
            <a:ext cx="1236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200"/>
              <a:t>Model</a:t>
            </a:r>
            <a:r>
              <a:rPr lang="en-US" sz="2200"/>
              <a:t> A</a:t>
            </a:r>
            <a:endParaRPr sz="1800"/>
          </a:p>
        </p:txBody>
      </p:sp>
      <p:sp>
        <p:nvSpPr>
          <p:cNvPr id="140" name="Google Shape;140;p7"/>
          <p:cNvSpPr txBox="1"/>
          <p:nvPr/>
        </p:nvSpPr>
        <p:spPr>
          <a:xfrm>
            <a:off x="6319527" y="444584"/>
            <a:ext cx="1236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200"/>
              <a:t>Model</a:t>
            </a:r>
            <a:r>
              <a:rPr lang="en-US" sz="2200"/>
              <a:t> B</a:t>
            </a:r>
            <a:endParaRPr sz="1800"/>
          </a:p>
        </p:txBody>
      </p:sp>
      <p:sp>
        <p:nvSpPr>
          <p:cNvPr id="141" name="Google Shape;141;p7"/>
          <p:cNvSpPr/>
          <p:nvPr/>
        </p:nvSpPr>
        <p:spPr>
          <a:xfrm>
            <a:off x="458675" y="747200"/>
            <a:ext cx="327300" cy="321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 name="Google Shape;142;p7"/>
          <p:cNvSpPr/>
          <p:nvPr/>
        </p:nvSpPr>
        <p:spPr>
          <a:xfrm>
            <a:off x="4711450" y="722050"/>
            <a:ext cx="327300" cy="321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31bcb2a6177_0_15"/>
          <p:cNvSpPr/>
          <p:nvPr/>
        </p:nvSpPr>
        <p:spPr>
          <a:xfrm>
            <a:off x="641775" y="4436250"/>
            <a:ext cx="288600" cy="2718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g31bcb2a6177_0_15"/>
          <p:cNvSpPr txBox="1"/>
          <p:nvPr/>
        </p:nvSpPr>
        <p:spPr>
          <a:xfrm>
            <a:off x="952575" y="4030350"/>
            <a:ext cx="3195900" cy="37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800">
                <a:solidFill>
                  <a:schemeClr val="dk2"/>
                </a:solidFill>
              </a:rPr>
              <a:t>Modeled magnesium ion</a:t>
            </a:r>
            <a:endParaRPr sz="1800">
              <a:solidFill>
                <a:schemeClr val="dk2"/>
              </a:solidFill>
            </a:endParaRPr>
          </a:p>
          <a:p>
            <a:pPr indent="0" lvl="0" marL="0" rtl="0" algn="l">
              <a:lnSpc>
                <a:spcPct val="115000"/>
              </a:lnSpc>
              <a:spcBef>
                <a:spcPts val="0"/>
              </a:spcBef>
              <a:spcAft>
                <a:spcPts val="0"/>
              </a:spcAft>
              <a:buNone/>
            </a:pPr>
            <a:r>
              <a:rPr lang="en-US" sz="1800">
                <a:solidFill>
                  <a:schemeClr val="dk2"/>
                </a:solidFill>
              </a:rPr>
              <a:t>Modeled water</a:t>
            </a:r>
            <a:endParaRPr sz="1800">
              <a:solidFill>
                <a:schemeClr val="dk2"/>
              </a:solidFill>
            </a:endParaRPr>
          </a:p>
          <a:p>
            <a:pPr indent="0" lvl="0" marL="0" rtl="0" algn="l">
              <a:lnSpc>
                <a:spcPct val="115000"/>
              </a:lnSpc>
              <a:spcBef>
                <a:spcPts val="0"/>
              </a:spcBef>
              <a:spcAft>
                <a:spcPts val="0"/>
              </a:spcAft>
              <a:buNone/>
            </a:pPr>
            <a:r>
              <a:rPr lang="en-US" sz="1800">
                <a:solidFill>
                  <a:schemeClr val="dk2"/>
                </a:solidFill>
              </a:rPr>
              <a:t>Cryo-EM density</a:t>
            </a:r>
            <a:endParaRPr sz="1800">
              <a:solidFill>
                <a:schemeClr val="dk2"/>
              </a:solidFill>
            </a:endParaRPr>
          </a:p>
        </p:txBody>
      </p:sp>
      <p:sp>
        <p:nvSpPr>
          <p:cNvPr id="149" name="Google Shape;149;g31bcb2a6177_0_15"/>
          <p:cNvSpPr/>
          <p:nvPr/>
        </p:nvSpPr>
        <p:spPr>
          <a:xfrm>
            <a:off x="641775" y="4758600"/>
            <a:ext cx="288600" cy="271800"/>
          </a:xfrm>
          <a:prstGeom prst="ellipse">
            <a:avLst/>
          </a:prstGeom>
          <a:solidFill>
            <a:srgbClr val="FF0000">
              <a:alpha val="329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g31bcb2a6177_0_15"/>
          <p:cNvSpPr txBox="1"/>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marR="0" rtl="0" algn="l">
              <a:lnSpc>
                <a:spcPct val="100000"/>
              </a:lnSpc>
              <a:spcBef>
                <a:spcPts val="0"/>
              </a:spcBef>
              <a:spcAft>
                <a:spcPts val="0"/>
              </a:spcAft>
              <a:buClr>
                <a:schemeClr val="dk1"/>
              </a:buClr>
              <a:buSzPts val="891"/>
              <a:buFont typeface="Arial"/>
              <a:buNone/>
            </a:pPr>
            <a:r>
              <a:rPr b="1" lang="en-US" sz="1808">
                <a:solidFill>
                  <a:schemeClr val="lt1"/>
                </a:solidFill>
              </a:rPr>
              <a:t>Why is consensus low?</a:t>
            </a:r>
            <a:endParaRPr/>
          </a:p>
        </p:txBody>
      </p:sp>
      <p:pic>
        <p:nvPicPr>
          <p:cNvPr descr="A collage of images of cells&#10;&#10;Description automatically generated" id="151" name="Google Shape;151;g31bcb2a6177_0_15"/>
          <p:cNvPicPr preferRelativeResize="0"/>
          <p:nvPr/>
        </p:nvPicPr>
        <p:blipFill rotWithShape="1">
          <a:blip r:embed="rId3">
            <a:alphaModFix/>
          </a:blip>
          <a:srcRect b="67406" l="24740" r="34107" t="18092"/>
          <a:stretch/>
        </p:blipFill>
        <p:spPr>
          <a:xfrm>
            <a:off x="0" y="1041724"/>
            <a:ext cx="9184798" cy="3056137"/>
          </a:xfrm>
          <a:prstGeom prst="rect">
            <a:avLst/>
          </a:prstGeom>
          <a:noFill/>
          <a:ln>
            <a:noFill/>
          </a:ln>
        </p:spPr>
      </p:pic>
      <p:sp>
        <p:nvSpPr>
          <p:cNvPr id="152" name="Google Shape;152;g31bcb2a6177_0_15"/>
          <p:cNvSpPr/>
          <p:nvPr/>
        </p:nvSpPr>
        <p:spPr>
          <a:xfrm>
            <a:off x="641775" y="4113900"/>
            <a:ext cx="288600" cy="271800"/>
          </a:xfrm>
          <a:prstGeom prst="ellipse">
            <a:avLst/>
          </a:prstGeom>
          <a:solidFill>
            <a:srgbClr val="4AD5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g31bcb2a6177_0_15"/>
          <p:cNvSpPr txBox="1"/>
          <p:nvPr/>
        </p:nvSpPr>
        <p:spPr>
          <a:xfrm>
            <a:off x="2002752" y="574905"/>
            <a:ext cx="1236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200"/>
              <a:t>Map A</a:t>
            </a:r>
            <a:endParaRPr sz="1800"/>
          </a:p>
        </p:txBody>
      </p:sp>
      <p:sp>
        <p:nvSpPr>
          <p:cNvPr id="154" name="Google Shape;154;g31bcb2a6177_0_15"/>
          <p:cNvSpPr txBox="1"/>
          <p:nvPr/>
        </p:nvSpPr>
        <p:spPr>
          <a:xfrm>
            <a:off x="6574752" y="630384"/>
            <a:ext cx="1236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200"/>
              <a:t>Map B</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g31be912713d_0_31" title="Fig5_suppmovie.mp4">
            <a:hlinkClick r:id="rId3"/>
          </p:cNvPr>
          <p:cNvPicPr preferRelativeResize="0"/>
          <p:nvPr/>
        </p:nvPicPr>
        <p:blipFill>
          <a:blip r:embed="rId4">
            <a:alphaModFix/>
          </a:blip>
          <a:stretch>
            <a:fillRect/>
          </a:stretch>
        </p:blipFill>
        <p:spPr>
          <a:xfrm>
            <a:off x="152400" y="463125"/>
            <a:ext cx="8839201" cy="441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8"/>
          <p:cNvSpPr txBox="1"/>
          <p:nvPr>
            <p:ph type="title"/>
          </p:nvPr>
        </p:nvSpPr>
        <p:spPr>
          <a:xfrm>
            <a:off x="-33850" y="0"/>
            <a:ext cx="9184800" cy="389100"/>
          </a:xfrm>
          <a:prstGeom prst="rect">
            <a:avLst/>
          </a:prstGeom>
          <a:solidFill>
            <a:srgbClr val="0B5394"/>
          </a:solidFill>
          <a:ln>
            <a:noFill/>
          </a:ln>
        </p:spPr>
        <p:txBody>
          <a:bodyPr anchorCtr="0" anchor="t" bIns="54850" lIns="91425" spcFirstLastPara="1" rIns="91425" wrap="square" tIns="54850">
            <a:spAutoFit/>
          </a:bodyPr>
          <a:lstStyle/>
          <a:p>
            <a:pPr indent="0" lvl="0" marL="0" rtl="0" algn="l">
              <a:lnSpc>
                <a:spcPct val="100000"/>
              </a:lnSpc>
              <a:spcBef>
                <a:spcPts val="0"/>
              </a:spcBef>
              <a:spcAft>
                <a:spcPts val="0"/>
              </a:spcAft>
              <a:buSzPts val="891"/>
              <a:buNone/>
            </a:pPr>
            <a:r>
              <a:rPr b="1" lang="en-US" sz="1808">
                <a:solidFill>
                  <a:schemeClr val="lt1"/>
                </a:solidFill>
              </a:rPr>
              <a:t>Water+ion ensembles - target</a:t>
            </a:r>
            <a:endParaRPr b="1" sz="1808">
              <a:solidFill>
                <a:schemeClr val="lt1"/>
              </a:solidFill>
            </a:endParaRPr>
          </a:p>
        </p:txBody>
      </p:sp>
      <p:pic>
        <p:nvPicPr>
          <p:cNvPr descr="A collage of images of cells&#10;&#10;Description automatically generated" id="165" name="Google Shape;165;p8"/>
          <p:cNvPicPr preferRelativeResize="0"/>
          <p:nvPr/>
        </p:nvPicPr>
        <p:blipFill rotWithShape="1">
          <a:blip r:embed="rId3">
            <a:alphaModFix/>
          </a:blip>
          <a:srcRect b="67372" l="24588" r="12605" t="17935"/>
          <a:stretch/>
        </p:blipFill>
        <p:spPr>
          <a:xfrm>
            <a:off x="31425" y="1586150"/>
            <a:ext cx="9144002" cy="2019676"/>
          </a:xfrm>
          <a:prstGeom prst="rect">
            <a:avLst/>
          </a:prstGeom>
          <a:noFill/>
          <a:ln>
            <a:noFill/>
          </a:ln>
        </p:spPr>
      </p:pic>
      <p:pic>
        <p:nvPicPr>
          <p:cNvPr descr="A collage of images of cells&#10;&#10;Description automatically generated" id="166" name="Google Shape;166;p8"/>
          <p:cNvPicPr preferRelativeResize="0"/>
          <p:nvPr/>
        </p:nvPicPr>
        <p:blipFill rotWithShape="1">
          <a:blip r:embed="rId3">
            <a:alphaModFix/>
          </a:blip>
          <a:srcRect b="96747" l="67137" r="10491" t="211"/>
          <a:stretch/>
        </p:blipFill>
        <p:spPr>
          <a:xfrm>
            <a:off x="6545424" y="1124075"/>
            <a:ext cx="2294798" cy="294497"/>
          </a:xfrm>
          <a:prstGeom prst="rect">
            <a:avLst/>
          </a:prstGeom>
          <a:noFill/>
          <a:ln>
            <a:noFill/>
          </a:ln>
        </p:spPr>
      </p:pic>
      <p:sp>
        <p:nvSpPr>
          <p:cNvPr id="167" name="Google Shape;167;p8"/>
          <p:cNvSpPr/>
          <p:nvPr/>
        </p:nvSpPr>
        <p:spPr>
          <a:xfrm>
            <a:off x="641775" y="4436250"/>
            <a:ext cx="288600" cy="2718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8"/>
          <p:cNvSpPr txBox="1"/>
          <p:nvPr/>
        </p:nvSpPr>
        <p:spPr>
          <a:xfrm>
            <a:off x="952575" y="4030350"/>
            <a:ext cx="3195900" cy="37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800">
                <a:solidFill>
                  <a:schemeClr val="dk2"/>
                </a:solidFill>
              </a:rPr>
              <a:t>Modeled magnesium ion</a:t>
            </a:r>
            <a:endParaRPr sz="1800">
              <a:solidFill>
                <a:schemeClr val="dk2"/>
              </a:solidFill>
            </a:endParaRPr>
          </a:p>
          <a:p>
            <a:pPr indent="0" lvl="0" marL="0" rtl="0" algn="l">
              <a:lnSpc>
                <a:spcPct val="115000"/>
              </a:lnSpc>
              <a:spcBef>
                <a:spcPts val="0"/>
              </a:spcBef>
              <a:spcAft>
                <a:spcPts val="0"/>
              </a:spcAft>
              <a:buNone/>
            </a:pPr>
            <a:r>
              <a:rPr lang="en-US" sz="1800">
                <a:solidFill>
                  <a:schemeClr val="dk2"/>
                </a:solidFill>
              </a:rPr>
              <a:t>Modeled water</a:t>
            </a:r>
            <a:endParaRPr sz="1800">
              <a:solidFill>
                <a:schemeClr val="dk2"/>
              </a:solidFill>
            </a:endParaRPr>
          </a:p>
          <a:p>
            <a:pPr indent="0" lvl="0" marL="0" rtl="0" algn="l">
              <a:lnSpc>
                <a:spcPct val="115000"/>
              </a:lnSpc>
              <a:spcBef>
                <a:spcPts val="0"/>
              </a:spcBef>
              <a:spcAft>
                <a:spcPts val="0"/>
              </a:spcAft>
              <a:buNone/>
            </a:pPr>
            <a:r>
              <a:rPr lang="en-US" sz="1800">
                <a:solidFill>
                  <a:schemeClr val="dk2"/>
                </a:solidFill>
              </a:rPr>
              <a:t>Cryo-EM density</a:t>
            </a:r>
            <a:endParaRPr sz="1800">
              <a:solidFill>
                <a:schemeClr val="dk2"/>
              </a:solidFill>
            </a:endParaRPr>
          </a:p>
        </p:txBody>
      </p:sp>
      <p:sp>
        <p:nvSpPr>
          <p:cNvPr id="169" name="Google Shape;169;p8"/>
          <p:cNvSpPr/>
          <p:nvPr/>
        </p:nvSpPr>
        <p:spPr>
          <a:xfrm>
            <a:off x="641775" y="4758600"/>
            <a:ext cx="288600" cy="271800"/>
          </a:xfrm>
          <a:prstGeom prst="ellipse">
            <a:avLst/>
          </a:prstGeom>
          <a:solidFill>
            <a:srgbClr val="FF0000">
              <a:alpha val="329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8"/>
          <p:cNvSpPr/>
          <p:nvPr/>
        </p:nvSpPr>
        <p:spPr>
          <a:xfrm>
            <a:off x="641775" y="4113900"/>
            <a:ext cx="288600" cy="271800"/>
          </a:xfrm>
          <a:prstGeom prst="ellipse">
            <a:avLst/>
          </a:prstGeom>
          <a:solidFill>
            <a:srgbClr val="4AD5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 name="Google Shape;171;p8"/>
          <p:cNvSpPr/>
          <p:nvPr/>
        </p:nvSpPr>
        <p:spPr>
          <a:xfrm>
            <a:off x="5146075" y="4338975"/>
            <a:ext cx="288600" cy="2718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p8"/>
          <p:cNvSpPr txBox="1"/>
          <p:nvPr/>
        </p:nvSpPr>
        <p:spPr>
          <a:xfrm>
            <a:off x="5456875" y="3933075"/>
            <a:ext cx="4025700" cy="37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800">
                <a:solidFill>
                  <a:schemeClr val="dk2"/>
                </a:solidFill>
              </a:rPr>
              <a:t>Predicted</a:t>
            </a:r>
            <a:r>
              <a:rPr lang="en-US" sz="1800">
                <a:solidFill>
                  <a:schemeClr val="dk2"/>
                </a:solidFill>
              </a:rPr>
              <a:t> magnesium ion density</a:t>
            </a:r>
            <a:endParaRPr sz="1800">
              <a:solidFill>
                <a:schemeClr val="dk2"/>
              </a:solidFill>
            </a:endParaRPr>
          </a:p>
          <a:p>
            <a:pPr indent="0" lvl="0" marL="0" rtl="0" algn="l">
              <a:lnSpc>
                <a:spcPct val="115000"/>
              </a:lnSpc>
              <a:spcBef>
                <a:spcPts val="0"/>
              </a:spcBef>
              <a:spcAft>
                <a:spcPts val="0"/>
              </a:spcAft>
              <a:buNone/>
            </a:pPr>
            <a:r>
              <a:rPr lang="en-US" sz="1800">
                <a:solidFill>
                  <a:schemeClr val="dk2"/>
                </a:solidFill>
              </a:rPr>
              <a:t>Predicted sodium ion density</a:t>
            </a:r>
            <a:endParaRPr sz="1800">
              <a:solidFill>
                <a:schemeClr val="dk2"/>
              </a:solidFill>
            </a:endParaRPr>
          </a:p>
          <a:p>
            <a:pPr indent="0" lvl="0" marL="0" rtl="0" algn="l">
              <a:lnSpc>
                <a:spcPct val="115000"/>
              </a:lnSpc>
              <a:spcBef>
                <a:spcPts val="0"/>
              </a:spcBef>
              <a:spcAft>
                <a:spcPts val="0"/>
              </a:spcAft>
              <a:buNone/>
            </a:pPr>
            <a:r>
              <a:rPr lang="en-US" sz="1800">
                <a:solidFill>
                  <a:schemeClr val="dk2"/>
                </a:solidFill>
              </a:rPr>
              <a:t>Predicted wat density</a:t>
            </a:r>
            <a:endParaRPr sz="1800">
              <a:solidFill>
                <a:schemeClr val="dk2"/>
              </a:solidFill>
            </a:endParaRPr>
          </a:p>
        </p:txBody>
      </p:sp>
      <p:sp>
        <p:nvSpPr>
          <p:cNvPr id="173" name="Google Shape;173;p8"/>
          <p:cNvSpPr/>
          <p:nvPr/>
        </p:nvSpPr>
        <p:spPr>
          <a:xfrm>
            <a:off x="4824250" y="4338975"/>
            <a:ext cx="288600" cy="271800"/>
          </a:xfrm>
          <a:prstGeom prst="ellipse">
            <a:avLst/>
          </a:prstGeom>
          <a:solidFill>
            <a:srgbClr val="FF0000">
              <a:alpha val="329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4" name="Google Shape;174;p8"/>
          <p:cNvSpPr/>
          <p:nvPr/>
        </p:nvSpPr>
        <p:spPr>
          <a:xfrm>
            <a:off x="5146075" y="4016625"/>
            <a:ext cx="288600" cy="271800"/>
          </a:xfrm>
          <a:prstGeom prst="ellipse">
            <a:avLst/>
          </a:prstGeom>
          <a:solidFill>
            <a:srgbClr val="4AD5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8"/>
          <p:cNvSpPr/>
          <p:nvPr/>
        </p:nvSpPr>
        <p:spPr>
          <a:xfrm>
            <a:off x="5168275" y="4661325"/>
            <a:ext cx="288600" cy="271800"/>
          </a:xfrm>
          <a:prstGeom prst="ellipse">
            <a:avLst/>
          </a:prstGeom>
          <a:solidFill>
            <a:srgbClr val="990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8"/>
          <p:cNvSpPr/>
          <p:nvPr/>
        </p:nvSpPr>
        <p:spPr>
          <a:xfrm>
            <a:off x="4846450" y="4661325"/>
            <a:ext cx="288600" cy="271800"/>
          </a:xfrm>
          <a:prstGeom prst="ellipse">
            <a:avLst/>
          </a:prstGeom>
          <a:solidFill>
            <a:srgbClr val="8E00FF">
              <a:alpha val="329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8"/>
          <p:cNvSpPr/>
          <p:nvPr/>
        </p:nvSpPr>
        <p:spPr>
          <a:xfrm>
            <a:off x="4835275" y="4016625"/>
            <a:ext cx="288600" cy="271800"/>
          </a:xfrm>
          <a:prstGeom prst="ellipse">
            <a:avLst/>
          </a:prstGeom>
          <a:solidFill>
            <a:srgbClr val="00FF2A">
              <a:alpha val="329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8"/>
          <p:cNvSpPr txBox="1"/>
          <p:nvPr/>
        </p:nvSpPr>
        <p:spPr>
          <a:xfrm>
            <a:off x="1325827" y="1124080"/>
            <a:ext cx="1236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200"/>
              <a:t>Map A</a:t>
            </a:r>
            <a:endParaRPr sz="1800"/>
          </a:p>
        </p:txBody>
      </p:sp>
      <p:sp>
        <p:nvSpPr>
          <p:cNvPr id="179" name="Google Shape;179;p8"/>
          <p:cNvSpPr txBox="1"/>
          <p:nvPr/>
        </p:nvSpPr>
        <p:spPr>
          <a:xfrm>
            <a:off x="4050152" y="1078284"/>
            <a:ext cx="1236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200"/>
              <a:t>Map B</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Rachael Kretsch</dc:creator>
</cp:coreProperties>
</file>