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1bb8cf26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1bb8cf26f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1b9b669b3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1b9b669b3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1b5631470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1b5631470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1b9b669b3f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1b9b669b3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1b9b669b3f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1b9b669b3f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1bdbc221b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1bdbc221b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1bdbc221b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1bdbc221b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1b9b669b3f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1b9b669b3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1b9b669b3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1b9b669b3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CASP16 - Ensemble and disorder challenge discussion</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a:t>December</a:t>
            </a:r>
            <a:r>
              <a:rPr lang="en"/>
              <a:t> 4 2024</a:t>
            </a:r>
            <a:endParaRPr/>
          </a:p>
          <a:p>
            <a:pPr indent="0" lvl="0" marL="0" rtl="0" algn="ctr">
              <a:spcBef>
                <a:spcPts val="0"/>
              </a:spcBef>
              <a:spcAft>
                <a:spcPts val="0"/>
              </a:spcAft>
              <a:buNone/>
            </a:pPr>
            <a:r>
              <a:rPr lang="en"/>
              <a:t>(Before coffee)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Questions for the Community - SAXS</a:t>
            </a:r>
            <a:endParaRPr/>
          </a:p>
        </p:txBody>
      </p:sp>
      <p:sp>
        <p:nvSpPr>
          <p:cNvPr id="112" name="Google Shape;112;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Do CASP-rankings to cryoEM and crystal structures ground truths bias algorithms against solution conformations?</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How can conformational space be fully explored (as opposed to only being along a trajectory), while also being able to remove states that could not occur.  Is there a component of kinetics and not just equilibrium in allowed range of conformations.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Getting comfortable with distributions in structural biology</a:t>
            </a:r>
            <a:endParaRPr/>
          </a:p>
        </p:txBody>
      </p:sp>
      <p:sp>
        <p:nvSpPr>
          <p:cNvPr id="61" name="Google Shape;61;p14"/>
          <p:cNvSpPr txBox="1"/>
          <p:nvPr>
            <p:ph idx="1" type="body"/>
          </p:nvPr>
        </p:nvSpPr>
        <p:spPr>
          <a:xfrm>
            <a:off x="311700" y="1152475"/>
            <a:ext cx="49410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Much of structural biology cannot be </a:t>
            </a:r>
            <a:r>
              <a:rPr lang="en"/>
              <a:t>represented</a:t>
            </a:r>
            <a:r>
              <a:rPr lang="en"/>
              <a:t> by a small, finite, set of discrete states</a:t>
            </a:r>
            <a:endParaRPr/>
          </a:p>
          <a:p>
            <a:pPr indent="-342900" lvl="0" marL="457200" rtl="0" algn="l">
              <a:spcBef>
                <a:spcPts val="0"/>
              </a:spcBef>
              <a:spcAft>
                <a:spcPts val="0"/>
              </a:spcAft>
              <a:buSzPts val="1800"/>
              <a:buChar char="-"/>
            </a:pPr>
            <a:r>
              <a:rPr lang="en"/>
              <a:t>How to we measure, predict, and assess these distributions?</a:t>
            </a:r>
            <a:endParaRPr/>
          </a:p>
          <a:p>
            <a:pPr indent="-342900" lvl="0" marL="457200" rtl="0" algn="l">
              <a:spcBef>
                <a:spcPts val="0"/>
              </a:spcBef>
              <a:spcAft>
                <a:spcPts val="0"/>
              </a:spcAft>
              <a:buSzPts val="1800"/>
              <a:buChar char="-"/>
            </a:pPr>
            <a:r>
              <a:rPr lang="en"/>
              <a:t>What detail of representation is sufficient for predictions to inform chemically or biologically interesting questions?</a:t>
            </a:r>
            <a:endParaRPr/>
          </a:p>
          <a:p>
            <a:pPr indent="-317500" lvl="1" marL="914400" rtl="0" algn="l">
              <a:spcBef>
                <a:spcPts val="0"/>
              </a:spcBef>
              <a:spcAft>
                <a:spcPts val="0"/>
              </a:spcAft>
              <a:buSzPts val="1400"/>
              <a:buChar char="-"/>
            </a:pPr>
            <a:r>
              <a:rPr lang="en"/>
              <a:t>Is discrete conformational ensemble necessary or are their more elegant representations?</a:t>
            </a:r>
            <a:endParaRPr/>
          </a:p>
        </p:txBody>
      </p:sp>
      <p:pic>
        <p:nvPicPr>
          <p:cNvPr id="62" name="Google Shape;62;p14"/>
          <p:cNvPicPr preferRelativeResize="0"/>
          <p:nvPr/>
        </p:nvPicPr>
        <p:blipFill>
          <a:blip r:embed="rId3">
            <a:alphaModFix/>
          </a:blip>
          <a:stretch>
            <a:fillRect/>
          </a:stretch>
        </p:blipFill>
        <p:spPr>
          <a:xfrm>
            <a:off x="5452399" y="1069275"/>
            <a:ext cx="2818649" cy="1694975"/>
          </a:xfrm>
          <a:prstGeom prst="rect">
            <a:avLst/>
          </a:prstGeom>
          <a:noFill/>
          <a:ln>
            <a:noFill/>
          </a:ln>
        </p:spPr>
      </p:pic>
      <p:pic>
        <p:nvPicPr>
          <p:cNvPr id="63" name="Google Shape;63;p14"/>
          <p:cNvPicPr preferRelativeResize="0"/>
          <p:nvPr/>
        </p:nvPicPr>
        <p:blipFill rotWithShape="1">
          <a:blip r:embed="rId4">
            <a:alphaModFix/>
          </a:blip>
          <a:srcRect b="0" l="0" r="0" t="0"/>
          <a:stretch/>
        </p:blipFill>
        <p:spPr>
          <a:xfrm>
            <a:off x="5483141" y="2788069"/>
            <a:ext cx="2757175" cy="22918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Agenda</a:t>
            </a:r>
            <a:endParaRPr/>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Flash talks</a:t>
            </a:r>
            <a:r>
              <a:rPr lang="en"/>
              <a:t> and discussion</a:t>
            </a:r>
            <a:r>
              <a:rPr lang="en"/>
              <a:t> on water/ion </a:t>
            </a:r>
            <a:r>
              <a:rPr lang="en"/>
              <a:t>experiment</a:t>
            </a:r>
            <a:endParaRPr/>
          </a:p>
          <a:p>
            <a:pPr indent="0" lvl="0" marL="0" rtl="0" algn="l">
              <a:spcBef>
                <a:spcPts val="1200"/>
              </a:spcBef>
              <a:spcAft>
                <a:spcPts val="0"/>
              </a:spcAft>
              <a:buNone/>
            </a:pPr>
            <a:r>
              <a:rPr lang="en"/>
              <a:t>Flash talk and discussion on D-L-D </a:t>
            </a:r>
            <a:r>
              <a:rPr lang="en"/>
              <a:t>experiment</a:t>
            </a:r>
            <a:r>
              <a:rPr lang="en"/>
              <a:t> </a:t>
            </a:r>
            <a:endParaRPr/>
          </a:p>
          <a:p>
            <a:pPr indent="0" lvl="0" marL="0" rtl="0" algn="l">
              <a:spcBef>
                <a:spcPts val="1200"/>
              </a:spcBef>
              <a:spcAft>
                <a:spcPts val="0"/>
              </a:spcAft>
              <a:buNone/>
            </a:pPr>
            <a:r>
              <a:rPr lang="en"/>
              <a:t>Break</a:t>
            </a:r>
            <a:endParaRPr/>
          </a:p>
          <a:p>
            <a:pPr indent="0" lvl="0" marL="0" rtl="0" algn="l">
              <a:spcBef>
                <a:spcPts val="1200"/>
              </a:spcBef>
              <a:spcAft>
                <a:spcPts val="1200"/>
              </a:spcAft>
              <a:buNone/>
            </a:pPr>
            <a:r>
              <a:rPr lang="en"/>
              <a:t>General discussion on ensemble and disorder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6"/>
          <p:cNvPicPr preferRelativeResize="0"/>
          <p:nvPr/>
        </p:nvPicPr>
        <p:blipFill>
          <a:blip r:embed="rId3">
            <a:alphaModFix/>
          </a:blip>
          <a:stretch>
            <a:fillRect/>
          </a:stretch>
        </p:blipFill>
        <p:spPr>
          <a:xfrm>
            <a:off x="1522900" y="0"/>
            <a:ext cx="685800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17"/>
          <p:cNvPicPr preferRelativeResize="0"/>
          <p:nvPr/>
        </p:nvPicPr>
        <p:blipFill>
          <a:blip r:embed="rId3">
            <a:alphaModFix/>
          </a:blip>
          <a:stretch>
            <a:fillRect/>
          </a:stretch>
        </p:blipFill>
        <p:spPr>
          <a:xfrm>
            <a:off x="16275" y="0"/>
            <a:ext cx="914401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8"/>
          <p:cNvPicPr preferRelativeResize="0"/>
          <p:nvPr/>
        </p:nvPicPr>
        <p:blipFill>
          <a:blip r:embed="rId3">
            <a:alphaModFix/>
          </a:blip>
          <a:stretch>
            <a:fillRect/>
          </a:stretch>
        </p:blipFill>
        <p:spPr>
          <a:xfrm>
            <a:off x="16275" y="0"/>
            <a:ext cx="914401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9"/>
          <p:cNvSpPr txBox="1"/>
          <p:nvPr>
            <p:ph type="title"/>
          </p:nvPr>
        </p:nvSpPr>
        <p:spPr>
          <a:xfrm>
            <a:off x="3117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RNA solvation discussion</a:t>
            </a:r>
            <a:endParaRPr/>
          </a:p>
        </p:txBody>
      </p:sp>
      <p:sp>
        <p:nvSpPr>
          <p:cNvPr id="90" name="Google Shape;90;p19"/>
          <p:cNvSpPr txBox="1"/>
          <p:nvPr>
            <p:ph idx="1" type="body"/>
          </p:nvPr>
        </p:nvSpPr>
        <p:spPr>
          <a:xfrm>
            <a:off x="311700" y="771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Relevance: </a:t>
            </a:r>
            <a:r>
              <a:rPr lang="en"/>
              <a:t>Why would improving solvation prediction help your research?</a:t>
            </a:r>
            <a:endParaRPr/>
          </a:p>
          <a:p>
            <a:pPr indent="-342900" lvl="0" marL="457200" rtl="0" algn="l">
              <a:spcBef>
                <a:spcPts val="0"/>
              </a:spcBef>
              <a:spcAft>
                <a:spcPts val="0"/>
              </a:spcAft>
              <a:buSzPts val="1800"/>
              <a:buChar char="-"/>
            </a:pPr>
            <a:r>
              <a:rPr b="1" lang="en"/>
              <a:t>Data: </a:t>
            </a:r>
            <a:r>
              <a:rPr lang="en"/>
              <a:t>Is comparison to cryo-EM maps something </a:t>
            </a:r>
            <a:r>
              <a:rPr lang="en"/>
              <a:t>you</a:t>
            </a:r>
            <a:r>
              <a:rPr lang="en"/>
              <a:t> are/will be </a:t>
            </a:r>
            <a:r>
              <a:rPr lang="en"/>
              <a:t>something</a:t>
            </a:r>
            <a:r>
              <a:rPr lang="en"/>
              <a:t> you use to benchmark your methods? What about particle stacks, other data? What are advantages and disadvantages about this?</a:t>
            </a:r>
            <a:endParaRPr/>
          </a:p>
          <a:p>
            <a:pPr indent="-342900" lvl="0" marL="457200" rtl="0" algn="l">
              <a:spcBef>
                <a:spcPts val="0"/>
              </a:spcBef>
              <a:spcAft>
                <a:spcPts val="0"/>
              </a:spcAft>
              <a:buSzPts val="1800"/>
              <a:buChar char="-"/>
            </a:pPr>
            <a:r>
              <a:rPr b="1" lang="en"/>
              <a:t>Are cryo-EM “cryo-ensembles” enough? </a:t>
            </a:r>
            <a:r>
              <a:rPr lang="en"/>
              <a:t>Would multiple data sources improve feedback gained from evaluation?</a:t>
            </a:r>
            <a:endParaRPr/>
          </a:p>
          <a:p>
            <a:pPr indent="-342900" lvl="0" marL="457200" rtl="0" algn="l">
              <a:spcBef>
                <a:spcPts val="0"/>
              </a:spcBef>
              <a:spcAft>
                <a:spcPts val="0"/>
              </a:spcAft>
              <a:buSzPts val="1800"/>
              <a:buChar char="-"/>
            </a:pPr>
            <a:r>
              <a:rPr b="1" lang="en"/>
              <a:t>Beyond density: </a:t>
            </a:r>
            <a:r>
              <a:rPr lang="en"/>
              <a:t>Is solute/solvent identity prediction labels/evaluation of interest?</a:t>
            </a:r>
            <a:endParaRPr/>
          </a:p>
        </p:txBody>
      </p:sp>
      <p:pic>
        <p:nvPicPr>
          <p:cNvPr id="91" name="Google Shape;91;p19"/>
          <p:cNvPicPr preferRelativeResize="0"/>
          <p:nvPr/>
        </p:nvPicPr>
        <p:blipFill rotWithShape="1">
          <a:blip r:embed="rId3">
            <a:alphaModFix/>
          </a:blip>
          <a:srcRect b="41414" l="566" r="0" t="0"/>
          <a:stretch/>
        </p:blipFill>
        <p:spPr>
          <a:xfrm>
            <a:off x="1856925" y="3043400"/>
            <a:ext cx="5043624" cy="2064975"/>
          </a:xfrm>
          <a:prstGeom prst="rect">
            <a:avLst/>
          </a:prstGeom>
          <a:noFill/>
          <a:ln>
            <a:noFill/>
          </a:ln>
        </p:spPr>
      </p:pic>
      <p:sp>
        <p:nvSpPr>
          <p:cNvPr id="92" name="Google Shape;92;p19"/>
          <p:cNvSpPr/>
          <p:nvPr/>
        </p:nvSpPr>
        <p:spPr>
          <a:xfrm>
            <a:off x="4525750" y="3011000"/>
            <a:ext cx="2541300" cy="676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3" name="Google Shape;93;p19"/>
          <p:cNvSpPr/>
          <p:nvPr/>
        </p:nvSpPr>
        <p:spPr>
          <a:xfrm>
            <a:off x="4525750" y="4350800"/>
            <a:ext cx="2541300" cy="676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 name="Google Shape;94;p19"/>
          <p:cNvSpPr txBox="1"/>
          <p:nvPr/>
        </p:nvSpPr>
        <p:spPr>
          <a:xfrm>
            <a:off x="4525750" y="4686650"/>
            <a:ext cx="31959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rPr>
              <a:t>Ganser et al . 2019</a:t>
            </a:r>
            <a:endParaRPr sz="13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0"/>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CASP16 - Ensemble and disorder discussion</a:t>
            </a:r>
            <a:endParaRPr/>
          </a:p>
        </p:txBody>
      </p:sp>
      <p:sp>
        <p:nvSpPr>
          <p:cNvPr id="100" name="Google Shape;100;p20"/>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a:t>December 4 2024</a:t>
            </a:r>
            <a:endParaRPr/>
          </a:p>
          <a:p>
            <a:pPr indent="0" lvl="0" marL="0" rtl="0" algn="ctr">
              <a:spcBef>
                <a:spcPts val="0"/>
              </a:spcBef>
              <a:spcAft>
                <a:spcPts val="0"/>
              </a:spcAft>
              <a:buNone/>
            </a:pPr>
            <a:r>
              <a:rPr lang="en"/>
              <a:t>(After coffee)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1"/>
          <p:cNvSpPr txBox="1"/>
          <p:nvPr>
            <p:ph type="title"/>
          </p:nvPr>
        </p:nvSpPr>
        <p:spPr>
          <a:xfrm>
            <a:off x="311700" y="140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Ensemble discussion session 2 questions</a:t>
            </a:r>
            <a:endParaRPr/>
          </a:p>
        </p:txBody>
      </p:sp>
      <p:sp>
        <p:nvSpPr>
          <p:cNvPr id="106" name="Google Shape;106;p21"/>
          <p:cNvSpPr txBox="1"/>
          <p:nvPr>
            <p:ph idx="1" type="body"/>
          </p:nvPr>
        </p:nvSpPr>
        <p:spPr>
          <a:xfrm>
            <a:off x="311700" y="625125"/>
            <a:ext cx="8520600" cy="43500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How can blind prediction challenges address rugged landscape with multiple stable structure, which is particularly prevalent, but not unique to, RNA?</a:t>
            </a:r>
            <a:endParaRPr/>
          </a:p>
          <a:p>
            <a:pPr indent="-342900" lvl="0" marL="457200" rtl="0" algn="l">
              <a:spcBef>
                <a:spcPts val="0"/>
              </a:spcBef>
              <a:spcAft>
                <a:spcPts val="0"/>
              </a:spcAft>
              <a:buSzPts val="1800"/>
              <a:buChar char="-"/>
            </a:pPr>
            <a:r>
              <a:rPr lang="en"/>
              <a:t>For </a:t>
            </a:r>
            <a:r>
              <a:rPr lang="en"/>
              <a:t>foreseeable</a:t>
            </a:r>
            <a:r>
              <a:rPr lang="en"/>
              <a:t> future, we will always compare to some </a:t>
            </a:r>
            <a:r>
              <a:rPr lang="en"/>
              <a:t>experimental</a:t>
            </a:r>
            <a:r>
              <a:rPr lang="en"/>
              <a:t> data, which defines what ground-truth is. W</a:t>
            </a:r>
            <a:r>
              <a:rPr lang="en"/>
              <a:t>hat information is needed about the experiment for predictors to understand “ground-truth”? </a:t>
            </a:r>
            <a:endParaRPr/>
          </a:p>
          <a:p>
            <a:pPr indent="-342900" lvl="0" marL="457200" rtl="0" algn="l">
              <a:spcBef>
                <a:spcPts val="0"/>
              </a:spcBef>
              <a:spcAft>
                <a:spcPts val="0"/>
              </a:spcAft>
              <a:buSzPts val="1800"/>
              <a:buChar char="-"/>
            </a:pPr>
            <a:r>
              <a:rPr lang="en"/>
              <a:t>What are the advantages and disadvantages to comparing to multiple orthogonal </a:t>
            </a:r>
            <a:r>
              <a:rPr lang="en"/>
              <a:t>sources</a:t>
            </a:r>
            <a:r>
              <a:rPr lang="en"/>
              <a:t> of “ground-truth” in (self-)</a:t>
            </a:r>
            <a:r>
              <a:rPr lang="en"/>
              <a:t>assessment</a:t>
            </a:r>
            <a:r>
              <a:rPr lang="en"/>
              <a:t>?</a:t>
            </a:r>
            <a:endParaRPr/>
          </a:p>
          <a:p>
            <a:pPr indent="-342900" lvl="0" marL="457200" rtl="0" algn="l">
              <a:spcBef>
                <a:spcPts val="0"/>
              </a:spcBef>
              <a:spcAft>
                <a:spcPts val="0"/>
              </a:spcAft>
              <a:buSzPts val="1800"/>
              <a:buChar char="-"/>
            </a:pPr>
            <a:r>
              <a:rPr lang="en"/>
              <a:t>What sources of information (</a:t>
            </a:r>
            <a:r>
              <a:rPr lang="en"/>
              <a:t>experimental</a:t>
            </a:r>
            <a:r>
              <a:rPr lang="en"/>
              <a:t> ground-truth and prediction labels) are unutilized for </a:t>
            </a:r>
            <a:r>
              <a:rPr lang="en"/>
              <a:t>improving</a:t>
            </a:r>
            <a:r>
              <a:rPr lang="en"/>
              <a:t> ensemble prediction?</a:t>
            </a:r>
            <a:endParaRPr/>
          </a:p>
          <a:p>
            <a:pPr indent="-342900" lvl="0" marL="457200" rtl="0" algn="l">
              <a:spcBef>
                <a:spcPts val="0"/>
              </a:spcBef>
              <a:spcAft>
                <a:spcPts val="0"/>
              </a:spcAft>
              <a:buSzPts val="1800"/>
              <a:buChar char="-"/>
            </a:pPr>
            <a:r>
              <a:rPr lang="en"/>
              <a:t>How can we foster closer collaboration between </a:t>
            </a:r>
            <a:r>
              <a:rPr lang="en"/>
              <a:t>experimentalists and computationalists to move blind prediction challenged forward?</a:t>
            </a:r>
            <a:endParaRPr/>
          </a:p>
          <a:p>
            <a:pPr indent="-342900" lvl="0" marL="457200" rtl="0" algn="l">
              <a:spcBef>
                <a:spcPts val="0"/>
              </a:spcBef>
              <a:spcAft>
                <a:spcPts val="0"/>
              </a:spcAft>
              <a:buSzPts val="1800"/>
              <a:buChar char="-"/>
            </a:pPr>
            <a:r>
              <a:rPr lang="en"/>
              <a:t>From an ensemble how can we identify the biological relevant states? Must this be done in two steps (1. Predict full ensemble 2. Identify functional states) or should we aim for end-to-end?</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