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  <p15:guide id="3" pos="4139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  <p:guide pos="4139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4" Type="http://schemas.openxmlformats.org/officeDocument/2006/relationships/font" Target="fonts/Roboto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64aae3fab_2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g2d64aae3fab_2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9402d69b92b35db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9402d69b92b35db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9402d69b92b35db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9402d69b92b35db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1ac29efc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1ac29efc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.png"/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9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Relationship Id="rId4" Type="http://schemas.openxmlformats.org/officeDocument/2006/relationships/hyperlink" Target="https://groups.google.com/g/casp-rna-sig" TargetMode="External"/></Relationships>
</file>

<file path=ppt/slides/_rels/slide4.xml.rels><?xml version="1.0" encoding="UTF-8" standalone="yes"?><Relationships xmlns="http://schemas.openxmlformats.org/package/2006/relationships"><Relationship Id="rId20" Type="http://schemas.openxmlformats.org/officeDocument/2006/relationships/hyperlink" Target="https://youtu.be/aD5_XNzQEu8" TargetMode="External"/><Relationship Id="rId22" Type="http://schemas.openxmlformats.org/officeDocument/2006/relationships/hyperlink" Target="https://youtu.be/EAwdT14-NqM" TargetMode="External"/><Relationship Id="rId21" Type="http://schemas.openxmlformats.org/officeDocument/2006/relationships/hyperlink" Target="https://youtu.be/aD5_XNzQEu8" TargetMode="External"/><Relationship Id="rId24" Type="http://schemas.openxmlformats.org/officeDocument/2006/relationships/hyperlink" Target="https://youtu.be/VWoXmYKU0Vw" TargetMode="External"/><Relationship Id="rId23" Type="http://schemas.openxmlformats.org/officeDocument/2006/relationships/hyperlink" Target="https://youtu.be/EAwdT14-NqM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youtu.be/FWf82q8chN4" TargetMode="External"/><Relationship Id="rId4" Type="http://schemas.openxmlformats.org/officeDocument/2006/relationships/hyperlink" Target="https://youtu.be/FWf82q8chN4" TargetMode="External"/><Relationship Id="rId9" Type="http://schemas.openxmlformats.org/officeDocument/2006/relationships/hyperlink" Target="https://youtu.be/VIdElYuWDAQ" TargetMode="External"/><Relationship Id="rId26" Type="http://schemas.openxmlformats.org/officeDocument/2006/relationships/hyperlink" Target="https://youtu.be/cCVGXRiaTh4" TargetMode="External"/><Relationship Id="rId25" Type="http://schemas.openxmlformats.org/officeDocument/2006/relationships/hyperlink" Target="https://youtu.be/VWoXmYKU0Vw" TargetMode="External"/><Relationship Id="rId5" Type="http://schemas.openxmlformats.org/officeDocument/2006/relationships/hyperlink" Target="https://youtu.be/NBogWXT1rVg" TargetMode="External"/><Relationship Id="rId6" Type="http://schemas.openxmlformats.org/officeDocument/2006/relationships/hyperlink" Target="https://youtu.be/NBogWXT1rVg" TargetMode="External"/><Relationship Id="rId7" Type="http://schemas.openxmlformats.org/officeDocument/2006/relationships/hyperlink" Target="https://youtu.be/sNkZjgy6QfE" TargetMode="External"/><Relationship Id="rId8" Type="http://schemas.openxmlformats.org/officeDocument/2006/relationships/hyperlink" Target="https://youtu.be/sNkZjgy6QfE" TargetMode="External"/><Relationship Id="rId11" Type="http://schemas.openxmlformats.org/officeDocument/2006/relationships/hyperlink" Target="https://youtu.be/2Q8w1o6yLhA" TargetMode="External"/><Relationship Id="rId10" Type="http://schemas.openxmlformats.org/officeDocument/2006/relationships/hyperlink" Target="https://youtu.be/VIdElYuWDAQ" TargetMode="External"/><Relationship Id="rId13" Type="http://schemas.openxmlformats.org/officeDocument/2006/relationships/hyperlink" Target="https://youtu.be/Q6b4RcXL7io" TargetMode="External"/><Relationship Id="rId12" Type="http://schemas.openxmlformats.org/officeDocument/2006/relationships/hyperlink" Target="https://youtu.be/Q6b4RcXL7io" TargetMode="External"/><Relationship Id="rId15" Type="http://schemas.openxmlformats.org/officeDocument/2006/relationships/hyperlink" Target="https://youtu.be/pcpAKiBB7rs" TargetMode="External"/><Relationship Id="rId14" Type="http://schemas.openxmlformats.org/officeDocument/2006/relationships/hyperlink" Target="https://youtu.be/pcpAKiBB7rs" TargetMode="External"/><Relationship Id="rId17" Type="http://schemas.openxmlformats.org/officeDocument/2006/relationships/hyperlink" Target="https://youtu.be/UPL3EFP_uys" TargetMode="External"/><Relationship Id="rId16" Type="http://schemas.openxmlformats.org/officeDocument/2006/relationships/hyperlink" Target="https://youtu.be/UPL3EFP_uys" TargetMode="External"/><Relationship Id="rId19" Type="http://schemas.openxmlformats.org/officeDocument/2006/relationships/hyperlink" Target="https://youtu.be/4SvV3dt6Be4" TargetMode="External"/><Relationship Id="rId18" Type="http://schemas.openxmlformats.org/officeDocument/2006/relationships/hyperlink" Target="https://youtu.be/4SvV3dt6Be4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58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CASP16 SIGs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184275"/>
            <a:ext cx="8520600" cy="239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-GB"/>
              <a:t>3 December 2024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 SIG - Arne Elofsson, </a:t>
            </a:r>
            <a:r>
              <a:rPr lang="en-GB">
                <a:solidFill>
                  <a:srgbClr val="0000FF"/>
                </a:solidFill>
              </a:rPr>
              <a:t>arne@bioinfo.se 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Ensemble SIG - Guy Moneloni, </a:t>
            </a:r>
            <a:r>
              <a:rPr lang="en-GB">
                <a:solidFill>
                  <a:srgbClr val="0000FF"/>
                </a:solidFill>
              </a:rPr>
              <a:t>montelionelab@rpi.edu</a:t>
            </a:r>
            <a:r>
              <a:rPr lang="en-GB"/>
              <a:t>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Nucleic acid SIG - Rachael Kretsch, </a:t>
            </a:r>
            <a:r>
              <a:rPr lang="en-GB">
                <a:solidFill>
                  <a:srgbClr val="0000FF"/>
                </a:solidFill>
              </a:rPr>
              <a:t>rkretsch@stanford.edu </a:t>
            </a:r>
            <a:endParaRPr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77893" y="0"/>
            <a:ext cx="7996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CASP SIG on Ensembles of Conformations</a:t>
            </a:r>
            <a:endParaRPr sz="1100"/>
          </a:p>
        </p:txBody>
      </p:sp>
      <p:pic>
        <p:nvPicPr>
          <p:cNvPr descr="A white paper with black text&#10;&#10;Description automatically generated" id="61" name="Google Shape;61;p14"/>
          <p:cNvPicPr preferRelativeResize="0"/>
          <p:nvPr/>
        </p:nvPicPr>
        <p:blipFill rotWithShape="1">
          <a:blip r:embed="rId3">
            <a:alphaModFix/>
          </a:blip>
          <a:srcRect b="0" l="0" r="0" t="21488"/>
          <a:stretch/>
        </p:blipFill>
        <p:spPr>
          <a:xfrm>
            <a:off x="-190858" y="496152"/>
            <a:ext cx="4407902" cy="1946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4179" y="537479"/>
            <a:ext cx="3093058" cy="17398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omputer&#10;&#10;Description automatically generated" id="63" name="Google Shape;6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42601" y="3982496"/>
            <a:ext cx="1274293" cy="11214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een and red object with red dots&#10;&#10;Description automatically generated with medium confidence" id="64" name="Google Shape;64;p14"/>
          <p:cNvPicPr preferRelativeResize="0"/>
          <p:nvPr/>
        </p:nvPicPr>
        <p:blipFill rotWithShape="1">
          <a:blip r:embed="rId6">
            <a:alphaModFix/>
          </a:blip>
          <a:srcRect b="0" l="0" r="44037" t="0"/>
          <a:stretch/>
        </p:blipFill>
        <p:spPr>
          <a:xfrm>
            <a:off x="4977356" y="3982496"/>
            <a:ext cx="1448648" cy="93488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protein structure&#10;&#10;Description automatically generated" id="65" name="Google Shape;6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984116" y="605322"/>
            <a:ext cx="1690062" cy="11179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white background with black text&#10;&#10;Description automatically generated" id="66" name="Google Shape;6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5093" y="2483208"/>
            <a:ext cx="3841529" cy="12684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diagram of a sphere with different colored circles&#10;&#10;Description automatically generated with medium confidence" id="67" name="Google Shape;67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585466" y="3754712"/>
            <a:ext cx="1312220" cy="134925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7897685" y="3944591"/>
            <a:ext cx="1050300" cy="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Bruce Donald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Terry Oas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Susan Tsutakawa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T1200 / T1300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list of names on a white background&#10;&#10;Description automatically generated" id="69" name="Google Shape;69;p1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04943" y="2442812"/>
            <a:ext cx="2000225" cy="1438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list of words&#10;&#10;Description automatically generated" id="70" name="Google Shape;70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965" y="2919334"/>
            <a:ext cx="2603819" cy="1438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0" y="0"/>
            <a:ext cx="9227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Nucleic Acid SIG </a:t>
            </a:r>
            <a:r>
              <a:rPr lang="en-GB" sz="2133"/>
              <a:t>- </a:t>
            </a:r>
            <a:r>
              <a:rPr lang="en-GB" sz="1988"/>
              <a:t>Rachael Kretsch and Marcin Magnus</a:t>
            </a:r>
            <a:r>
              <a:rPr lang="en-GB" sz="2022"/>
              <a:t>: </a:t>
            </a:r>
            <a:r>
              <a:rPr lang="en-GB" sz="2022">
                <a:solidFill>
                  <a:srgbClr val="0000FF"/>
                </a:solidFill>
              </a:rPr>
              <a:t>rkretsch@stanford.edu</a:t>
            </a:r>
            <a:endParaRPr sz="2022">
              <a:solidFill>
                <a:srgbClr val="0000FF"/>
              </a:solidFill>
            </a:endParaRPr>
          </a:p>
        </p:txBody>
      </p:sp>
      <p:sp>
        <p:nvSpPr>
          <p:cNvPr id="76" name="Google Shape;76;p15"/>
          <p:cNvSpPr txBox="1"/>
          <p:nvPr>
            <p:ph idx="1" type="body"/>
          </p:nvPr>
        </p:nvSpPr>
        <p:spPr>
          <a:xfrm>
            <a:off x="4914100" y="3785650"/>
            <a:ext cx="5067300" cy="12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Took break for CASP season</a:t>
            </a:r>
            <a:endParaRPr/>
          </a:p>
          <a:p>
            <a:pPr indent="-304165" lvl="1" marL="9144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Has been missed!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Bikweekly Thurs 8am PST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Looking for speakers for Jan onwards </a:t>
            </a:r>
            <a:endParaRPr/>
          </a:p>
          <a:p>
            <a:pPr indent="-325755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-GB"/>
              <a:t>Looking for new leadership as I graduate!</a:t>
            </a:r>
            <a:endParaRPr/>
          </a:p>
        </p:txBody>
      </p:sp>
      <p:pic>
        <p:nvPicPr>
          <p:cNvPr id="77" name="Google Shape;77;p15"/>
          <p:cNvPicPr preferRelativeResize="0"/>
          <p:nvPr/>
        </p:nvPicPr>
        <p:blipFill rotWithShape="1">
          <a:blip r:embed="rId3">
            <a:alphaModFix/>
          </a:blip>
          <a:srcRect b="0" l="4931" r="4423" t="8164"/>
          <a:stretch/>
        </p:blipFill>
        <p:spPr>
          <a:xfrm>
            <a:off x="3565825" y="572700"/>
            <a:ext cx="5578174" cy="3132414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5"/>
          <p:cNvSpPr txBox="1"/>
          <p:nvPr/>
        </p:nvSpPr>
        <p:spPr>
          <a:xfrm>
            <a:off x="-678650" y="572700"/>
            <a:ext cx="5028000" cy="462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7620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The Nucleic Acid Special Interest Group (NA-SIG) is a group of </a:t>
            </a:r>
            <a:r>
              <a:rPr b="1"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nucleic acid enthusiasts </a:t>
            </a:r>
            <a:r>
              <a:rPr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united by the </a:t>
            </a:r>
            <a:r>
              <a:rPr b="1"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common goal of producing predictive algorithms for nucleic acid 3D structure prediction</a:t>
            </a:r>
            <a:r>
              <a:rPr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We aim to meet virtually regularly to discuss the state of new developments in our community, fostering an active discussion bringing together the diverse expertise necessary to tackle this problem.</a:t>
            </a:r>
            <a:endParaRPr sz="105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7620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7620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50">
                <a:solidFill>
                  <a:srgbClr val="0F0F0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Community members include those conducting research towards this goal including but not limited to </a:t>
            </a:r>
            <a:endParaRPr sz="1050">
              <a:solidFill>
                <a:srgbClr val="0F0F0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obtaining experimental data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building train and test sets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obtaining RNA sequence alignments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predicting RNA secondary structure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predicting RNA 3D structure 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1" marL="13716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contact prediction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1" marL="13716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fragment assembly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1" marL="13716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molecular dynamics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1" marL="13716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structure scoring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1" marL="13716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eeep learning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predicting ligand interactions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predicting protein interactions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-295275" lvl="0" marL="914400" marR="7620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050"/>
              <a:buFont typeface="Roboto"/>
              <a:buChar char="-"/>
            </a:pPr>
            <a:r>
              <a:rPr lang="en-GB" sz="1050">
                <a:solidFill>
                  <a:srgbClr val="0000FF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predicting ensembles</a:t>
            </a:r>
            <a:endParaRPr sz="1050">
              <a:solidFill>
                <a:srgbClr val="0000FF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052950" y="3923725"/>
            <a:ext cx="3227400" cy="581700"/>
          </a:xfrm>
          <a:prstGeom prst="rect">
            <a:avLst/>
          </a:prstGeom>
          <a:noFill/>
          <a:ln cap="flat" cmpd="sng" w="762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A73E8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https://groups.google.com/g/casp-rna-sig</a:t>
            </a:r>
            <a:r>
              <a:rPr b="1" lang="en-GB" sz="1200">
                <a:solidFill>
                  <a:schemeClr val="dk1"/>
                </a:solidFill>
              </a:rPr>
              <a:t> and click "Ask to join group"</a:t>
            </a:r>
            <a:endParaRPr b="1"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49825" y="0"/>
            <a:ext cx="5147700" cy="4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AI-sig https://casp.bioinfo.se/</a:t>
            </a:r>
            <a:endParaRPr/>
          </a:p>
        </p:txBody>
      </p:sp>
      <p:sp>
        <p:nvSpPr>
          <p:cNvPr id="85" name="Google Shape;85;p16"/>
          <p:cNvSpPr txBox="1"/>
          <p:nvPr/>
        </p:nvSpPr>
        <p:spPr>
          <a:xfrm>
            <a:off x="0" y="438300"/>
            <a:ext cx="7326000" cy="37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Goal Discuss and present AI-structure related work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Started Jan 2023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Monthly meetings Second Wed 17:00 Sweden.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Participation in </a:t>
            </a:r>
            <a:r>
              <a:rPr lang="en-GB" sz="1800">
                <a:solidFill>
                  <a:schemeClr val="dk2"/>
                </a:solidFill>
              </a:rPr>
              <a:t>beginning</a:t>
            </a:r>
            <a:r>
              <a:rPr lang="en-GB" sz="1800">
                <a:solidFill>
                  <a:schemeClr val="dk2"/>
                </a:solidFill>
              </a:rPr>
              <a:t> ~100 people now ~50</a:t>
            </a:r>
            <a:endParaRPr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Positive aspects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Good speakers 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Good attandence (at start)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Negative aspects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Somehow turned into just another seminarieseries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Limited feedback from participant / Leaders</a:t>
            </a:r>
            <a:endParaRPr sz="1800">
              <a:solidFill>
                <a:schemeClr val="dk2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-GB" sz="1800">
                <a:solidFill>
                  <a:schemeClr val="dk2"/>
                </a:solidFill>
              </a:rPr>
              <a:t>Difficult to find a time for Asia/US/Europe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Looking for new (co-)leaders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Looking for speakers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en-GB" sz="1800">
                <a:solidFill>
                  <a:schemeClr val="dk2"/>
                </a:solidFill>
              </a:rPr>
              <a:t>Looking for new initiatives.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6144000" y="62825"/>
            <a:ext cx="3000000" cy="33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270000" spcFirstLastPara="1" rIns="91425" wrap="square" tIns="91425">
            <a:spAutoFit/>
          </a:bodyPr>
          <a:lstStyle/>
          <a:p>
            <a:pPr indent="-134449" lvl="1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Jan 11: Discussion meeting</a:t>
            </a:r>
            <a:endParaRPr sz="700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Feb 8: Niccolò Zanichelli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4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Mar 8: Björn Wallner and Peter Fredolino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6"/>
              </a:rPr>
              <a:t>Video</a:t>
            </a:r>
            <a:endParaRPr sz="700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Apr 12: Tommi Jaakola</a:t>
            </a:r>
            <a:endParaRPr sz="700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May 10: Nazim Bouatta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8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Jun 14: Minkyung Baek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10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Jul 12 (14:00): Martin Steinegger</a:t>
            </a:r>
            <a:endParaRPr sz="700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Sep 13:(16:00): Mafalda Dias and Jonathan Frazer "Increasing diagnostic yield of patient sequencing with proteome-scale probabilistic modeling"</a:t>
            </a:r>
            <a:r>
              <a:rPr lang="en-GB" sz="700" u="sng">
                <a:solidFill>
                  <a:schemeClr val="hlink"/>
                </a:solidFill>
                <a:hlinkClick r:id="rId11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Nov 8: Kevin Yang, Microsoft "Protein generation with evolutionary diffusion"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13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Dec 13: Discussion Session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15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Jan 10:Philip M. Kim, "Machine learning methods for de novo protein and peptide design"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17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Feb 14: Frank DiMaio, "Generalized Biomolecular Modeling and Design with RoseTTAFold All-Atom"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19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Mar 13: Sergey Ovchinnikov and Patrick Bryant "Modifying inputs to AF by examining the output"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21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Apr 10:Janani Durairaj: "Protein-ligand complex prediction: Are we there yet"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23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May 8: Kresten Lindorff-Larsen "Conformational ensembles of the huiman intrinsically disordered proteome."</a:t>
            </a:r>
            <a:r>
              <a:rPr lang="en-GB" sz="700">
                <a:solidFill>
                  <a:schemeClr val="dk1"/>
                </a:solidFill>
                <a:uFill>
                  <a:noFill/>
                </a:uFill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r>
              <a:rPr lang="en-GB" sz="700" u="sng">
                <a:solidFill>
                  <a:schemeClr val="hlink"/>
                </a:solidFill>
                <a:hlinkClick r:id="rId25"/>
              </a:rPr>
              <a:t>Video</a:t>
            </a:r>
            <a:endParaRPr sz="700" u="sng">
              <a:solidFill>
                <a:schemeClr val="hlink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>
                <a:solidFill>
                  <a:schemeClr val="dk1"/>
                </a:solidFill>
              </a:rPr>
              <a:t>Jun 12: Cecilia Clementi. "Machine learning for potentials"</a:t>
            </a:r>
            <a:r>
              <a:rPr lang="en-GB" sz="700" u="sng">
                <a:solidFill>
                  <a:schemeClr val="hlink"/>
                </a:solidFill>
                <a:hlinkClick r:id="rId26"/>
              </a:rPr>
              <a:t>Video</a:t>
            </a:r>
            <a:endParaRPr sz="700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 strike="sngStrike">
                <a:solidFill>
                  <a:schemeClr val="dk1"/>
                </a:solidFill>
              </a:rPr>
              <a:t>Sep 10: Debbie Marks</a:t>
            </a:r>
            <a:endParaRPr sz="700" strike="sngStrike">
              <a:solidFill>
                <a:schemeClr val="dk1"/>
              </a:solidFill>
            </a:endParaRPr>
          </a:p>
          <a:p>
            <a:pPr indent="-134449" lvl="1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AutoNum type="arabicPeriod"/>
            </a:pPr>
            <a:r>
              <a:rPr lang="en-GB" sz="700" strike="sngStrike">
                <a:solidFill>
                  <a:schemeClr val="dk1"/>
                </a:solidFill>
              </a:rPr>
              <a:t>Nov 12:Michael Feig</a:t>
            </a:r>
            <a:endParaRPr sz="7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Special Interest Groups Discussion</a:t>
            </a:r>
            <a:endParaRPr/>
          </a:p>
        </p:txBody>
      </p:sp>
      <p:sp>
        <p:nvSpPr>
          <p:cNvPr id="92" name="Google Shape;92;p17"/>
          <p:cNvSpPr txBox="1"/>
          <p:nvPr/>
        </p:nvSpPr>
        <p:spPr>
          <a:xfrm>
            <a:off x="447525" y="1127500"/>
            <a:ext cx="7913700" cy="35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83125" y="1224375"/>
            <a:ext cx="7613700" cy="37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>
                <a:solidFill>
                  <a:schemeClr val="dk2"/>
                </a:solidFill>
              </a:rPr>
              <a:t>What aspects of the SIG have you found most valuable?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>
                <a:solidFill>
                  <a:schemeClr val="dk2"/>
                </a:solidFill>
              </a:rPr>
              <a:t>Are there topics/themes/perspectives you would like to see more of in the future?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>
                <a:solidFill>
                  <a:schemeClr val="dk2"/>
                </a:solidFill>
              </a:rPr>
              <a:t>Are there additional “special interests” not represented in the current SIGs?</a:t>
            </a:r>
            <a:endParaRPr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AutoNum type="arabicPeriod"/>
            </a:pPr>
            <a:r>
              <a:rPr lang="en-GB" sz="1800">
                <a:solidFill>
                  <a:schemeClr val="dk2"/>
                </a:solidFill>
              </a:rPr>
              <a:t>Currently all SIGs are mostly seminar + Q&amp;A based, are there other formats that could serve the community in the CASP-”break”?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