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Roboto Mono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Mono-bold.fntdata"/><Relationship Id="rId14" Type="http://schemas.openxmlformats.org/officeDocument/2006/relationships/font" Target="fonts/RobotoMono-regular.fntdata"/><Relationship Id="rId17" Type="http://schemas.openxmlformats.org/officeDocument/2006/relationships/font" Target="fonts/RobotoMono-boldItalic.fntdata"/><Relationship Id="rId16" Type="http://schemas.openxmlformats.org/officeDocument/2006/relationships/font" Target="fonts/RobotoMon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11:30-12:15 → 45 min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1b6b3747c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1b6b3747c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1b67f7616d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1b67f7616d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31b8b7c7d57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31b8b7c7d57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1b09c537d6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1b09c537d6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50">
                <a:solidFill>
                  <a:srgbClr val="1D1C1D"/>
                </a:solidFill>
                <a:highlight>
                  <a:srgbClr val="FFFFFF"/>
                </a:highlight>
              </a:rPr>
              <a:t>Can you paste in figures for raiA map (bujnicki) → does not seem right?</a:t>
            </a:r>
            <a:endParaRPr sz="1150">
              <a:solidFill>
                <a:srgbClr val="1D1C1D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1b8b7c7d57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31b8b7c7d57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1b9c77c3d7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31b9c77c3d7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31b9c77c3d7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31b9c77c3d7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png"/><Relationship Id="rId4" Type="http://schemas.openxmlformats.org/officeDocument/2006/relationships/image" Target="../media/image4.png"/><Relationship Id="rId5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CASP16 - Nucleic acid prediction discussion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17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 December 2024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Rhiju Das, Eric Westhof, Rachael Kretsch,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RNA predictors &amp; the RNA curious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/>
          <p:nvPr/>
        </p:nvSpPr>
        <p:spPr>
          <a:xfrm rot="-1187303">
            <a:off x="4538372" y="1545539"/>
            <a:ext cx="1048303" cy="699851"/>
          </a:xfrm>
          <a:prstGeom prst="ellipse">
            <a:avLst/>
          </a:prstGeom>
          <a:noFill/>
          <a:ln cap="flat" cmpd="sng" w="28575">
            <a:solidFill>
              <a:schemeClr val="dk2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10750" y="584050"/>
            <a:ext cx="4499147" cy="449912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4"/>
          <p:cNvSpPr txBox="1"/>
          <p:nvPr>
            <p:ph type="title"/>
          </p:nvPr>
        </p:nvSpPr>
        <p:spPr>
          <a:xfrm>
            <a:off x="693250" y="70175"/>
            <a:ext cx="7070700" cy="125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Progress in RNA structure prediction?</a:t>
            </a:r>
            <a:endParaRPr/>
          </a:p>
        </p:txBody>
      </p:sp>
      <p:grpSp>
        <p:nvGrpSpPr>
          <p:cNvPr id="63" name="Google Shape;63;p14"/>
          <p:cNvGrpSpPr/>
          <p:nvPr/>
        </p:nvGrpSpPr>
        <p:grpSpPr>
          <a:xfrm>
            <a:off x="2812512" y="1233409"/>
            <a:ext cx="2407934" cy="1675820"/>
            <a:chOff x="4654961" y="655175"/>
            <a:chExt cx="2291089" cy="1594500"/>
          </a:xfrm>
        </p:grpSpPr>
        <p:sp>
          <p:nvSpPr>
            <p:cNvPr id="64" name="Google Shape;64;p14"/>
            <p:cNvSpPr txBox="1"/>
            <p:nvPr/>
          </p:nvSpPr>
          <p:spPr>
            <a:xfrm>
              <a:off x="4700850" y="655175"/>
              <a:ext cx="2245200" cy="33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000">
                  <a:solidFill>
                    <a:schemeClr val="dk2"/>
                  </a:solidFill>
                </a:rPr>
                <a:t>Human designed RNAs (blue)</a:t>
              </a:r>
              <a:endParaRPr i="1" sz="1000">
                <a:solidFill>
                  <a:schemeClr val="dk2"/>
                </a:solidFill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000">
                  <a:solidFill>
                    <a:schemeClr val="dk2"/>
                  </a:solidFill>
                </a:rPr>
                <a:t>Large MSA - OLE (red)</a:t>
              </a:r>
              <a:endParaRPr i="1" sz="1000">
                <a:solidFill>
                  <a:schemeClr val="dk2"/>
                </a:solidFill>
              </a:endParaRPr>
            </a:p>
          </p:txBody>
        </p:sp>
        <p:sp>
          <p:nvSpPr>
            <p:cNvPr id="65" name="Google Shape;65;p14"/>
            <p:cNvSpPr/>
            <p:nvPr/>
          </p:nvSpPr>
          <p:spPr>
            <a:xfrm rot="1414668">
              <a:off x="4845681" y="1075218"/>
              <a:ext cx="648760" cy="1090114"/>
            </a:xfrm>
            <a:prstGeom prst="ellipse">
              <a:avLst/>
            </a:prstGeom>
            <a:noFill/>
            <a:ln cap="flat" cmpd="sng" w="28575">
              <a:solidFill>
                <a:schemeClr val="dk2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-85600" y="117725"/>
            <a:ext cx="914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Progress in RNA structure prediction?</a:t>
            </a:r>
            <a:endParaRPr/>
          </a:p>
        </p:txBody>
      </p:sp>
      <p:grpSp>
        <p:nvGrpSpPr>
          <p:cNvPr id="71" name="Google Shape;71;p15"/>
          <p:cNvGrpSpPr/>
          <p:nvPr/>
        </p:nvGrpSpPr>
        <p:grpSpPr>
          <a:xfrm>
            <a:off x="0" y="1251550"/>
            <a:ext cx="9144003" cy="2782870"/>
            <a:chOff x="0" y="1327750"/>
            <a:chExt cx="9144003" cy="2782870"/>
          </a:xfrm>
        </p:grpSpPr>
        <p:pic>
          <p:nvPicPr>
            <p:cNvPr id="72" name="Google Shape;72;p15"/>
            <p:cNvPicPr preferRelativeResize="0"/>
            <p:nvPr/>
          </p:nvPicPr>
          <p:blipFill rotWithShape="1">
            <a:blip r:embed="rId3">
              <a:alphaModFix/>
            </a:blip>
            <a:srcRect b="0" l="9266" r="8584" t="0"/>
            <a:stretch/>
          </p:blipFill>
          <p:spPr>
            <a:xfrm>
              <a:off x="0" y="1327750"/>
              <a:ext cx="9144003" cy="278287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3" name="Google Shape;73;p15"/>
            <p:cNvSpPr txBox="1"/>
            <p:nvPr/>
          </p:nvSpPr>
          <p:spPr>
            <a:xfrm>
              <a:off x="5518750" y="1646150"/>
              <a:ext cx="2245200" cy="33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000">
                  <a:solidFill>
                    <a:schemeClr val="dk2"/>
                  </a:solidFill>
                </a:rPr>
                <a:t>Human designed RNAs</a:t>
              </a:r>
              <a:endParaRPr i="1" sz="1000">
                <a:solidFill>
                  <a:schemeClr val="dk2"/>
                </a:solidFill>
              </a:endParaRPr>
            </a:p>
          </p:txBody>
        </p:sp>
        <p:sp>
          <p:nvSpPr>
            <p:cNvPr id="74" name="Google Shape;74;p15"/>
            <p:cNvSpPr/>
            <p:nvPr/>
          </p:nvSpPr>
          <p:spPr>
            <a:xfrm rot="-1187303">
              <a:off x="4538372" y="1545539"/>
              <a:ext cx="1048303" cy="699851"/>
            </a:xfrm>
            <a:prstGeom prst="ellipse">
              <a:avLst/>
            </a:prstGeom>
            <a:noFill/>
            <a:ln cap="flat" cmpd="sng" w="28575">
              <a:solidFill>
                <a:schemeClr val="dk2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5" name="Google Shape;75;p15"/>
          <p:cNvSpPr txBox="1"/>
          <p:nvPr/>
        </p:nvSpPr>
        <p:spPr>
          <a:xfrm>
            <a:off x="7175450" y="1630375"/>
            <a:ext cx="2245200" cy="33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000">
                <a:solidFill>
                  <a:schemeClr val="dk2"/>
                </a:solidFill>
              </a:rPr>
              <a:t>Large MSAs</a:t>
            </a:r>
            <a:endParaRPr i="1" sz="1000">
              <a:solidFill>
                <a:schemeClr val="dk2"/>
              </a:solidFill>
            </a:endParaRPr>
          </a:p>
        </p:txBody>
      </p:sp>
      <p:cxnSp>
        <p:nvCxnSpPr>
          <p:cNvPr id="76" name="Google Shape;76;p15"/>
          <p:cNvCxnSpPr/>
          <p:nvPr/>
        </p:nvCxnSpPr>
        <p:spPr>
          <a:xfrm flipH="1">
            <a:off x="6722875" y="1932000"/>
            <a:ext cx="657000" cy="473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7" name="Google Shape;77;p15"/>
          <p:cNvCxnSpPr/>
          <p:nvPr/>
        </p:nvCxnSpPr>
        <p:spPr>
          <a:xfrm rot="10800000">
            <a:off x="7898775" y="1886175"/>
            <a:ext cx="834300" cy="157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title"/>
          </p:nvPr>
        </p:nvSpPr>
        <p:spPr>
          <a:xfrm>
            <a:off x="311700" y="954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RNA flexibility – how to handle in prediction? assessment?</a:t>
            </a:r>
            <a:endParaRPr/>
          </a:p>
        </p:txBody>
      </p:sp>
      <p:sp>
        <p:nvSpPr>
          <p:cNvPr id="83" name="Google Shape;83;p16"/>
          <p:cNvSpPr txBox="1"/>
          <p:nvPr/>
        </p:nvSpPr>
        <p:spPr>
          <a:xfrm>
            <a:off x="0" y="596525"/>
            <a:ext cx="91440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" sz="800" u="none" cap="none" strike="noStrike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R1203 GCCCGGAUAGCUCAGUCGGUAGAGCAGCG</a:t>
            </a:r>
            <a:r>
              <a:rPr b="0" i="0" lang="en" sz="800" u="none" cap="none" strike="noStrike">
                <a:solidFill>
                  <a:srgbClr val="0000FF"/>
                </a:solidFill>
                <a:latin typeface="Roboto Mono"/>
                <a:ea typeface="Roboto Mono"/>
                <a:cs typeface="Roboto Mono"/>
                <a:sym typeface="Roboto Mono"/>
              </a:rPr>
              <a:t>GGCACUAU</a:t>
            </a:r>
            <a:r>
              <a:rPr b="0" i="0" lang="en" sz="800" u="none" cap="none" strike="noStrike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GGGCG</a:t>
            </a:r>
            <a:r>
              <a:rPr b="0" i="0" lang="en" sz="800" u="none" cap="none" strike="noStrike">
                <a:solidFill>
                  <a:srgbClr val="00FF00"/>
                </a:solidFill>
                <a:latin typeface="Roboto Mono"/>
                <a:ea typeface="Roboto Mono"/>
                <a:cs typeface="Roboto Mono"/>
                <a:sym typeface="Roboto Mono"/>
              </a:rPr>
              <a:t>CAGUGUCAAUGGACGCUG</a:t>
            </a:r>
            <a:r>
              <a:rPr b="0" i="0" lang="en" sz="800" u="none" cap="none" strike="noStrike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ACGGUACAGGC</a:t>
            </a:r>
            <a:r>
              <a:rPr b="0" i="0" lang="en" sz="800" u="none" cap="none" strike="noStrike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CAGACAAUUA----UUGUCUG</a:t>
            </a:r>
            <a:r>
              <a:rPr b="0" i="0" lang="en" sz="800" u="none" cap="none" strike="noStrike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GU</a:t>
            </a:r>
            <a:r>
              <a:rPr b="0" i="0" lang="en" sz="800" u="none" cap="none" strike="noStrike">
                <a:solidFill>
                  <a:srgbClr val="0000FF"/>
                </a:solidFill>
                <a:latin typeface="Roboto Mono"/>
                <a:ea typeface="Roboto Mono"/>
                <a:cs typeface="Roboto Mono"/>
                <a:sym typeface="Roboto Mono"/>
              </a:rPr>
              <a:t>AUAGUGCC</a:t>
            </a:r>
            <a:r>
              <a:rPr b="0" i="0" lang="en" sz="800" u="none" cap="none" strike="noStrike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CGCGGGUCCAGGGUUCAAGUCCCUGUUCGGGCGCCA</a:t>
            </a:r>
            <a:endParaRPr b="0" i="0" sz="800" u="none" cap="none" strike="noStrike">
              <a:solidFill>
                <a:srgbClr val="000000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" sz="800" u="none" cap="none" strike="noStrike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R1209 -----------------------------</a:t>
            </a:r>
            <a:r>
              <a:rPr b="0" i="0" lang="en" sz="800" u="none" cap="none" strike="noStrike">
                <a:solidFill>
                  <a:srgbClr val="0000FF"/>
                </a:solidFill>
                <a:latin typeface="Roboto Mono"/>
                <a:ea typeface="Roboto Mono"/>
                <a:cs typeface="Roboto Mono"/>
                <a:sym typeface="Roboto Mono"/>
              </a:rPr>
              <a:t>GGCACUAU</a:t>
            </a:r>
            <a:r>
              <a:rPr b="0" i="0" lang="en" sz="800" u="none" cap="none" strike="noStrike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GGGCG</a:t>
            </a:r>
            <a:r>
              <a:rPr b="0" i="0" lang="en" sz="800" u="none" cap="none" strike="noStrike">
                <a:solidFill>
                  <a:srgbClr val="00FF00"/>
                </a:solidFill>
                <a:latin typeface="Roboto Mono"/>
                <a:ea typeface="Roboto Mono"/>
                <a:cs typeface="Roboto Mono"/>
                <a:sym typeface="Roboto Mono"/>
              </a:rPr>
              <a:t>CAGCGUCAAUG-ACGCUG</a:t>
            </a:r>
            <a:r>
              <a:rPr b="0" i="0" lang="en" sz="800" u="none" cap="none" strike="noStrike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ACGGUACAGGC</a:t>
            </a:r>
            <a:r>
              <a:rPr b="0" i="0" lang="en" sz="800" u="none" cap="none" strike="noStrike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CAGACAAGAAACACUUGUCUG</a:t>
            </a:r>
            <a:r>
              <a:rPr b="0" i="0" lang="en" sz="800" u="none" cap="none" strike="noStrike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AU</a:t>
            </a:r>
            <a:r>
              <a:rPr b="0" i="0" lang="en" sz="800" u="none" cap="none" strike="noStrike">
                <a:solidFill>
                  <a:srgbClr val="0000FF"/>
                </a:solidFill>
                <a:latin typeface="Roboto Mono"/>
                <a:ea typeface="Roboto Mono"/>
                <a:cs typeface="Roboto Mono"/>
                <a:sym typeface="Roboto Mono"/>
              </a:rPr>
              <a:t>AUAGUGCC</a:t>
            </a:r>
            <a:r>
              <a:rPr b="0" i="0" lang="en" sz="800" u="none" cap="none" strike="noStrike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------------------------------------</a:t>
            </a:r>
            <a:endParaRPr b="0" i="0" sz="800" u="none" cap="none" strike="noStrike">
              <a:solidFill>
                <a:srgbClr val="000000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" sz="800" u="none" cap="none" strike="noStrike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R1296 -----------------------------</a:t>
            </a:r>
            <a:r>
              <a:rPr b="0" i="0" lang="en" sz="800" u="none" cap="none" strike="noStrike">
                <a:solidFill>
                  <a:srgbClr val="0000FF"/>
                </a:solidFill>
                <a:latin typeface="Roboto Mono"/>
                <a:ea typeface="Roboto Mono"/>
                <a:cs typeface="Roboto Mono"/>
                <a:sym typeface="Roboto Mono"/>
              </a:rPr>
              <a:t>GGCACUAU</a:t>
            </a:r>
            <a:r>
              <a:rPr b="0" i="0" lang="en" sz="800" u="none" cap="none" strike="noStrike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GGGCG</a:t>
            </a:r>
            <a:r>
              <a:rPr b="0" i="0" lang="en" sz="800" u="none" cap="none" strike="noStrike">
                <a:solidFill>
                  <a:srgbClr val="00FF00"/>
                </a:solidFill>
                <a:latin typeface="Roboto Mono"/>
                <a:ea typeface="Roboto Mono"/>
                <a:cs typeface="Roboto Mono"/>
                <a:sym typeface="Roboto Mono"/>
              </a:rPr>
              <a:t>CAGCGUCAAUG-ACGCUG</a:t>
            </a:r>
            <a:r>
              <a:rPr b="0" i="0" lang="en" sz="800" u="none" cap="none" strike="noStrike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ACGUUACAGGC</a:t>
            </a:r>
            <a:r>
              <a:rPr b="0" i="0" lang="en" sz="800" u="none" cap="none" strike="noStrike">
                <a:solidFill>
                  <a:srgbClr val="FF9900"/>
                </a:solidFill>
                <a:latin typeface="Roboto Mono"/>
                <a:ea typeface="Roboto Mono"/>
                <a:cs typeface="Roboto Mono"/>
                <a:sym typeface="Roboto Mono"/>
              </a:rPr>
              <a:t>CAGACAAGAAACACUUGUCUG</a:t>
            </a:r>
            <a:r>
              <a:rPr b="0" i="0" lang="en" sz="800" u="none" cap="none" strike="noStrike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AU</a:t>
            </a:r>
            <a:r>
              <a:rPr b="0" i="0" lang="en" sz="800" u="none" cap="none" strike="noStrike">
                <a:solidFill>
                  <a:srgbClr val="0000FF"/>
                </a:solidFill>
                <a:latin typeface="Roboto Mono"/>
                <a:ea typeface="Roboto Mono"/>
                <a:cs typeface="Roboto Mono"/>
                <a:sym typeface="Roboto Mono"/>
              </a:rPr>
              <a:t>AUAGUGCC</a:t>
            </a:r>
            <a:r>
              <a:rPr b="0" i="0" lang="en" sz="800" u="none" cap="none" strike="noStrike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------------------------------------</a:t>
            </a:r>
            <a:endParaRPr b="0" i="0" sz="800" u="none" cap="none" strike="noStrike">
              <a:solidFill>
                <a:srgbClr val="000000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" sz="800" u="none" cap="none" strike="noStrike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                                   **************** ******* ********* **************  *    ******* *********              </a:t>
            </a:r>
            <a:endParaRPr b="0" i="0" sz="800" u="none" cap="none" strike="noStrike">
              <a:solidFill>
                <a:srgbClr val="000000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rgbClr val="595959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pic>
        <p:nvPicPr>
          <p:cNvPr id="84" name="Google Shape;8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95400" y="1614784"/>
            <a:ext cx="3287661" cy="270219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6"/>
          <p:cNvSpPr txBox="1"/>
          <p:nvPr/>
        </p:nvSpPr>
        <p:spPr>
          <a:xfrm>
            <a:off x="3008950" y="1673475"/>
            <a:ext cx="1159800" cy="37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R1203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86" name="Google Shape;86;p16"/>
          <p:cNvSpPr txBox="1"/>
          <p:nvPr/>
        </p:nvSpPr>
        <p:spPr>
          <a:xfrm>
            <a:off x="4232575" y="1650900"/>
            <a:ext cx="1159800" cy="37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R1209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87" name="Google Shape;87;p16"/>
          <p:cNvSpPr txBox="1"/>
          <p:nvPr/>
        </p:nvSpPr>
        <p:spPr>
          <a:xfrm>
            <a:off x="5583825" y="1650900"/>
            <a:ext cx="1159800" cy="37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R1296</a:t>
            </a:r>
            <a:endParaRPr sz="1800">
              <a:solidFill>
                <a:schemeClr val="dk2"/>
              </a:solidFill>
            </a:endParaRPr>
          </a:p>
        </p:txBody>
      </p:sp>
      <p:pic>
        <p:nvPicPr>
          <p:cNvPr id="88" name="Google Shape;88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15000" y="2439925"/>
            <a:ext cx="70485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29050" y="2335500"/>
            <a:ext cx="704850" cy="7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/>
          <p:cNvSpPr txBox="1"/>
          <p:nvPr>
            <p:ph idx="1" type="body"/>
          </p:nvPr>
        </p:nvSpPr>
        <p:spPr>
          <a:xfrm>
            <a:off x="311700" y="542875"/>
            <a:ext cx="8520600" cy="211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How does the increasing rate at which structure can be experimentally determined effect the blind prediction CASP model? </a:t>
            </a:r>
            <a:endParaRPr/>
          </a:p>
        </p:txBody>
      </p:sp>
      <p:sp>
        <p:nvSpPr>
          <p:cNvPr id="95" name="Google Shape;95;p17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acceleration of RNA structure determination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8"/>
          <p:cNvSpPr txBox="1"/>
          <p:nvPr>
            <p:ph idx="1" type="body"/>
          </p:nvPr>
        </p:nvSpPr>
        <p:spPr>
          <a:xfrm>
            <a:off x="311700" y="872227"/>
            <a:ext cx="8355600" cy="351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lang="en" sz="2300"/>
              <a:t>Has there been progress since CASP15? </a:t>
            </a:r>
            <a:r>
              <a:rPr lang="en" sz="2300"/>
              <a:t>What can community do to achieve atomic accuracy in RNA and RNA-protein template-free models? 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lang="en" sz="2300"/>
              <a:t>Should we expand CASP to more flexible RNA targets?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lang="en" sz="2300"/>
              <a:t>How will CASP work for RNA if anyone can solve an RNA-only cryoEM structure in 1 week?</a:t>
            </a:r>
            <a:endParaRPr sz="2300"/>
          </a:p>
        </p:txBody>
      </p:sp>
      <p:sp>
        <p:nvSpPr>
          <p:cNvPr id="101" name="Google Shape;101;p18"/>
          <p:cNvSpPr txBox="1"/>
          <p:nvPr>
            <p:ph type="title"/>
          </p:nvPr>
        </p:nvSpPr>
        <p:spPr>
          <a:xfrm>
            <a:off x="518950" y="141875"/>
            <a:ext cx="7419300" cy="77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Prompts </a:t>
            </a:r>
            <a:r>
              <a:rPr lang="en"/>
              <a:t>for audience/panelists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19"/>
          <p:cNvPicPr preferRelativeResize="0"/>
          <p:nvPr/>
        </p:nvPicPr>
        <p:blipFill rotWithShape="1">
          <a:blip r:embed="rId3">
            <a:alphaModFix/>
          </a:blip>
          <a:srcRect b="0" l="0" r="27776" t="0"/>
          <a:stretch/>
        </p:blipFill>
        <p:spPr>
          <a:xfrm>
            <a:off x="5718322" y="1022825"/>
            <a:ext cx="2941850" cy="288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66550" y="1022800"/>
            <a:ext cx="2964072" cy="28895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33400" y="1020573"/>
            <a:ext cx="2971800" cy="28939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38800" y="1051281"/>
            <a:ext cx="2971800" cy="289398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35880" y="1051275"/>
            <a:ext cx="2971800" cy="289398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13750" y="1051273"/>
            <a:ext cx="2971800" cy="28939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