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Merriweather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jxePjfIZuv/lLVzr+MBvwHDPfc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erriweather-bold.fntdata"/><Relationship Id="rId41" Type="http://schemas.openxmlformats.org/officeDocument/2006/relationships/font" Target="fonts/Merriweather-regular.fntdata"/><Relationship Id="rId44" Type="http://schemas.openxmlformats.org/officeDocument/2006/relationships/font" Target="fonts/Merriweather-boldItalic.fntdata"/><Relationship Id="rId43" Type="http://schemas.openxmlformats.org/officeDocument/2006/relationships/font" Target="fonts/Merriweather-italic.fntdata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1b70af0dc8_1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g31b70af0dc8_1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1b70af0dc8_1_5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31b70af0dc8_1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aseline="-25000"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1b70af0dc8_1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31b70af0dc8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9" name="Google Shape;79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9" name="Google Shape;81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7" name="Google Shape;82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50">
              <a:solidFill>
                <a:srgbClr val="2A2A2A"/>
              </a:solidFill>
              <a:highlight>
                <a:srgbClr val="EFF2F7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0" name="Google Shape;86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1" name="Google Shape;87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31b70af0dc8_1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1" name="Google Shape;1001;g31b70af0dc8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1b70af0dc8_1_4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8" name="Google Shape;1008;g31b70af0dc8_1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8" name="Google Shape;102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4" name="Google Shape;10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0" name="Google Shape;106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8" name="Google Shape;118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1" name="Google Shape;121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4" name="Google Shape;122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0" name="Google Shape;136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4" name="Google Shape;137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0" name="Google Shape;138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c08e0db0b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31c08e0db0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1b70af0dc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31b70af0dc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1b70af0dc8_1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31b70af0dc8_1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1b70af0dc8_1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31b70af0dc8_1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8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7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7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7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ng"/><Relationship Id="rId4" Type="http://schemas.openxmlformats.org/officeDocument/2006/relationships/hyperlink" Target="https://doi.org/10.1093/nar/gkg571" TargetMode="External"/><Relationship Id="rId9" Type="http://schemas.openxmlformats.org/officeDocument/2006/relationships/hyperlink" Target="https://doi.org/10.1261/rna.1700409" TargetMode="External"/><Relationship Id="rId5" Type="http://schemas.openxmlformats.org/officeDocument/2006/relationships/hyperlink" Target="https://doi.org/10.1002/prot.20264" TargetMode="External"/><Relationship Id="rId6" Type="http://schemas.openxmlformats.org/officeDocument/2006/relationships/hyperlink" Target="https://doi.org/10.1093/bioinformatics/btz282" TargetMode="External"/><Relationship Id="rId7" Type="http://schemas.openxmlformats.org/officeDocument/2006/relationships/hyperlink" Target="https://doi.org/10.1038/s41592-022-01585-1" TargetMode="External"/><Relationship Id="rId8" Type="http://schemas.openxmlformats.org/officeDocument/2006/relationships/image" Target="../media/image86.png"/><Relationship Id="rId10" Type="http://schemas.openxmlformats.org/officeDocument/2006/relationships/hyperlink" Target="https://doi.org/10.1093%2Fbioinformatics%2Fbtt473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9.png"/><Relationship Id="rId4" Type="http://schemas.openxmlformats.org/officeDocument/2006/relationships/image" Target="../media/image9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9.png"/><Relationship Id="rId4" Type="http://schemas.openxmlformats.org/officeDocument/2006/relationships/image" Target="../media/image101.png"/><Relationship Id="rId9" Type="http://schemas.openxmlformats.org/officeDocument/2006/relationships/hyperlink" Target="https://doi.org/10.1126/science.aao6750" TargetMode="External"/><Relationship Id="rId5" Type="http://schemas.openxmlformats.org/officeDocument/2006/relationships/image" Target="../media/image103.png"/><Relationship Id="rId6" Type="http://schemas.openxmlformats.org/officeDocument/2006/relationships/image" Target="../media/image98.png"/><Relationship Id="rId7" Type="http://schemas.openxmlformats.org/officeDocument/2006/relationships/image" Target="../media/image104.png"/><Relationship Id="rId8" Type="http://schemas.openxmlformats.org/officeDocument/2006/relationships/image" Target="../media/image102.png"/><Relationship Id="rId10" Type="http://schemas.openxmlformats.org/officeDocument/2006/relationships/hyperlink" Target="https://doi.org/10.1016/j.bios.2020.112798" TargetMode="External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35" Type="http://schemas.openxmlformats.org/officeDocument/2006/relationships/image" Target="../media/image82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37" Type="http://schemas.openxmlformats.org/officeDocument/2006/relationships/image" Target="../media/image79.png"/><Relationship Id="rId14" Type="http://schemas.openxmlformats.org/officeDocument/2006/relationships/image" Target="../media/image19.png"/><Relationship Id="rId36" Type="http://schemas.openxmlformats.org/officeDocument/2006/relationships/image" Target="../media/image78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38" Type="http://schemas.openxmlformats.org/officeDocument/2006/relationships/image" Target="../media/image80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6.png"/><Relationship Id="rId4" Type="http://schemas.openxmlformats.org/officeDocument/2006/relationships/image" Target="../media/image113.png"/><Relationship Id="rId5" Type="http://schemas.openxmlformats.org/officeDocument/2006/relationships/image" Target="../media/image1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i.org/10.1002/prot.25408" TargetMode="External"/><Relationship Id="rId4" Type="http://schemas.openxmlformats.org/officeDocument/2006/relationships/hyperlink" Target="https://doi.org/10.1002/prot.26598" TargetMode="External"/><Relationship Id="rId5" Type="http://schemas.openxmlformats.org/officeDocument/2006/relationships/image" Target="../media/image10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8.png"/><Relationship Id="rId4" Type="http://schemas.openxmlformats.org/officeDocument/2006/relationships/image" Target="../media/image10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35" Type="http://schemas.openxmlformats.org/officeDocument/2006/relationships/image" Target="../media/image82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37" Type="http://schemas.openxmlformats.org/officeDocument/2006/relationships/image" Target="../media/image79.png"/><Relationship Id="rId14" Type="http://schemas.openxmlformats.org/officeDocument/2006/relationships/image" Target="../media/image19.png"/><Relationship Id="rId36" Type="http://schemas.openxmlformats.org/officeDocument/2006/relationships/image" Target="../media/image78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38" Type="http://schemas.openxmlformats.org/officeDocument/2006/relationships/image" Target="../media/image80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5.png"/><Relationship Id="rId4" Type="http://schemas.openxmlformats.org/officeDocument/2006/relationships/image" Target="../media/image1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2.png"/><Relationship Id="rId4" Type="http://schemas.openxmlformats.org/officeDocument/2006/relationships/image" Target="../media/image114.png"/></Relationships>
</file>

<file path=ppt/slides/_rels/slide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35" Type="http://schemas.openxmlformats.org/officeDocument/2006/relationships/image" Target="../media/image82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37" Type="http://schemas.openxmlformats.org/officeDocument/2006/relationships/image" Target="../media/image79.png"/><Relationship Id="rId14" Type="http://schemas.openxmlformats.org/officeDocument/2006/relationships/image" Target="../media/image19.png"/><Relationship Id="rId36" Type="http://schemas.openxmlformats.org/officeDocument/2006/relationships/image" Target="../media/image78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38" Type="http://schemas.openxmlformats.org/officeDocument/2006/relationships/image" Target="../media/image80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4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9.png"/><Relationship Id="rId4" Type="http://schemas.openxmlformats.org/officeDocument/2006/relationships/image" Target="../media/image123.png"/></Relationships>
</file>

<file path=ppt/slides/_rels/slide31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35" Type="http://schemas.openxmlformats.org/officeDocument/2006/relationships/image" Target="../media/image82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37" Type="http://schemas.openxmlformats.org/officeDocument/2006/relationships/image" Target="../media/image79.png"/><Relationship Id="rId14" Type="http://schemas.openxmlformats.org/officeDocument/2006/relationships/image" Target="../media/image19.png"/><Relationship Id="rId36" Type="http://schemas.openxmlformats.org/officeDocument/2006/relationships/image" Target="../media/image78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38" Type="http://schemas.openxmlformats.org/officeDocument/2006/relationships/image" Target="../media/image80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8.jpg"/><Relationship Id="rId4" Type="http://schemas.openxmlformats.org/officeDocument/2006/relationships/image" Target="../media/image126.png"/><Relationship Id="rId5" Type="http://schemas.openxmlformats.org/officeDocument/2006/relationships/image" Target="../media/image129.png"/><Relationship Id="rId6" Type="http://schemas.openxmlformats.org/officeDocument/2006/relationships/image" Target="../media/image125.png"/></Relationships>
</file>

<file path=ppt/slides/_rels/slide35.xml.rels><?xml version="1.0" encoding="UTF-8" standalone="yes"?><Relationships xmlns="http://schemas.openxmlformats.org/package/2006/relationships"><Relationship Id="rId40" Type="http://schemas.openxmlformats.org/officeDocument/2006/relationships/image" Target="../media/image136.png"/><Relationship Id="rId42" Type="http://schemas.openxmlformats.org/officeDocument/2006/relationships/image" Target="../media/image79.png"/><Relationship Id="rId41" Type="http://schemas.openxmlformats.org/officeDocument/2006/relationships/image" Target="../media/image78.png"/><Relationship Id="rId44" Type="http://schemas.openxmlformats.org/officeDocument/2006/relationships/image" Target="../media/image134.png"/><Relationship Id="rId43" Type="http://schemas.openxmlformats.org/officeDocument/2006/relationships/image" Target="../media/image137.png"/><Relationship Id="rId46" Type="http://schemas.openxmlformats.org/officeDocument/2006/relationships/image" Target="../media/image139.png"/><Relationship Id="rId4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48" Type="http://schemas.openxmlformats.org/officeDocument/2006/relationships/image" Target="../media/image140.png"/><Relationship Id="rId47" Type="http://schemas.openxmlformats.org/officeDocument/2006/relationships/image" Target="../media/image131.png"/><Relationship Id="rId49" Type="http://schemas.openxmlformats.org/officeDocument/2006/relationships/image" Target="../media/image13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46.png"/><Relationship Id="rId30" Type="http://schemas.openxmlformats.org/officeDocument/2006/relationships/image" Target="../media/image45.png"/><Relationship Id="rId33" Type="http://schemas.openxmlformats.org/officeDocument/2006/relationships/image" Target="../media/image44.png"/><Relationship Id="rId32" Type="http://schemas.openxmlformats.org/officeDocument/2006/relationships/image" Target="../media/image43.png"/><Relationship Id="rId35" Type="http://schemas.openxmlformats.org/officeDocument/2006/relationships/image" Target="../media/image41.png"/><Relationship Id="rId34" Type="http://schemas.openxmlformats.org/officeDocument/2006/relationships/image" Target="../media/image36.png"/><Relationship Id="rId37" Type="http://schemas.openxmlformats.org/officeDocument/2006/relationships/image" Target="../media/image48.png"/><Relationship Id="rId36" Type="http://schemas.openxmlformats.org/officeDocument/2006/relationships/image" Target="../media/image47.png"/><Relationship Id="rId39" Type="http://schemas.openxmlformats.org/officeDocument/2006/relationships/image" Target="../media/image82.png"/><Relationship Id="rId38" Type="http://schemas.openxmlformats.org/officeDocument/2006/relationships/image" Target="../media/image77.png"/><Relationship Id="rId20" Type="http://schemas.openxmlformats.org/officeDocument/2006/relationships/image" Target="../media/image28.png"/><Relationship Id="rId22" Type="http://schemas.openxmlformats.org/officeDocument/2006/relationships/image" Target="../media/image138.png"/><Relationship Id="rId21" Type="http://schemas.openxmlformats.org/officeDocument/2006/relationships/image" Target="../media/image33.png"/><Relationship Id="rId24" Type="http://schemas.openxmlformats.org/officeDocument/2006/relationships/image" Target="../media/image31.png"/><Relationship Id="rId23" Type="http://schemas.openxmlformats.org/officeDocument/2006/relationships/image" Target="../media/image34.png"/><Relationship Id="rId26" Type="http://schemas.openxmlformats.org/officeDocument/2006/relationships/image" Target="../media/image32.png"/><Relationship Id="rId25" Type="http://schemas.openxmlformats.org/officeDocument/2006/relationships/image" Target="../media/image29.png"/><Relationship Id="rId28" Type="http://schemas.openxmlformats.org/officeDocument/2006/relationships/image" Target="../media/image40.png"/><Relationship Id="rId27" Type="http://schemas.openxmlformats.org/officeDocument/2006/relationships/image" Target="../media/image35.png"/><Relationship Id="rId29" Type="http://schemas.openxmlformats.org/officeDocument/2006/relationships/image" Target="../media/image39.png"/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13" Type="http://schemas.openxmlformats.org/officeDocument/2006/relationships/image" Target="../media/image25.png"/><Relationship Id="rId12" Type="http://schemas.openxmlformats.org/officeDocument/2006/relationships/image" Target="../media/image27.png"/><Relationship Id="rId15" Type="http://schemas.openxmlformats.org/officeDocument/2006/relationships/image" Target="../media/image133.png"/><Relationship Id="rId14" Type="http://schemas.openxmlformats.org/officeDocument/2006/relationships/image" Target="../media/image19.png"/><Relationship Id="rId17" Type="http://schemas.openxmlformats.org/officeDocument/2006/relationships/image" Target="../media/image21.png"/><Relationship Id="rId16" Type="http://schemas.openxmlformats.org/officeDocument/2006/relationships/image" Target="../media/image132.png"/><Relationship Id="rId19" Type="http://schemas.openxmlformats.org/officeDocument/2006/relationships/image" Target="../media/image26.png"/><Relationship Id="rId18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14" Type="http://schemas.openxmlformats.org/officeDocument/2006/relationships/image" Target="../media/image19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35" Type="http://schemas.openxmlformats.org/officeDocument/2006/relationships/image" Target="../media/image77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37" Type="http://schemas.openxmlformats.org/officeDocument/2006/relationships/image" Target="../media/image78.png"/><Relationship Id="rId14" Type="http://schemas.openxmlformats.org/officeDocument/2006/relationships/image" Target="../media/image19.png"/><Relationship Id="rId36" Type="http://schemas.openxmlformats.org/officeDocument/2006/relationships/image" Target="../media/image82.png"/><Relationship Id="rId17" Type="http://schemas.openxmlformats.org/officeDocument/2006/relationships/image" Target="../media/image26.png"/><Relationship Id="rId39" Type="http://schemas.openxmlformats.org/officeDocument/2006/relationships/image" Target="../media/image80.png"/><Relationship Id="rId16" Type="http://schemas.openxmlformats.org/officeDocument/2006/relationships/image" Target="../media/image23.png"/><Relationship Id="rId38" Type="http://schemas.openxmlformats.org/officeDocument/2006/relationships/image" Target="../media/image79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29.png"/><Relationship Id="rId21" Type="http://schemas.openxmlformats.org/officeDocument/2006/relationships/image" Target="../media/image31.png"/><Relationship Id="rId24" Type="http://schemas.openxmlformats.org/officeDocument/2006/relationships/image" Target="../media/image35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26" Type="http://schemas.openxmlformats.org/officeDocument/2006/relationships/image" Target="../media/image39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29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16.png"/><Relationship Id="rId31" Type="http://schemas.openxmlformats.org/officeDocument/2006/relationships/image" Target="../media/image36.png"/><Relationship Id="rId30" Type="http://schemas.openxmlformats.org/officeDocument/2006/relationships/image" Target="../media/image44.png"/><Relationship Id="rId11" Type="http://schemas.openxmlformats.org/officeDocument/2006/relationships/image" Target="../media/image22.png"/><Relationship Id="rId33" Type="http://schemas.openxmlformats.org/officeDocument/2006/relationships/image" Target="../media/image47.png"/><Relationship Id="rId10" Type="http://schemas.openxmlformats.org/officeDocument/2006/relationships/image" Target="../media/image20.png"/><Relationship Id="rId32" Type="http://schemas.openxmlformats.org/officeDocument/2006/relationships/image" Target="../media/image41.png"/><Relationship Id="rId13" Type="http://schemas.openxmlformats.org/officeDocument/2006/relationships/image" Target="../media/image25.png"/><Relationship Id="rId35" Type="http://schemas.openxmlformats.org/officeDocument/2006/relationships/image" Target="../media/image82.png"/><Relationship Id="rId12" Type="http://schemas.openxmlformats.org/officeDocument/2006/relationships/image" Target="../media/image27.png"/><Relationship Id="rId34" Type="http://schemas.openxmlformats.org/officeDocument/2006/relationships/image" Target="../media/image48.png"/><Relationship Id="rId15" Type="http://schemas.openxmlformats.org/officeDocument/2006/relationships/image" Target="../media/image21.png"/><Relationship Id="rId37" Type="http://schemas.openxmlformats.org/officeDocument/2006/relationships/image" Target="../media/image79.png"/><Relationship Id="rId14" Type="http://schemas.openxmlformats.org/officeDocument/2006/relationships/image" Target="../media/image19.png"/><Relationship Id="rId36" Type="http://schemas.openxmlformats.org/officeDocument/2006/relationships/image" Target="../media/image78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38" Type="http://schemas.openxmlformats.org/officeDocument/2006/relationships/image" Target="../media/image80.png"/><Relationship Id="rId19" Type="http://schemas.openxmlformats.org/officeDocument/2006/relationships/image" Target="../media/image33.png"/><Relationship Id="rId1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1898513" y="-68180"/>
            <a:ext cx="5342486" cy="52903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>
            <p:ph type="ctrTitle"/>
          </p:nvPr>
        </p:nvSpPr>
        <p:spPr>
          <a:xfrm>
            <a:off x="311708" y="363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>
                <a:solidFill>
                  <a:schemeClr val="dk1"/>
                </a:solidFill>
              </a:rPr>
              <a:t>Nucleic Acid Assessment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>
                <a:solidFill>
                  <a:schemeClr val="dk1"/>
                </a:solidFill>
              </a:rPr>
              <a:t>CASP16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" name="Google Shape;56;p1"/>
          <p:cNvSpPr txBox="1"/>
          <p:nvPr>
            <p:ph idx="1" type="subTitle"/>
          </p:nvPr>
        </p:nvSpPr>
        <p:spPr>
          <a:xfrm>
            <a:off x="311700" y="2432971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lang="en">
                <a:solidFill>
                  <a:schemeClr val="dk1"/>
                </a:solidFill>
              </a:rPr>
              <a:t>Rhiju Das, Shujun He, Alissa Hummer, Rachael Kretsch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lang="en">
                <a:solidFill>
                  <a:schemeClr val="dk1"/>
                </a:solidFill>
              </a:rPr>
              <a:t>3 December 2024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 b="23417" l="14553" r="19586" t="0"/>
          <a:stretch/>
        </p:blipFill>
        <p:spPr>
          <a:xfrm>
            <a:off x="1240775" y="3264271"/>
            <a:ext cx="1027850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075" y="3264271"/>
            <a:ext cx="920487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6">
            <a:alphaModFix/>
          </a:blip>
          <a:srcRect b="0" l="9785" r="6213" t="0"/>
          <a:stretch/>
        </p:blipFill>
        <p:spPr>
          <a:xfrm>
            <a:off x="2366838" y="3264271"/>
            <a:ext cx="1027850" cy="122363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 txBox="1"/>
          <p:nvPr/>
        </p:nvSpPr>
        <p:spPr>
          <a:xfrm>
            <a:off x="2268625" y="4533597"/>
            <a:ext cx="22194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Poster on the prediction of RNA tertiary motifs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1b70af0dc8_1_593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Overview performance							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527" name="Google Shape;527;g31b70af0dc8_1_5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693900"/>
            <a:ext cx="4194796" cy="396932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31b70af0dc8_1_593"/>
          <p:cNvSpPr txBox="1"/>
          <p:nvPr/>
        </p:nvSpPr>
        <p:spPr>
          <a:xfrm>
            <a:off x="1210650" y="4663225"/>
            <a:ext cx="67227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Difficulty score = 0.966 Best template TM + 0.003 Neff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g31b70af0dc8_1_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9810" y="1763901"/>
            <a:ext cx="2777225" cy="26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31b70af0dc8_1_504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Metrics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535" name="Google Shape;535;g31b70af0dc8_1_504"/>
          <p:cNvSpPr txBox="1"/>
          <p:nvPr/>
        </p:nvSpPr>
        <p:spPr>
          <a:xfrm>
            <a:off x="129350" y="817025"/>
            <a:ext cx="4307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RMSD -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Excluded as in proteins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GDT-TS*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Fraction residues with x Å of experimental structure (x = 1,2,4,8)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TM-score*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Pairwise distance between predicted and experimental atom position, normalized by length dependent factor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*with sequence correspondence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31b70af0dc8_1_504"/>
          <p:cNvSpPr txBox="1"/>
          <p:nvPr/>
        </p:nvSpPr>
        <p:spPr>
          <a:xfrm>
            <a:off x="-65600" y="4550800"/>
            <a:ext cx="318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Zemla (2003) </a:t>
            </a:r>
            <a:r>
              <a:rPr b="0" i="0" lang="en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10.1093/nar/gkg571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Zhang Skolnick (2004) </a:t>
            </a:r>
            <a:r>
              <a:rPr b="0" i="0" lang="en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10.1002/prot.20264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Gong et al. (2019) </a:t>
            </a:r>
            <a:r>
              <a:rPr b="0" i="0" lang="en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10.1093/bioinformatics/btz282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Zhang et al. (2020) </a:t>
            </a:r>
            <a:r>
              <a:rPr b="0" i="0" lang="en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10.1038/s41592-022-01585-1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7" name="Google Shape;537;g31b70af0dc8_1_504"/>
          <p:cNvGrpSpPr/>
          <p:nvPr/>
        </p:nvGrpSpPr>
        <p:grpSpPr>
          <a:xfrm>
            <a:off x="1605656" y="2458775"/>
            <a:ext cx="2744094" cy="2487169"/>
            <a:chOff x="1605656" y="2458775"/>
            <a:chExt cx="2744094" cy="2487169"/>
          </a:xfrm>
        </p:grpSpPr>
        <p:pic>
          <p:nvPicPr>
            <p:cNvPr id="538" name="Google Shape;538;g31b70af0dc8_1_50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605656" y="2458775"/>
              <a:ext cx="2593193" cy="24871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9" name="Google Shape;539;g31b70af0dc8_1_504"/>
            <p:cNvGrpSpPr/>
            <p:nvPr/>
          </p:nvGrpSpPr>
          <p:grpSpPr>
            <a:xfrm>
              <a:off x="3159750" y="3958200"/>
              <a:ext cx="1190000" cy="540650"/>
              <a:chOff x="7282450" y="3989100"/>
              <a:chExt cx="1190000" cy="540650"/>
            </a:xfrm>
          </p:grpSpPr>
          <p:sp>
            <p:nvSpPr>
              <p:cNvPr id="540" name="Google Shape;540;g31b70af0dc8_1_504"/>
              <p:cNvSpPr/>
              <p:nvPr/>
            </p:nvSpPr>
            <p:spPr>
              <a:xfrm>
                <a:off x="7282450" y="4042400"/>
                <a:ext cx="1088100" cy="453000"/>
              </a:xfrm>
              <a:prstGeom prst="roundRect">
                <a:avLst>
                  <a:gd fmla="val 16667" name="adj"/>
                </a:avLst>
              </a:prstGeom>
              <a:solidFill>
                <a:srgbClr val="EEEEEE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g31b70af0dc8_1_504"/>
              <p:cNvSpPr/>
              <p:nvPr/>
            </p:nvSpPr>
            <p:spPr>
              <a:xfrm>
                <a:off x="7345775" y="4314650"/>
                <a:ext cx="94500" cy="91500"/>
              </a:xfrm>
              <a:prstGeom prst="ellipse">
                <a:avLst/>
              </a:prstGeom>
              <a:solidFill>
                <a:srgbClr val="681D8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g31b70af0dc8_1_504"/>
              <p:cNvSpPr/>
              <p:nvPr/>
            </p:nvSpPr>
            <p:spPr>
              <a:xfrm>
                <a:off x="7345775" y="4112700"/>
                <a:ext cx="94500" cy="91500"/>
              </a:xfrm>
              <a:prstGeom prst="ellipse">
                <a:avLst/>
              </a:prstGeom>
              <a:solidFill>
                <a:srgbClr val="F1D03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g31b70af0dc8_1_504"/>
              <p:cNvSpPr txBox="1"/>
              <p:nvPr/>
            </p:nvSpPr>
            <p:spPr>
              <a:xfrm>
                <a:off x="7384350" y="3989100"/>
                <a:ext cx="1088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R1291 - 480 nt</a:t>
                </a:r>
                <a:endParaRPr b="0" i="0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g31b70af0dc8_1_504"/>
              <p:cNvSpPr txBox="1"/>
              <p:nvPr/>
            </p:nvSpPr>
            <p:spPr>
              <a:xfrm>
                <a:off x="7384350" y="4191050"/>
                <a:ext cx="1088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R1263 - 64 nt</a:t>
                </a:r>
                <a:endParaRPr b="0" i="0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5" name="Google Shape;545;g31b70af0dc8_1_504"/>
          <p:cNvSpPr/>
          <p:nvPr/>
        </p:nvSpPr>
        <p:spPr>
          <a:xfrm>
            <a:off x="-33862" y="4044075"/>
            <a:ext cx="18252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For large RNAs, </a:t>
            </a:r>
            <a:r>
              <a:rPr b="1" i="0" lang="en" sz="10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TM-score</a:t>
            </a:r>
            <a:r>
              <a:rPr b="0" i="0" lang="en" sz="10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 discriminates between </a:t>
            </a:r>
            <a:r>
              <a:rPr b="1" i="0" lang="en" sz="10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low</a:t>
            </a:r>
            <a:r>
              <a:rPr b="0" i="0" lang="en" sz="10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 accuracy models</a:t>
            </a:r>
            <a:endParaRPr b="0" i="0" sz="1000" u="none" cap="none" strike="noStrike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31b70af0dc8_1_504"/>
          <p:cNvSpPr/>
          <p:nvPr/>
        </p:nvSpPr>
        <p:spPr>
          <a:xfrm>
            <a:off x="-33862" y="2583075"/>
            <a:ext cx="18252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For large RNAs, </a:t>
            </a:r>
            <a:r>
              <a:rPr b="1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GDT-TS</a:t>
            </a:r>
            <a:r>
              <a:rPr b="0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discriminates between </a:t>
            </a:r>
            <a:r>
              <a:rPr b="1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high</a:t>
            </a:r>
            <a:r>
              <a:rPr b="0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accuracy models</a:t>
            </a:r>
            <a:endParaRPr b="0" i="0" sz="10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1b70af0dc8_1_504"/>
          <p:cNvSpPr txBox="1"/>
          <p:nvPr>
            <p:ph type="title"/>
          </p:nvPr>
        </p:nvSpPr>
        <p:spPr>
          <a:xfrm>
            <a:off x="149600" y="474750"/>
            <a:ext cx="18867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Global scores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548" name="Google Shape;548;g31b70af0dc8_1_504"/>
          <p:cNvSpPr txBox="1"/>
          <p:nvPr/>
        </p:nvSpPr>
        <p:spPr>
          <a:xfrm>
            <a:off x="6926870" y="4236893"/>
            <a:ext cx="13152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steric checks)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31b70af0dc8_1_504"/>
          <p:cNvSpPr txBox="1"/>
          <p:nvPr/>
        </p:nvSpPr>
        <p:spPr>
          <a:xfrm>
            <a:off x="4488975" y="973675"/>
            <a:ext cx="4481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 -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RNA-specific stacking + hydrogen bond prediction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lDDT*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Fraction of experimental pairwise distances (up to 15 Å) predicted within x Å (x = 1,2,4,8)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with steric check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0" name="Google Shape;550;g31b70af0dc8_1_504"/>
          <p:cNvGrpSpPr/>
          <p:nvPr/>
        </p:nvGrpSpPr>
        <p:grpSpPr>
          <a:xfrm>
            <a:off x="7450300" y="3185213"/>
            <a:ext cx="1190000" cy="540650"/>
            <a:chOff x="7282450" y="3989100"/>
            <a:chExt cx="1190000" cy="540650"/>
          </a:xfrm>
        </p:grpSpPr>
        <p:sp>
          <p:nvSpPr>
            <p:cNvPr id="551" name="Google Shape;551;g31b70af0dc8_1_504"/>
            <p:cNvSpPr/>
            <p:nvPr/>
          </p:nvSpPr>
          <p:spPr>
            <a:xfrm>
              <a:off x="7282450" y="4042400"/>
              <a:ext cx="1088100" cy="453000"/>
            </a:xfrm>
            <a:prstGeom prst="roundRect">
              <a:avLst>
                <a:gd fmla="val 16667" name="adj"/>
              </a:avLst>
            </a:prstGeom>
            <a:solidFill>
              <a:srgbClr val="EEEEEE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31b70af0dc8_1_504"/>
            <p:cNvSpPr/>
            <p:nvPr/>
          </p:nvSpPr>
          <p:spPr>
            <a:xfrm>
              <a:off x="7345775" y="4314650"/>
              <a:ext cx="94500" cy="91500"/>
            </a:xfrm>
            <a:prstGeom prst="ellipse">
              <a:avLst/>
            </a:prstGeom>
            <a:solidFill>
              <a:srgbClr val="681D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31b70af0dc8_1_504"/>
            <p:cNvSpPr/>
            <p:nvPr/>
          </p:nvSpPr>
          <p:spPr>
            <a:xfrm>
              <a:off x="7345775" y="4112700"/>
              <a:ext cx="94500" cy="91500"/>
            </a:xfrm>
            <a:prstGeom prst="ellipse">
              <a:avLst/>
            </a:prstGeom>
            <a:solidFill>
              <a:srgbClr val="F1D0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g31b70af0dc8_1_504"/>
            <p:cNvSpPr txBox="1"/>
            <p:nvPr/>
          </p:nvSpPr>
          <p:spPr>
            <a:xfrm>
              <a:off x="7384350" y="3989100"/>
              <a:ext cx="1088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R1291 - 480 nt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31b70af0dc8_1_504"/>
            <p:cNvSpPr txBox="1"/>
            <p:nvPr/>
          </p:nvSpPr>
          <p:spPr>
            <a:xfrm>
              <a:off x="7384350" y="4191050"/>
              <a:ext cx="1088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R1263 - 64 nt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6" name="Google Shape;556;g31b70af0dc8_1_504"/>
          <p:cNvSpPr/>
          <p:nvPr/>
        </p:nvSpPr>
        <p:spPr>
          <a:xfrm>
            <a:off x="4488974" y="1994000"/>
            <a:ext cx="16068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lDDT</a:t>
            </a:r>
            <a:r>
              <a:rPr b="0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is sufficiently correlated to </a:t>
            </a:r>
            <a:r>
              <a:rPr b="1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INF</a:t>
            </a:r>
            <a:r>
              <a:rPr b="0" i="0" lang="en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to favor the generalization capability of lDDT</a:t>
            </a:r>
            <a:endParaRPr b="0" i="0" sz="10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31b70af0dc8_1_504"/>
          <p:cNvSpPr txBox="1"/>
          <p:nvPr/>
        </p:nvSpPr>
        <p:spPr>
          <a:xfrm>
            <a:off x="6125375" y="4751400"/>
            <a:ext cx="318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Parisien et al. (2009) </a:t>
            </a:r>
            <a:r>
              <a:rPr b="0" i="0" lang="en" sz="1000" u="sng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10.1261/rna.1700409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Mariani et al. (2013) </a:t>
            </a:r>
            <a:r>
              <a:rPr b="0" i="0" lang="e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10.1093/bioinformatics/btt473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31b70af0dc8_1_504"/>
          <p:cNvSpPr txBox="1"/>
          <p:nvPr>
            <p:ph type="title"/>
          </p:nvPr>
        </p:nvSpPr>
        <p:spPr>
          <a:xfrm>
            <a:off x="5122375" y="474750"/>
            <a:ext cx="31197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Local environment scores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559" name="Google Shape;559;g31b70af0dc8_1_504"/>
          <p:cNvSpPr txBox="1"/>
          <p:nvPr/>
        </p:nvSpPr>
        <p:spPr>
          <a:xfrm>
            <a:off x="4623300" y="44767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Clashscore - steric clashes penalized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2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Proposed Z-score ranking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565" name="Google Shape;5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37720"/>
            <a:ext cx="8839204" cy="254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" name="Google Shape;566;p12"/>
          <p:cNvGrpSpPr/>
          <p:nvPr/>
        </p:nvGrpSpPr>
        <p:grpSpPr>
          <a:xfrm>
            <a:off x="62700" y="1787450"/>
            <a:ext cx="8910350" cy="1987721"/>
            <a:chOff x="62700" y="1787450"/>
            <a:chExt cx="8910350" cy="1987721"/>
          </a:xfrm>
        </p:grpSpPr>
        <p:pic>
          <p:nvPicPr>
            <p:cNvPr id="567" name="Google Shape;567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700" y="3325140"/>
              <a:ext cx="8839198" cy="450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8" name="Google Shape;568;p12"/>
            <p:cNvCxnSpPr/>
            <p:nvPr/>
          </p:nvCxnSpPr>
          <p:spPr>
            <a:xfrm>
              <a:off x="6798150" y="2240475"/>
              <a:ext cx="1049400" cy="1152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69" name="Google Shape;569;p12"/>
            <p:cNvCxnSpPr/>
            <p:nvPr/>
          </p:nvCxnSpPr>
          <p:spPr>
            <a:xfrm rot="10800000">
              <a:off x="4668075" y="1787450"/>
              <a:ext cx="2152500" cy="462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0" name="Google Shape;570;p12"/>
            <p:cNvCxnSpPr/>
            <p:nvPr/>
          </p:nvCxnSpPr>
          <p:spPr>
            <a:xfrm flipH="1" rot="10800000">
              <a:off x="6825050" y="1805500"/>
              <a:ext cx="2148000" cy="430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71" name="Google Shape;571;p12"/>
          <p:cNvSpPr txBox="1"/>
          <p:nvPr/>
        </p:nvSpPr>
        <p:spPr>
          <a:xfrm>
            <a:off x="62700" y="4173500"/>
            <a:ext cx="445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best of all 5 models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"/>
          <p:cNvSpPr txBox="1"/>
          <p:nvPr/>
        </p:nvSpPr>
        <p:spPr>
          <a:xfrm>
            <a:off x="671275" y="744863"/>
            <a:ext cx="7693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Unifying evaluation for all nucleic acid containing targets</a:t>
            </a:r>
            <a:endParaRPr b="1" i="0" sz="2100" u="none" cap="none" strike="noStrike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13"/>
          <p:cNvPicPr preferRelativeResize="0"/>
          <p:nvPr/>
        </p:nvPicPr>
        <p:blipFill rotWithShape="1">
          <a:blip r:embed="rId3">
            <a:alphaModFix/>
          </a:blip>
          <a:srcRect b="0" l="0" r="0" t="3633"/>
          <a:stretch/>
        </p:blipFill>
        <p:spPr>
          <a:xfrm>
            <a:off x="905750" y="676900"/>
            <a:ext cx="6988124" cy="45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3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Rankings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579" name="Google Shape;57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50" y="452775"/>
            <a:ext cx="4402227" cy="22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Google Shape;580;p13"/>
          <p:cNvCxnSpPr/>
          <p:nvPr/>
        </p:nvCxnSpPr>
        <p:spPr>
          <a:xfrm>
            <a:off x="3536600" y="5018275"/>
            <a:ext cx="147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13"/>
          <p:cNvCxnSpPr/>
          <p:nvPr/>
        </p:nvCxnSpPr>
        <p:spPr>
          <a:xfrm>
            <a:off x="4200675" y="4972325"/>
            <a:ext cx="147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2" name="Google Shape;582;p13"/>
          <p:cNvCxnSpPr/>
          <p:nvPr/>
        </p:nvCxnSpPr>
        <p:spPr>
          <a:xfrm>
            <a:off x="4303025" y="5088125"/>
            <a:ext cx="147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Google Shape;583;p13"/>
          <p:cNvSpPr txBox="1"/>
          <p:nvPr/>
        </p:nvSpPr>
        <p:spPr>
          <a:xfrm>
            <a:off x="4376075" y="4934225"/>
            <a:ext cx="223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Only took best Z of these 2 “duplicates”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244600" y="1727200"/>
            <a:ext cx="2149300" cy="990688"/>
            <a:chOff x="7221650" y="741350"/>
            <a:chExt cx="2149300" cy="990688"/>
          </a:xfrm>
        </p:grpSpPr>
        <p:sp>
          <p:nvSpPr>
            <p:cNvPr id="585" name="Google Shape;585;p13"/>
            <p:cNvSpPr/>
            <p:nvPr/>
          </p:nvSpPr>
          <p:spPr>
            <a:xfrm>
              <a:off x="7221650" y="1027938"/>
              <a:ext cx="1418400" cy="7041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0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274E13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RNApolis</a:t>
              </a:r>
              <a:endParaRPr b="0" i="0" sz="1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6" name="Google Shape;586;p13"/>
            <p:cNvCxnSpPr/>
            <p:nvPr/>
          </p:nvCxnSpPr>
          <p:spPr>
            <a:xfrm flipH="1" rot="10800000">
              <a:off x="7737450" y="741350"/>
              <a:ext cx="1633500" cy="533400"/>
            </a:xfrm>
            <a:prstGeom prst="straightConnector1">
              <a:avLst/>
            </a:prstGeom>
            <a:noFill/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cxnSp>
        <p:nvCxnSpPr>
          <p:cNvPr id="587" name="Google Shape;587;p13"/>
          <p:cNvCxnSpPr/>
          <p:nvPr/>
        </p:nvCxnSpPr>
        <p:spPr>
          <a:xfrm flipH="1" rot="10800000">
            <a:off x="760400" y="1708450"/>
            <a:ext cx="4595700" cy="5712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88" name="Google Shape;588;p13"/>
          <p:cNvSpPr/>
          <p:nvPr/>
        </p:nvSpPr>
        <p:spPr>
          <a:xfrm>
            <a:off x="5656250" y="4041775"/>
            <a:ext cx="519000" cy="13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13"/>
          <p:cNvPicPr preferRelativeResize="0"/>
          <p:nvPr/>
        </p:nvPicPr>
        <p:blipFill rotWithShape="1">
          <a:blip r:embed="rId4">
            <a:alphaModFix/>
          </a:blip>
          <a:srcRect b="0" l="0" r="83393" t="0"/>
          <a:stretch/>
        </p:blipFill>
        <p:spPr>
          <a:xfrm>
            <a:off x="5603238" y="3960425"/>
            <a:ext cx="625023" cy="19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1b70af0dc8_1_5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Rankings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595" name="Google Shape;595;g31b70af0dc8_1_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050" y="452775"/>
            <a:ext cx="4402227" cy="22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6" name="Google Shape;596;g31b70af0dc8_1_50"/>
          <p:cNvGrpSpPr/>
          <p:nvPr/>
        </p:nvGrpSpPr>
        <p:grpSpPr>
          <a:xfrm>
            <a:off x="-312951" y="1146525"/>
            <a:ext cx="5300481" cy="3820802"/>
            <a:chOff x="2617924" y="2418625"/>
            <a:chExt cx="3312800" cy="2152201"/>
          </a:xfrm>
        </p:grpSpPr>
        <p:pic>
          <p:nvPicPr>
            <p:cNvPr id="597" name="Google Shape;597;g31b70af0dc8_1_50"/>
            <p:cNvPicPr preferRelativeResize="0"/>
            <p:nvPr/>
          </p:nvPicPr>
          <p:blipFill rotWithShape="1">
            <a:blip r:embed="rId4">
              <a:alphaModFix/>
            </a:blip>
            <a:srcRect b="78789" l="75402" r="0" t="3633"/>
            <a:stretch/>
          </p:blipFill>
          <p:spPr>
            <a:xfrm>
              <a:off x="2617924" y="2418625"/>
              <a:ext cx="3312799" cy="1583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g31b70af0dc8_1_50"/>
            <p:cNvPicPr preferRelativeResize="0"/>
            <p:nvPr/>
          </p:nvPicPr>
          <p:blipFill rotWithShape="1">
            <a:blip r:embed="rId4">
              <a:alphaModFix/>
            </a:blip>
            <a:srcRect b="4385" l="75402" r="0" t="89286"/>
            <a:stretch/>
          </p:blipFill>
          <p:spPr>
            <a:xfrm>
              <a:off x="2617925" y="4000800"/>
              <a:ext cx="3312799" cy="570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9" name="Google Shape;599;g31b70af0dc8_1_50"/>
          <p:cNvSpPr/>
          <p:nvPr/>
        </p:nvSpPr>
        <p:spPr>
          <a:xfrm>
            <a:off x="3609700" y="1911025"/>
            <a:ext cx="183000" cy="1497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31b70af0dc8_1_50"/>
          <p:cNvSpPr txBox="1"/>
          <p:nvPr/>
        </p:nvSpPr>
        <p:spPr>
          <a:xfrm>
            <a:off x="5120400" y="3823802"/>
            <a:ext cx="5027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Automated, DL: trRosettaRNA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31b70af0dc8_1_50"/>
          <p:cNvSpPr/>
          <p:nvPr/>
        </p:nvSpPr>
        <p:spPr>
          <a:xfrm>
            <a:off x="4937400" y="3999000"/>
            <a:ext cx="183000" cy="1497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2" name="Google Shape;602;g31b70af0dc8_1_50"/>
          <p:cNvGrpSpPr/>
          <p:nvPr/>
        </p:nvGrpSpPr>
        <p:grpSpPr>
          <a:xfrm>
            <a:off x="4999925" y="1185675"/>
            <a:ext cx="3981900" cy="1603500"/>
            <a:chOff x="4999925" y="1185675"/>
            <a:chExt cx="3981900" cy="1603500"/>
          </a:xfrm>
        </p:grpSpPr>
        <p:sp>
          <p:nvSpPr>
            <p:cNvPr id="603" name="Google Shape;603;g31b70af0dc8_1_50"/>
            <p:cNvSpPr txBox="1"/>
            <p:nvPr/>
          </p:nvSpPr>
          <p:spPr>
            <a:xfrm>
              <a:off x="4999925" y="1185675"/>
              <a:ext cx="3981900" cy="160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generation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Physics-based modeling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Template-based modeling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Explorative modeling 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Manual MSA-based editing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31b70af0dc8_1_50"/>
            <p:cNvSpPr/>
            <p:nvPr/>
          </p:nvSpPr>
          <p:spPr>
            <a:xfrm>
              <a:off x="5351875" y="1578475"/>
              <a:ext cx="183000" cy="1497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31b70af0dc8_1_50"/>
            <p:cNvSpPr/>
            <p:nvPr/>
          </p:nvSpPr>
          <p:spPr>
            <a:xfrm>
              <a:off x="5351875" y="1801350"/>
              <a:ext cx="183000" cy="1497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31b70af0dc8_1_50"/>
            <p:cNvSpPr/>
            <p:nvPr/>
          </p:nvSpPr>
          <p:spPr>
            <a:xfrm>
              <a:off x="5351875" y="2320100"/>
              <a:ext cx="183000" cy="14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31b70af0dc8_1_50"/>
            <p:cNvSpPr/>
            <p:nvPr/>
          </p:nvSpPr>
          <p:spPr>
            <a:xfrm>
              <a:off x="5351875" y="2060725"/>
              <a:ext cx="183000" cy="1497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g31b70af0dc8_1_50"/>
          <p:cNvGrpSpPr/>
          <p:nvPr/>
        </p:nvGrpSpPr>
        <p:grpSpPr>
          <a:xfrm>
            <a:off x="3792700" y="1283950"/>
            <a:ext cx="607950" cy="966050"/>
            <a:chOff x="3792700" y="1283950"/>
            <a:chExt cx="607950" cy="966050"/>
          </a:xfrm>
        </p:grpSpPr>
        <p:sp>
          <p:nvSpPr>
            <p:cNvPr id="609" name="Google Shape;609;g31b70af0dc8_1_50"/>
            <p:cNvSpPr/>
            <p:nvPr/>
          </p:nvSpPr>
          <p:spPr>
            <a:xfrm>
              <a:off x="3792700" y="1283950"/>
              <a:ext cx="183000" cy="149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31b70af0dc8_1_50"/>
            <p:cNvSpPr/>
            <p:nvPr/>
          </p:nvSpPr>
          <p:spPr>
            <a:xfrm>
              <a:off x="4005200" y="1283950"/>
              <a:ext cx="183000" cy="1497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g31b70af0dc8_1_50"/>
            <p:cNvSpPr/>
            <p:nvPr/>
          </p:nvSpPr>
          <p:spPr>
            <a:xfrm>
              <a:off x="4005175" y="1473225"/>
              <a:ext cx="183000" cy="1497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g31b70af0dc8_1_50"/>
            <p:cNvSpPr/>
            <p:nvPr/>
          </p:nvSpPr>
          <p:spPr>
            <a:xfrm>
              <a:off x="3792700" y="1473225"/>
              <a:ext cx="183000" cy="149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31b70af0dc8_1_50"/>
            <p:cNvSpPr/>
            <p:nvPr/>
          </p:nvSpPr>
          <p:spPr>
            <a:xfrm>
              <a:off x="4005175" y="1662500"/>
              <a:ext cx="183000" cy="1497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31b70af0dc8_1_50"/>
            <p:cNvSpPr/>
            <p:nvPr/>
          </p:nvSpPr>
          <p:spPr>
            <a:xfrm>
              <a:off x="3792700" y="1662500"/>
              <a:ext cx="183000" cy="149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31b70af0dc8_1_50"/>
            <p:cNvSpPr/>
            <p:nvPr/>
          </p:nvSpPr>
          <p:spPr>
            <a:xfrm>
              <a:off x="4217650" y="1662500"/>
              <a:ext cx="183000" cy="1497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31b70af0dc8_1_50"/>
            <p:cNvSpPr/>
            <p:nvPr/>
          </p:nvSpPr>
          <p:spPr>
            <a:xfrm>
              <a:off x="4005175" y="2100300"/>
              <a:ext cx="183000" cy="1497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31b70af0dc8_1_50"/>
            <p:cNvSpPr/>
            <p:nvPr/>
          </p:nvSpPr>
          <p:spPr>
            <a:xfrm>
              <a:off x="3792700" y="2100300"/>
              <a:ext cx="183000" cy="149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8" name="Google Shape;618;g31b70af0dc8_1_50"/>
          <p:cNvGrpSpPr/>
          <p:nvPr/>
        </p:nvGrpSpPr>
        <p:grpSpPr>
          <a:xfrm>
            <a:off x="2866575" y="1283950"/>
            <a:ext cx="820450" cy="966050"/>
            <a:chOff x="2866575" y="1283950"/>
            <a:chExt cx="820450" cy="966050"/>
          </a:xfrm>
        </p:grpSpPr>
        <p:sp>
          <p:nvSpPr>
            <p:cNvPr id="619" name="Google Shape;619;g31b70af0dc8_1_50"/>
            <p:cNvSpPr/>
            <p:nvPr/>
          </p:nvSpPr>
          <p:spPr>
            <a:xfrm>
              <a:off x="2866575" y="1283950"/>
              <a:ext cx="183000" cy="1497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31b70af0dc8_1_50"/>
            <p:cNvSpPr/>
            <p:nvPr/>
          </p:nvSpPr>
          <p:spPr>
            <a:xfrm>
              <a:off x="3079075" y="1283950"/>
              <a:ext cx="183000" cy="1497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31b70af0dc8_1_50"/>
            <p:cNvSpPr/>
            <p:nvPr/>
          </p:nvSpPr>
          <p:spPr>
            <a:xfrm>
              <a:off x="3079075" y="1473225"/>
              <a:ext cx="183000" cy="1497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31b70af0dc8_1_50"/>
            <p:cNvSpPr/>
            <p:nvPr/>
          </p:nvSpPr>
          <p:spPr>
            <a:xfrm>
              <a:off x="3504025" y="1473225"/>
              <a:ext cx="183000" cy="14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31b70af0dc8_1_50"/>
            <p:cNvSpPr/>
            <p:nvPr/>
          </p:nvSpPr>
          <p:spPr>
            <a:xfrm>
              <a:off x="3291550" y="1473225"/>
              <a:ext cx="183000" cy="1497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1b70af0dc8_1_50"/>
            <p:cNvSpPr/>
            <p:nvPr/>
          </p:nvSpPr>
          <p:spPr>
            <a:xfrm>
              <a:off x="3291550" y="1662500"/>
              <a:ext cx="183000" cy="1497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31b70af0dc8_1_50"/>
            <p:cNvSpPr/>
            <p:nvPr/>
          </p:nvSpPr>
          <p:spPr>
            <a:xfrm>
              <a:off x="2866600" y="2100300"/>
              <a:ext cx="183000" cy="1497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31b70af0dc8_1_50"/>
            <p:cNvSpPr/>
            <p:nvPr/>
          </p:nvSpPr>
          <p:spPr>
            <a:xfrm>
              <a:off x="3079075" y="2100300"/>
              <a:ext cx="183000" cy="1497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g31b70af0dc8_1_50"/>
            <p:cNvSpPr/>
            <p:nvPr/>
          </p:nvSpPr>
          <p:spPr>
            <a:xfrm>
              <a:off x="3291550" y="2100300"/>
              <a:ext cx="183000" cy="1497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g31b70af0dc8_1_50"/>
          <p:cNvGrpSpPr/>
          <p:nvPr/>
        </p:nvGrpSpPr>
        <p:grpSpPr>
          <a:xfrm>
            <a:off x="5074675" y="2469800"/>
            <a:ext cx="3948300" cy="1416000"/>
            <a:chOff x="5074675" y="2469800"/>
            <a:chExt cx="3948300" cy="1416000"/>
          </a:xfrm>
        </p:grpSpPr>
        <p:sp>
          <p:nvSpPr>
            <p:cNvPr id="629" name="Google Shape;629;g31b70af0dc8_1_50"/>
            <p:cNvSpPr txBox="1"/>
            <p:nvPr/>
          </p:nvSpPr>
          <p:spPr>
            <a:xfrm>
              <a:off x="5074675" y="3363300"/>
              <a:ext cx="39483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31b70af0dc8_1_50"/>
            <p:cNvSpPr/>
            <p:nvPr/>
          </p:nvSpPr>
          <p:spPr>
            <a:xfrm>
              <a:off x="5829575" y="3339850"/>
              <a:ext cx="183000" cy="1497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g31b70af0dc8_1_50"/>
            <p:cNvSpPr/>
            <p:nvPr/>
          </p:nvSpPr>
          <p:spPr>
            <a:xfrm>
              <a:off x="5829575" y="3059975"/>
              <a:ext cx="183000" cy="149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g31b70af0dc8_1_50"/>
            <p:cNvSpPr/>
            <p:nvPr/>
          </p:nvSpPr>
          <p:spPr>
            <a:xfrm>
              <a:off x="5829575" y="3581825"/>
              <a:ext cx="183000" cy="1497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31b70af0dc8_1_50"/>
            <p:cNvSpPr txBox="1"/>
            <p:nvPr/>
          </p:nvSpPr>
          <p:spPr>
            <a:xfrm>
              <a:off x="5074675" y="2469800"/>
              <a:ext cx="3948300" cy="14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 selection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Human model selection guided by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physics-based scoring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literature/functional knowledge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DL scoring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17"/>
          <p:cNvPicPr preferRelativeResize="0"/>
          <p:nvPr/>
        </p:nvPicPr>
        <p:blipFill rotWithShape="1">
          <a:blip r:embed="rId3">
            <a:alphaModFix/>
          </a:blip>
          <a:srcRect b="0" l="54496" r="0" t="0"/>
          <a:stretch/>
        </p:blipFill>
        <p:spPr>
          <a:xfrm>
            <a:off x="43875" y="1582400"/>
            <a:ext cx="1889172" cy="18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4350" y="1606050"/>
            <a:ext cx="2349400" cy="17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2950" y="982750"/>
            <a:ext cx="3977675" cy="304538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7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DNA - D1273: Synthetic dopamine aptamer (NMR)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642" name="Google Shape;642;p17"/>
          <p:cNvSpPr/>
          <p:nvPr/>
        </p:nvSpPr>
        <p:spPr>
          <a:xfrm>
            <a:off x="1478125" y="2625225"/>
            <a:ext cx="509700" cy="80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3" name="Google Shape;643;p17"/>
          <p:cNvGrpSpPr/>
          <p:nvPr/>
        </p:nvGrpSpPr>
        <p:grpSpPr>
          <a:xfrm>
            <a:off x="815551" y="2334011"/>
            <a:ext cx="693074" cy="1109339"/>
            <a:chOff x="810776" y="1680361"/>
            <a:chExt cx="693074" cy="1109339"/>
          </a:xfrm>
        </p:grpSpPr>
        <p:sp>
          <p:nvSpPr>
            <p:cNvPr id="644" name="Google Shape;644;p17"/>
            <p:cNvSpPr/>
            <p:nvPr/>
          </p:nvSpPr>
          <p:spPr>
            <a:xfrm>
              <a:off x="1025950" y="1897800"/>
              <a:ext cx="477900" cy="891900"/>
            </a:xfrm>
            <a:prstGeom prst="rect">
              <a:avLst/>
            </a:prstGeom>
            <a:solidFill>
              <a:srgbClr val="000000">
                <a:alpha val="2431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 rot="1696944">
              <a:off x="817287" y="1763148"/>
              <a:ext cx="380526" cy="123354"/>
            </a:xfrm>
            <a:prstGeom prst="rect">
              <a:avLst/>
            </a:prstGeom>
            <a:solidFill>
              <a:srgbClr val="000000">
                <a:alpha val="2431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" name="Google Shape;646;p17"/>
          <p:cNvSpPr txBox="1"/>
          <p:nvPr/>
        </p:nvSpPr>
        <p:spPr>
          <a:xfrm>
            <a:off x="2588675" y="3823650"/>
            <a:ext cx="111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7"/>
          <p:cNvSpPr txBox="1"/>
          <p:nvPr/>
        </p:nvSpPr>
        <p:spPr>
          <a:xfrm>
            <a:off x="5547483" y="3159788"/>
            <a:ext cx="138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D1273TS272_4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TM-score = 0.152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8" name="Google Shape;648;p17"/>
          <p:cNvGrpSpPr/>
          <p:nvPr/>
        </p:nvGrpSpPr>
        <p:grpSpPr>
          <a:xfrm>
            <a:off x="43875" y="1606500"/>
            <a:ext cx="1638950" cy="1196800"/>
            <a:chOff x="43875" y="1606500"/>
            <a:chExt cx="1638950" cy="1196800"/>
          </a:xfrm>
        </p:grpSpPr>
        <p:sp>
          <p:nvSpPr>
            <p:cNvPr id="649" name="Google Shape;649;p17"/>
            <p:cNvSpPr/>
            <p:nvPr/>
          </p:nvSpPr>
          <p:spPr>
            <a:xfrm>
              <a:off x="1387925" y="1829500"/>
              <a:ext cx="294900" cy="253800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7"/>
            <p:cNvSpPr/>
            <p:nvPr/>
          </p:nvSpPr>
          <p:spPr>
            <a:xfrm rot="2700000">
              <a:off x="473348" y="2065886"/>
              <a:ext cx="257104" cy="719128"/>
            </a:xfrm>
            <a:prstGeom prst="rect">
              <a:avLst/>
            </a:prstGeom>
            <a:solidFill>
              <a:srgbClr val="0000FF">
                <a:alpha val="38039"/>
              </a:srgbClr>
            </a:solidFill>
            <a:ln cap="flat" cmpd="sng" w="1905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7"/>
            <p:cNvSpPr/>
            <p:nvPr/>
          </p:nvSpPr>
          <p:spPr>
            <a:xfrm rot="2700000">
              <a:off x="300924" y="1883762"/>
              <a:ext cx="215102" cy="705975"/>
            </a:xfrm>
            <a:prstGeom prst="rect">
              <a:avLst/>
            </a:prstGeom>
            <a:solidFill>
              <a:srgbClr val="38761D">
                <a:alpha val="40784"/>
              </a:srgbClr>
            </a:soli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7"/>
            <p:cNvSpPr/>
            <p:nvPr/>
          </p:nvSpPr>
          <p:spPr>
            <a:xfrm rot="5400000">
              <a:off x="1064550" y="1410900"/>
              <a:ext cx="253800" cy="645000"/>
            </a:xfrm>
            <a:prstGeom prst="rect">
              <a:avLst/>
            </a:prstGeom>
            <a:solidFill>
              <a:srgbClr val="38761D">
                <a:alpha val="40784"/>
              </a:srgbClr>
            </a:soli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7"/>
            <p:cNvSpPr/>
            <p:nvPr/>
          </p:nvSpPr>
          <p:spPr>
            <a:xfrm rot="1789020">
              <a:off x="1368732" y="2059861"/>
              <a:ext cx="177382" cy="510379"/>
            </a:xfrm>
            <a:prstGeom prst="rect">
              <a:avLst/>
            </a:prstGeom>
            <a:solidFill>
              <a:srgbClr val="0000FF">
                <a:alpha val="38039"/>
              </a:srgbClr>
            </a:solidFill>
            <a:ln cap="flat" cmpd="sng" w="1905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606875" y="1753300"/>
              <a:ext cx="294900" cy="253800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43875" y="2516800"/>
              <a:ext cx="322200" cy="286500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17"/>
          <p:cNvGrpSpPr/>
          <p:nvPr/>
        </p:nvGrpSpPr>
        <p:grpSpPr>
          <a:xfrm>
            <a:off x="3664325" y="3031800"/>
            <a:ext cx="2177450" cy="1901888"/>
            <a:chOff x="4135825" y="2983100"/>
            <a:chExt cx="2177450" cy="1901888"/>
          </a:xfrm>
        </p:grpSpPr>
        <p:pic>
          <p:nvPicPr>
            <p:cNvPr id="657" name="Google Shape;657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35825" y="2983100"/>
              <a:ext cx="2177450" cy="1667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17"/>
            <p:cNvSpPr txBox="1"/>
            <p:nvPr/>
          </p:nvSpPr>
          <p:spPr>
            <a:xfrm>
              <a:off x="4390183" y="4392388"/>
              <a:ext cx="1381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D1273TS055_1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lDDT = 0.359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17"/>
          <p:cNvGrpSpPr/>
          <p:nvPr/>
        </p:nvGrpSpPr>
        <p:grpSpPr>
          <a:xfrm>
            <a:off x="6801750" y="2900727"/>
            <a:ext cx="2247974" cy="2109161"/>
            <a:chOff x="6801750" y="2900727"/>
            <a:chExt cx="2247974" cy="2109161"/>
          </a:xfrm>
        </p:grpSpPr>
        <p:pic>
          <p:nvPicPr>
            <p:cNvPr id="660" name="Google Shape;660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01750" y="2900727"/>
              <a:ext cx="2247974" cy="172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17"/>
            <p:cNvSpPr txBox="1"/>
            <p:nvPr/>
          </p:nvSpPr>
          <p:spPr>
            <a:xfrm>
              <a:off x="7190958" y="4517288"/>
              <a:ext cx="1381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D1273TS241_1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GDT-TS = 0.38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17"/>
          <p:cNvGrpSpPr/>
          <p:nvPr/>
        </p:nvGrpSpPr>
        <p:grpSpPr>
          <a:xfrm>
            <a:off x="6963725" y="335875"/>
            <a:ext cx="2247974" cy="2017013"/>
            <a:chOff x="6963725" y="335875"/>
            <a:chExt cx="2247974" cy="2017013"/>
          </a:xfrm>
        </p:grpSpPr>
        <p:pic>
          <p:nvPicPr>
            <p:cNvPr id="663" name="Google Shape;663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963725" y="335875"/>
              <a:ext cx="2247974" cy="17211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Google Shape;664;p17"/>
            <p:cNvSpPr txBox="1"/>
            <p:nvPr/>
          </p:nvSpPr>
          <p:spPr>
            <a:xfrm>
              <a:off x="7396970" y="1860288"/>
              <a:ext cx="1381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D1273TS338_4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RMSD = 10.16 Å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5" name="Google Shape;665;p17"/>
          <p:cNvSpPr/>
          <p:nvPr/>
        </p:nvSpPr>
        <p:spPr>
          <a:xfrm>
            <a:off x="5221457" y="231450"/>
            <a:ext cx="2652900" cy="7287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group predicted a reasonable DNA aptamer </a:t>
            </a:r>
            <a:endParaRPr b="1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7"/>
          <p:cNvSpPr/>
          <p:nvPr/>
        </p:nvSpPr>
        <p:spPr>
          <a:xfrm>
            <a:off x="156650" y="1503000"/>
            <a:ext cx="273900" cy="2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7"/>
          <p:cNvSpPr txBox="1"/>
          <p:nvPr/>
        </p:nvSpPr>
        <p:spPr>
          <a:xfrm>
            <a:off x="-71200" y="4733850"/>
            <a:ext cx="384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Nakatsuka et al. (2018) </a:t>
            </a:r>
            <a:r>
              <a:rPr b="0" i="0" lang="e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10.1126/science.aao6750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Liu et al. (2021) </a:t>
            </a:r>
            <a:r>
              <a:rPr b="0" i="0" lang="e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10.1016/j.bios.2020.112798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673" name="Google Shape;673;p20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0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5" name="Google Shape;675;p20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676" name="Google Shape;676;p20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7" name="Google Shape;677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8" name="Google Shape;678;p20"/>
          <p:cNvGrpSpPr/>
          <p:nvPr/>
        </p:nvGrpSpPr>
        <p:grpSpPr>
          <a:xfrm>
            <a:off x="6126564" y="1658844"/>
            <a:ext cx="957727" cy="902084"/>
            <a:chOff x="3602363" y="2469325"/>
            <a:chExt cx="1231012" cy="1125775"/>
          </a:xfrm>
        </p:grpSpPr>
        <p:pic>
          <p:nvPicPr>
            <p:cNvPr id="679" name="Google Shape;679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20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0"/>
          <p:cNvGrpSpPr/>
          <p:nvPr/>
        </p:nvGrpSpPr>
        <p:grpSpPr>
          <a:xfrm>
            <a:off x="3777680" y="824712"/>
            <a:ext cx="915628" cy="856510"/>
            <a:chOff x="-948150" y="1262238"/>
            <a:chExt cx="1176900" cy="1068900"/>
          </a:xfrm>
        </p:grpSpPr>
        <p:pic>
          <p:nvPicPr>
            <p:cNvPr id="682" name="Google Shape;682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20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20"/>
          <p:cNvGrpSpPr/>
          <p:nvPr/>
        </p:nvGrpSpPr>
        <p:grpSpPr>
          <a:xfrm>
            <a:off x="8005140" y="911277"/>
            <a:ext cx="1062359" cy="956627"/>
            <a:chOff x="4571225" y="3810132"/>
            <a:chExt cx="1365500" cy="1193843"/>
          </a:xfrm>
        </p:grpSpPr>
        <p:pic>
          <p:nvPicPr>
            <p:cNvPr id="685" name="Google Shape;685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20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7" name="Google Shape;687;p20"/>
          <p:cNvGrpSpPr/>
          <p:nvPr/>
        </p:nvGrpSpPr>
        <p:grpSpPr>
          <a:xfrm>
            <a:off x="5265466" y="3352861"/>
            <a:ext cx="1148182" cy="1071458"/>
            <a:chOff x="176837" y="1922725"/>
            <a:chExt cx="1475813" cy="1337150"/>
          </a:xfrm>
        </p:grpSpPr>
        <p:sp>
          <p:nvSpPr>
            <p:cNvPr id="688" name="Google Shape;688;p20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9" name="Google Shape;689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0" name="Google Shape;690;p20"/>
          <p:cNvGrpSpPr/>
          <p:nvPr/>
        </p:nvGrpSpPr>
        <p:grpSpPr>
          <a:xfrm>
            <a:off x="7877082" y="1901986"/>
            <a:ext cx="1184650" cy="963441"/>
            <a:chOff x="9958864" y="3420366"/>
            <a:chExt cx="1522686" cy="1202347"/>
          </a:xfrm>
        </p:grpSpPr>
        <p:pic>
          <p:nvPicPr>
            <p:cNvPr id="691" name="Google Shape;691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20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3" name="Google Shape;693;p20"/>
          <p:cNvGrpSpPr/>
          <p:nvPr/>
        </p:nvGrpSpPr>
        <p:grpSpPr>
          <a:xfrm>
            <a:off x="7876925" y="2822791"/>
            <a:ext cx="1184642" cy="1102889"/>
            <a:chOff x="4036800" y="5758339"/>
            <a:chExt cx="1522676" cy="1376374"/>
          </a:xfrm>
        </p:grpSpPr>
        <p:pic>
          <p:nvPicPr>
            <p:cNvPr id="694" name="Google Shape;694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5" name="Google Shape;695;p20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6" name="Google Shape;696;p20"/>
          <p:cNvGrpSpPr/>
          <p:nvPr/>
        </p:nvGrpSpPr>
        <p:grpSpPr>
          <a:xfrm>
            <a:off x="7056637" y="2822682"/>
            <a:ext cx="1144331" cy="1003221"/>
            <a:chOff x="-2010888" y="3235308"/>
            <a:chExt cx="1470863" cy="1251992"/>
          </a:xfrm>
        </p:grpSpPr>
        <p:pic>
          <p:nvPicPr>
            <p:cNvPr id="697" name="Google Shape;697;p20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p20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9" name="Google Shape;699;p20"/>
          <p:cNvGrpSpPr/>
          <p:nvPr/>
        </p:nvGrpSpPr>
        <p:grpSpPr>
          <a:xfrm>
            <a:off x="6812103" y="1921208"/>
            <a:ext cx="1316766" cy="932201"/>
            <a:chOff x="177023" y="3117289"/>
            <a:chExt cx="1692502" cy="1163361"/>
          </a:xfrm>
        </p:grpSpPr>
        <p:pic>
          <p:nvPicPr>
            <p:cNvPr id="700" name="Google Shape;700;p2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p20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20"/>
          <p:cNvGrpSpPr/>
          <p:nvPr/>
        </p:nvGrpSpPr>
        <p:grpSpPr>
          <a:xfrm>
            <a:off x="4563522" y="891000"/>
            <a:ext cx="915628" cy="894444"/>
            <a:chOff x="6433025" y="1793033"/>
            <a:chExt cx="1176900" cy="1116242"/>
          </a:xfrm>
        </p:grpSpPr>
        <p:pic>
          <p:nvPicPr>
            <p:cNvPr id="703" name="Google Shape;703;p2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20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p20"/>
          <p:cNvGrpSpPr/>
          <p:nvPr/>
        </p:nvGrpSpPr>
        <p:grpSpPr>
          <a:xfrm>
            <a:off x="4990952" y="820659"/>
            <a:ext cx="915628" cy="864683"/>
            <a:chOff x="7209175" y="1905225"/>
            <a:chExt cx="1176900" cy="1079100"/>
          </a:xfrm>
        </p:grpSpPr>
        <p:pic>
          <p:nvPicPr>
            <p:cNvPr id="706" name="Google Shape;706;p2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7" name="Google Shape;707;p20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20"/>
          <p:cNvGrpSpPr/>
          <p:nvPr/>
        </p:nvGrpSpPr>
        <p:grpSpPr>
          <a:xfrm>
            <a:off x="5437090" y="953664"/>
            <a:ext cx="915628" cy="831788"/>
            <a:chOff x="8969475" y="1837302"/>
            <a:chExt cx="1176900" cy="1038048"/>
          </a:xfrm>
        </p:grpSpPr>
        <p:pic>
          <p:nvPicPr>
            <p:cNvPr id="709" name="Google Shape;709;p2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0" name="Google Shape;710;p20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1" name="Google Shape;711;p20"/>
          <p:cNvSpPr txBox="1"/>
          <p:nvPr/>
        </p:nvSpPr>
        <p:spPr>
          <a:xfrm>
            <a:off x="3131819" y="2134774"/>
            <a:ext cx="915629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0"/>
          <p:cNvSpPr txBox="1"/>
          <p:nvPr/>
        </p:nvSpPr>
        <p:spPr>
          <a:xfrm>
            <a:off x="3830130" y="2128830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3" name="Google Shape;713;p20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714" name="Google Shape;714;p2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20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20"/>
          <p:cNvGrpSpPr/>
          <p:nvPr/>
        </p:nvGrpSpPr>
        <p:grpSpPr>
          <a:xfrm>
            <a:off x="4098083" y="3111351"/>
            <a:ext cx="973133" cy="845642"/>
            <a:chOff x="2391511" y="3913713"/>
            <a:chExt cx="1250814" cy="1055337"/>
          </a:xfrm>
        </p:grpSpPr>
        <p:pic>
          <p:nvPicPr>
            <p:cNvPr id="717" name="Google Shape;717;p2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8" name="Google Shape;718;p20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20"/>
          <p:cNvGrpSpPr/>
          <p:nvPr/>
        </p:nvGrpSpPr>
        <p:grpSpPr>
          <a:xfrm>
            <a:off x="4538974" y="3647577"/>
            <a:ext cx="964518" cy="938982"/>
            <a:chOff x="2957172" y="3931226"/>
            <a:chExt cx="1239741" cy="1171824"/>
          </a:xfrm>
        </p:grpSpPr>
        <p:pic>
          <p:nvPicPr>
            <p:cNvPr id="720" name="Google Shape;720;p2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p20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p20"/>
          <p:cNvGrpSpPr/>
          <p:nvPr/>
        </p:nvGrpSpPr>
        <p:grpSpPr>
          <a:xfrm>
            <a:off x="5038639" y="2464845"/>
            <a:ext cx="958700" cy="910698"/>
            <a:chOff x="2244313" y="3910700"/>
            <a:chExt cx="1232262" cy="1136525"/>
          </a:xfrm>
        </p:grpSpPr>
        <p:pic>
          <p:nvPicPr>
            <p:cNvPr id="723" name="Google Shape;723;p2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Google Shape;724;p20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5" name="Google Shape;725;p20"/>
          <p:cNvGrpSpPr/>
          <p:nvPr/>
        </p:nvGrpSpPr>
        <p:grpSpPr>
          <a:xfrm>
            <a:off x="6203151" y="959463"/>
            <a:ext cx="1077968" cy="834003"/>
            <a:chOff x="5229337" y="2956926"/>
            <a:chExt cx="1385563" cy="1040812"/>
          </a:xfrm>
        </p:grpSpPr>
        <p:pic>
          <p:nvPicPr>
            <p:cNvPr id="726" name="Google Shape;726;p2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7" name="Google Shape;727;p20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8" name="Google Shape;728;p20"/>
          <p:cNvSpPr txBox="1"/>
          <p:nvPr/>
        </p:nvSpPr>
        <p:spPr>
          <a:xfrm>
            <a:off x="2340100" y="2127957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9" name="Google Shape;729;p20"/>
          <p:cNvGrpSpPr/>
          <p:nvPr/>
        </p:nvGrpSpPr>
        <p:grpSpPr>
          <a:xfrm>
            <a:off x="3543851" y="3684470"/>
            <a:ext cx="915628" cy="865083"/>
            <a:chOff x="2195050" y="2918151"/>
            <a:chExt cx="1176900" cy="1079599"/>
          </a:xfrm>
        </p:grpSpPr>
        <p:pic>
          <p:nvPicPr>
            <p:cNvPr id="730" name="Google Shape;730;p2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20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2" name="Google Shape;732;p20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733" name="Google Shape;733;p2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20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735;p20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736" name="Google Shape;736;p2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p20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738;p20"/>
          <p:cNvGrpSpPr/>
          <p:nvPr/>
        </p:nvGrpSpPr>
        <p:grpSpPr>
          <a:xfrm>
            <a:off x="6981853" y="1057808"/>
            <a:ext cx="977586" cy="838606"/>
            <a:chOff x="6287538" y="1053156"/>
            <a:chExt cx="1256537" cy="1046557"/>
          </a:xfrm>
        </p:grpSpPr>
        <p:pic>
          <p:nvPicPr>
            <p:cNvPr id="739" name="Google Shape;739;p2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20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1" name="Google Shape;741;p20"/>
          <p:cNvGrpSpPr/>
          <p:nvPr/>
        </p:nvGrpSpPr>
        <p:grpSpPr>
          <a:xfrm>
            <a:off x="5971088" y="2375470"/>
            <a:ext cx="1085777" cy="995997"/>
            <a:chOff x="5087725" y="2499949"/>
            <a:chExt cx="1395600" cy="1242976"/>
          </a:xfrm>
        </p:grpSpPr>
        <p:pic>
          <p:nvPicPr>
            <p:cNvPr id="742" name="Google Shape;742;p2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20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20"/>
          <p:cNvGrpSpPr/>
          <p:nvPr/>
        </p:nvGrpSpPr>
        <p:grpSpPr>
          <a:xfrm>
            <a:off x="6352595" y="3255208"/>
            <a:ext cx="1015290" cy="816755"/>
            <a:chOff x="5746538" y="4155700"/>
            <a:chExt cx="1305000" cy="1019288"/>
          </a:xfrm>
        </p:grpSpPr>
        <p:pic>
          <p:nvPicPr>
            <p:cNvPr id="745" name="Google Shape;745;p2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20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20"/>
          <p:cNvGrpSpPr/>
          <p:nvPr/>
        </p:nvGrpSpPr>
        <p:grpSpPr>
          <a:xfrm>
            <a:off x="6880799" y="3604382"/>
            <a:ext cx="1156430" cy="1025379"/>
            <a:chOff x="6769425" y="3895344"/>
            <a:chExt cx="1486413" cy="1279644"/>
          </a:xfrm>
        </p:grpSpPr>
        <p:pic>
          <p:nvPicPr>
            <p:cNvPr id="748" name="Google Shape;748;p2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9" name="Google Shape;749;p20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20"/>
          <p:cNvGrpSpPr/>
          <p:nvPr/>
        </p:nvGrpSpPr>
        <p:grpSpPr>
          <a:xfrm>
            <a:off x="7949685" y="3826229"/>
            <a:ext cx="916631" cy="857671"/>
            <a:chOff x="7924061" y="4370464"/>
            <a:chExt cx="1178189" cy="1070349"/>
          </a:xfrm>
        </p:grpSpPr>
        <p:pic>
          <p:nvPicPr>
            <p:cNvPr id="751" name="Google Shape;751;p2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2" name="Google Shape;752;p20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Google Shape;753;p20"/>
          <p:cNvGrpSpPr/>
          <p:nvPr/>
        </p:nvGrpSpPr>
        <p:grpSpPr>
          <a:xfrm>
            <a:off x="4955552" y="1575972"/>
            <a:ext cx="986134" cy="911249"/>
            <a:chOff x="2268500" y="343975"/>
            <a:chExt cx="1267525" cy="1137213"/>
          </a:xfrm>
        </p:grpSpPr>
        <p:sp>
          <p:nvSpPr>
            <p:cNvPr id="754" name="Google Shape;754;p20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5" name="Google Shape;755;p2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6" name="Google Shape;756;p20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757" name="Google Shape;757;p2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8" name="Google Shape;758;p20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9" name="Google Shape;759;p20"/>
          <p:cNvGrpSpPr/>
          <p:nvPr/>
        </p:nvGrpSpPr>
        <p:grpSpPr>
          <a:xfrm>
            <a:off x="3402535" y="2756398"/>
            <a:ext cx="965461" cy="952195"/>
            <a:chOff x="2283088" y="1832862"/>
            <a:chExt cx="1240953" cy="1188313"/>
          </a:xfrm>
        </p:grpSpPr>
        <p:pic>
          <p:nvPicPr>
            <p:cNvPr id="760" name="Google Shape;760;p20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20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2" name="Google Shape;762;p20"/>
          <p:cNvGrpSpPr/>
          <p:nvPr/>
        </p:nvGrpSpPr>
        <p:grpSpPr>
          <a:xfrm>
            <a:off x="2714440" y="2716312"/>
            <a:ext cx="1015290" cy="789453"/>
            <a:chOff x="3376488" y="304822"/>
            <a:chExt cx="1305000" cy="985216"/>
          </a:xfrm>
        </p:grpSpPr>
        <p:pic>
          <p:nvPicPr>
            <p:cNvPr id="763" name="Google Shape;763;p20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4" name="Google Shape;764;p20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5" name="Google Shape;765;p20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766" name="Google Shape;766;p20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20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0"/>
          <p:cNvGrpSpPr/>
          <p:nvPr/>
        </p:nvGrpSpPr>
        <p:grpSpPr>
          <a:xfrm>
            <a:off x="2714484" y="3346257"/>
            <a:ext cx="1015290" cy="913353"/>
            <a:chOff x="4948675" y="150200"/>
            <a:chExt cx="1305000" cy="1139838"/>
          </a:xfrm>
        </p:grpSpPr>
        <p:pic>
          <p:nvPicPr>
            <p:cNvPr id="769" name="Google Shape;769;p20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20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1" name="Google Shape;771;p20"/>
          <p:cNvGrpSpPr/>
          <p:nvPr/>
        </p:nvGrpSpPr>
        <p:grpSpPr>
          <a:xfrm>
            <a:off x="1854641" y="3480763"/>
            <a:ext cx="1015290" cy="778845"/>
            <a:chOff x="5681175" y="279412"/>
            <a:chExt cx="1305000" cy="971976"/>
          </a:xfrm>
        </p:grpSpPr>
        <p:pic>
          <p:nvPicPr>
            <p:cNvPr id="772" name="Google Shape;772;p20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3" name="Google Shape;773;p20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20"/>
          <p:cNvGrpSpPr/>
          <p:nvPr/>
        </p:nvGrpSpPr>
        <p:grpSpPr>
          <a:xfrm>
            <a:off x="1106238" y="2923939"/>
            <a:ext cx="1144263" cy="752079"/>
            <a:chOff x="4472282" y="2482793"/>
            <a:chExt cx="1506600" cy="1054365"/>
          </a:xfrm>
        </p:grpSpPr>
        <p:pic>
          <p:nvPicPr>
            <p:cNvPr id="775" name="Google Shape;775;p20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541847" y="2482793"/>
              <a:ext cx="1079213" cy="897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p20"/>
            <p:cNvSpPr txBox="1"/>
            <p:nvPr/>
          </p:nvSpPr>
          <p:spPr>
            <a:xfrm>
              <a:off x="4472282" y="3105758"/>
              <a:ext cx="15066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M1268TS481_2 v1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20"/>
          <p:cNvSpPr txBox="1"/>
          <p:nvPr/>
        </p:nvSpPr>
        <p:spPr>
          <a:xfrm>
            <a:off x="44651" y="3448100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M1268TS262_1 v2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8" name="Google Shape;778;p20"/>
          <p:cNvGrpSpPr/>
          <p:nvPr/>
        </p:nvGrpSpPr>
        <p:grpSpPr>
          <a:xfrm>
            <a:off x="51637" y="1591070"/>
            <a:ext cx="1298193" cy="789510"/>
            <a:chOff x="4192679" y="950559"/>
            <a:chExt cx="1709274" cy="1106841"/>
          </a:xfrm>
        </p:grpSpPr>
        <p:pic>
          <p:nvPicPr>
            <p:cNvPr id="779" name="Google Shape;779;p20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4192679" y="950559"/>
              <a:ext cx="1246610" cy="1044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p20"/>
            <p:cNvSpPr txBox="1"/>
            <p:nvPr/>
          </p:nvSpPr>
          <p:spPr>
            <a:xfrm>
              <a:off x="4342253" y="1626000"/>
              <a:ext cx="1559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M1276TS304_3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20"/>
          <p:cNvGrpSpPr/>
          <p:nvPr/>
        </p:nvGrpSpPr>
        <p:grpSpPr>
          <a:xfrm>
            <a:off x="-68600" y="3770571"/>
            <a:ext cx="1015300" cy="845747"/>
            <a:chOff x="79974" y="2200875"/>
            <a:chExt cx="1336800" cy="1185682"/>
          </a:xfrm>
        </p:grpSpPr>
        <p:pic>
          <p:nvPicPr>
            <p:cNvPr id="782" name="Google Shape;782;p20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70175" y="2200875"/>
              <a:ext cx="1136150" cy="95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20"/>
            <p:cNvSpPr txBox="1"/>
            <p:nvPr/>
          </p:nvSpPr>
          <p:spPr>
            <a:xfrm>
              <a:off x="79974" y="2955157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M1282TS294_3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4" name="Google Shape;784;p20"/>
          <p:cNvSpPr txBox="1"/>
          <p:nvPr/>
        </p:nvSpPr>
        <p:spPr>
          <a:xfrm>
            <a:off x="122696" y="2700488"/>
            <a:ext cx="118459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M1287TS462_5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0"/>
          <p:cNvSpPr txBox="1"/>
          <p:nvPr/>
        </p:nvSpPr>
        <p:spPr>
          <a:xfrm>
            <a:off x="927662" y="1852575"/>
            <a:ext cx="958793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M1297TS286_2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6" name="Google Shape;786;p20"/>
          <p:cNvGrpSpPr/>
          <p:nvPr/>
        </p:nvGrpSpPr>
        <p:grpSpPr>
          <a:xfrm>
            <a:off x="857411" y="2068902"/>
            <a:ext cx="1118600" cy="904528"/>
            <a:chOff x="6443304" y="984951"/>
            <a:chExt cx="1472811" cy="1268089"/>
          </a:xfrm>
        </p:grpSpPr>
        <p:pic>
          <p:nvPicPr>
            <p:cNvPr id="787" name="Google Shape;787;p20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6443304" y="984951"/>
              <a:ext cx="1205563" cy="1009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" name="Google Shape;788;p20"/>
            <p:cNvSpPr txBox="1"/>
            <p:nvPr/>
          </p:nvSpPr>
          <p:spPr>
            <a:xfrm>
              <a:off x="6579315" y="1821640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M1216TS462_3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9" name="Google Shape;789;p20"/>
          <p:cNvSpPr txBox="1"/>
          <p:nvPr/>
        </p:nvSpPr>
        <p:spPr>
          <a:xfrm>
            <a:off x="731274" y="4871436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M1228v1TS262_1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0"/>
          <p:cNvSpPr txBox="1"/>
          <p:nvPr/>
        </p:nvSpPr>
        <p:spPr>
          <a:xfrm>
            <a:off x="786651" y="4131025"/>
            <a:ext cx="1118516" cy="307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M1228v2TS481_1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0"/>
          <p:cNvSpPr txBox="1"/>
          <p:nvPr/>
        </p:nvSpPr>
        <p:spPr>
          <a:xfrm>
            <a:off x="2655933" y="4922025"/>
            <a:ext cx="124292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M1239v1TS294_1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0"/>
          <p:cNvSpPr txBox="1"/>
          <p:nvPr/>
        </p:nvSpPr>
        <p:spPr>
          <a:xfrm>
            <a:off x="1652148" y="4894726"/>
            <a:ext cx="1085705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M1239v2TS235_4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 txBox="1"/>
          <p:nvPr/>
        </p:nvSpPr>
        <p:spPr>
          <a:xfrm>
            <a:off x="7725200" y="572900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RNA multimer</a:t>
            </a:r>
            <a:endParaRPr b="1" i="0" sz="12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0"/>
          <p:cNvSpPr/>
          <p:nvPr/>
        </p:nvSpPr>
        <p:spPr>
          <a:xfrm>
            <a:off x="5209801" y="1035225"/>
            <a:ext cx="3889475" cy="3645250"/>
          </a:xfrm>
          <a:custGeom>
            <a:rect b="b" l="l" r="r" t="t"/>
            <a:pathLst>
              <a:path extrusionOk="0" h="145810" w="155579">
                <a:moveTo>
                  <a:pt x="108526" y="0"/>
                </a:moveTo>
                <a:cubicBezTo>
                  <a:pt x="108635" y="5833"/>
                  <a:pt x="111688" y="28947"/>
                  <a:pt x="109180" y="34998"/>
                </a:cubicBezTo>
                <a:cubicBezTo>
                  <a:pt x="106672" y="41049"/>
                  <a:pt x="100294" y="36634"/>
                  <a:pt x="93480" y="36307"/>
                </a:cubicBezTo>
                <a:cubicBezTo>
                  <a:pt x="86666" y="35980"/>
                  <a:pt x="72219" y="30746"/>
                  <a:pt x="68294" y="33036"/>
                </a:cubicBezTo>
                <a:cubicBezTo>
                  <a:pt x="64369" y="35326"/>
                  <a:pt x="69766" y="45575"/>
                  <a:pt x="69929" y="50045"/>
                </a:cubicBezTo>
                <a:cubicBezTo>
                  <a:pt x="70093" y="54515"/>
                  <a:pt x="73854" y="58876"/>
                  <a:pt x="69275" y="59857"/>
                </a:cubicBezTo>
                <a:cubicBezTo>
                  <a:pt x="64696" y="60838"/>
                  <a:pt x="48069" y="54896"/>
                  <a:pt x="42454" y="55932"/>
                </a:cubicBezTo>
                <a:cubicBezTo>
                  <a:pt x="36839" y="56968"/>
                  <a:pt x="36675" y="61438"/>
                  <a:pt x="35585" y="66072"/>
                </a:cubicBezTo>
                <a:cubicBezTo>
                  <a:pt x="34495" y="70706"/>
                  <a:pt x="36185" y="78556"/>
                  <a:pt x="35912" y="83735"/>
                </a:cubicBezTo>
                <a:cubicBezTo>
                  <a:pt x="35639" y="88914"/>
                  <a:pt x="39292" y="94965"/>
                  <a:pt x="33949" y="97146"/>
                </a:cubicBezTo>
                <a:cubicBezTo>
                  <a:pt x="28607" y="99327"/>
                  <a:pt x="9090" y="94202"/>
                  <a:pt x="3857" y="96819"/>
                </a:cubicBezTo>
                <a:cubicBezTo>
                  <a:pt x="-1376" y="99436"/>
                  <a:pt x="3094" y="107885"/>
                  <a:pt x="2549" y="112846"/>
                </a:cubicBezTo>
                <a:cubicBezTo>
                  <a:pt x="2004" y="117807"/>
                  <a:pt x="-1213" y="122877"/>
                  <a:pt x="586" y="126584"/>
                </a:cubicBezTo>
                <a:cubicBezTo>
                  <a:pt x="2385" y="130291"/>
                  <a:pt x="6255" y="133017"/>
                  <a:pt x="13342" y="135088"/>
                </a:cubicBezTo>
                <a:cubicBezTo>
                  <a:pt x="20429" y="137160"/>
                  <a:pt x="31932" y="137487"/>
                  <a:pt x="43108" y="139013"/>
                </a:cubicBezTo>
                <a:cubicBezTo>
                  <a:pt x="54284" y="140540"/>
                  <a:pt x="63769" y="143320"/>
                  <a:pt x="80396" y="144247"/>
                </a:cubicBezTo>
                <a:cubicBezTo>
                  <a:pt x="97023" y="145174"/>
                  <a:pt x="130441" y="146864"/>
                  <a:pt x="142870" y="144574"/>
                </a:cubicBezTo>
                <a:cubicBezTo>
                  <a:pt x="155300" y="142284"/>
                  <a:pt x="153174" y="154550"/>
                  <a:pt x="154973" y="130509"/>
                </a:cubicBezTo>
                <a:cubicBezTo>
                  <a:pt x="156772" y="106468"/>
                  <a:pt x="153882" y="22024"/>
                  <a:pt x="153664" y="327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0"/>
          <p:cNvSpPr txBox="1"/>
          <p:nvPr/>
        </p:nvSpPr>
        <p:spPr>
          <a:xfrm>
            <a:off x="5147875" y="1720425"/>
            <a:ext cx="117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b="1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0"/>
          <p:cNvSpPr txBox="1"/>
          <p:nvPr/>
        </p:nvSpPr>
        <p:spPr>
          <a:xfrm>
            <a:off x="4785044" y="-39484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8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RNA-only multimers - basic overview – Round 0 Stoichiometry </a:t>
            </a:r>
            <a:endParaRPr b="1" sz="1808">
              <a:solidFill>
                <a:schemeClr val="lt1"/>
              </a:solidFill>
            </a:endParaRPr>
          </a:p>
        </p:txBody>
      </p:sp>
      <p:grpSp>
        <p:nvGrpSpPr>
          <p:cNvPr id="802" name="Google Shape;802;p28"/>
          <p:cNvGrpSpPr/>
          <p:nvPr/>
        </p:nvGrpSpPr>
        <p:grpSpPr>
          <a:xfrm>
            <a:off x="1757934" y="467994"/>
            <a:ext cx="2395657" cy="4602112"/>
            <a:chOff x="3007850" y="1581253"/>
            <a:chExt cx="1902825" cy="3222316"/>
          </a:xfrm>
        </p:grpSpPr>
        <p:pic>
          <p:nvPicPr>
            <p:cNvPr id="803" name="Google Shape;803;p28"/>
            <p:cNvPicPr preferRelativeResize="0"/>
            <p:nvPr/>
          </p:nvPicPr>
          <p:blipFill rotWithShape="1">
            <a:blip r:embed="rId3">
              <a:alphaModFix/>
            </a:blip>
            <a:srcRect b="-39" l="0" r="0" t="75540"/>
            <a:stretch/>
          </p:blipFill>
          <p:spPr>
            <a:xfrm>
              <a:off x="3007850" y="2605369"/>
              <a:ext cx="1902825" cy="219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p28"/>
            <p:cNvPicPr preferRelativeResize="0"/>
            <p:nvPr/>
          </p:nvPicPr>
          <p:blipFill rotWithShape="1">
            <a:blip r:embed="rId3">
              <a:alphaModFix/>
            </a:blip>
            <a:srcRect b="34725" l="0" r="0" t="54234"/>
            <a:stretch/>
          </p:blipFill>
          <p:spPr>
            <a:xfrm>
              <a:off x="3007850" y="1581253"/>
              <a:ext cx="1902825" cy="990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5" name="Google Shape;805;p28"/>
          <p:cNvGrpSpPr/>
          <p:nvPr/>
        </p:nvGrpSpPr>
        <p:grpSpPr>
          <a:xfrm>
            <a:off x="4254958" y="527677"/>
            <a:ext cx="4791360" cy="4253879"/>
            <a:chOff x="4254958" y="527677"/>
            <a:chExt cx="4791360" cy="4253879"/>
          </a:xfrm>
        </p:grpSpPr>
        <p:grpSp>
          <p:nvGrpSpPr>
            <p:cNvPr id="806" name="Google Shape;806;p28"/>
            <p:cNvGrpSpPr/>
            <p:nvPr/>
          </p:nvGrpSpPr>
          <p:grpSpPr>
            <a:xfrm>
              <a:off x="4254958" y="527677"/>
              <a:ext cx="2395657" cy="4253879"/>
              <a:chOff x="3010450" y="63494"/>
              <a:chExt cx="1902825" cy="2978490"/>
            </a:xfrm>
          </p:grpSpPr>
          <p:pic>
            <p:nvPicPr>
              <p:cNvPr id="807" name="Google Shape;807;p28"/>
              <p:cNvPicPr preferRelativeResize="0"/>
              <p:nvPr/>
            </p:nvPicPr>
            <p:blipFill rotWithShape="1">
              <a:blip r:embed="rId3">
                <a:alphaModFix/>
              </a:blip>
              <a:srcRect b="77866" l="0" r="0" t="0"/>
              <a:stretch/>
            </p:blipFill>
            <p:spPr>
              <a:xfrm>
                <a:off x="3010450" y="63494"/>
                <a:ext cx="1902825" cy="19858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8" name="Google Shape;808;p28"/>
              <p:cNvPicPr preferRelativeResize="0"/>
              <p:nvPr/>
            </p:nvPicPr>
            <p:blipFill rotWithShape="1">
              <a:blip r:embed="rId3">
                <a:alphaModFix/>
              </a:blip>
              <a:srcRect b="45569" l="0" r="0" t="43676"/>
              <a:stretch/>
            </p:blipFill>
            <p:spPr>
              <a:xfrm>
                <a:off x="3010450" y="2077058"/>
                <a:ext cx="1902825" cy="9649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09" name="Google Shape;809;p28"/>
            <p:cNvGrpSpPr/>
            <p:nvPr/>
          </p:nvGrpSpPr>
          <p:grpSpPr>
            <a:xfrm>
              <a:off x="6650661" y="709933"/>
              <a:ext cx="2395657" cy="4024880"/>
              <a:chOff x="4261250" y="471102"/>
              <a:chExt cx="1902825" cy="2818149"/>
            </a:xfrm>
          </p:grpSpPr>
          <p:pic>
            <p:nvPicPr>
              <p:cNvPr id="810" name="Google Shape;810;p28"/>
              <p:cNvPicPr preferRelativeResize="0"/>
              <p:nvPr/>
            </p:nvPicPr>
            <p:blipFill rotWithShape="1">
              <a:blip r:embed="rId3">
                <a:alphaModFix/>
              </a:blip>
              <a:srcRect b="56086" l="0" r="0" t="22263"/>
              <a:stretch/>
            </p:blipFill>
            <p:spPr>
              <a:xfrm>
                <a:off x="4261250" y="471102"/>
                <a:ext cx="1902825" cy="194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1" name="Google Shape;811;p28"/>
              <p:cNvPicPr preferRelativeResize="0"/>
              <p:nvPr/>
            </p:nvPicPr>
            <p:blipFill rotWithShape="1">
              <a:blip r:embed="rId3">
                <a:alphaModFix/>
              </a:blip>
              <a:srcRect b="24205" l="0" r="0" t="65303"/>
              <a:stretch/>
            </p:blipFill>
            <p:spPr>
              <a:xfrm>
                <a:off x="4261250" y="2348175"/>
                <a:ext cx="1902825" cy="9410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12" name="Google Shape;812;p28"/>
          <p:cNvSpPr/>
          <p:nvPr/>
        </p:nvSpPr>
        <p:spPr>
          <a:xfrm>
            <a:off x="87644" y="560750"/>
            <a:ext cx="1675200" cy="666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30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Dimers!</a:t>
            </a:r>
            <a:endParaRPr b="1" i="0" sz="30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olorful ball of letters&#10;&#10;Description automatically generated with medium confidence" id="813" name="Google Shape;81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72588" y="2893502"/>
            <a:ext cx="2395675" cy="200639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28"/>
          <p:cNvSpPr txBox="1"/>
          <p:nvPr/>
        </p:nvSpPr>
        <p:spPr>
          <a:xfrm>
            <a:off x="443695" y="4561200"/>
            <a:ext cx="10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14-mer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tails are in the caption following the image" id="815" name="Google Shape;815;p28"/>
          <p:cNvPicPr preferRelativeResize="0"/>
          <p:nvPr/>
        </p:nvPicPr>
        <p:blipFill rotWithShape="1">
          <a:blip r:embed="rId5">
            <a:alphaModFix/>
          </a:blip>
          <a:srcRect b="47722" l="57363" r="0" t="5163"/>
          <a:stretch/>
        </p:blipFill>
        <p:spPr>
          <a:xfrm>
            <a:off x="235250" y="1536652"/>
            <a:ext cx="1383450" cy="140241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28"/>
          <p:cNvSpPr txBox="1"/>
          <p:nvPr/>
        </p:nvSpPr>
        <p:spPr>
          <a:xfrm>
            <a:off x="379770" y="2724775"/>
            <a:ext cx="10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2-mer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RNA-only multimers - metrics							Interface scores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822" name="Google Shape;822;p30"/>
          <p:cNvSpPr txBox="1"/>
          <p:nvPr/>
        </p:nvSpPr>
        <p:spPr>
          <a:xfrm>
            <a:off x="-46825" y="4751400"/>
            <a:ext cx="318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Lafita et al (2018) </a:t>
            </a:r>
            <a:r>
              <a:rPr b="0" i="0" lang="e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10.1002/prot.25408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Ozden et al. (2023) </a:t>
            </a:r>
            <a:r>
              <a:rPr b="0" i="0" lang="e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10.1002/prot.26598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3" name="Google Shape;823;p30"/>
          <p:cNvPicPr preferRelativeResize="0"/>
          <p:nvPr/>
        </p:nvPicPr>
        <p:blipFill rotWithShape="1">
          <a:blip r:embed="rId5">
            <a:alphaModFix/>
          </a:blip>
          <a:srcRect b="62651" l="0" r="0" t="0"/>
          <a:stretch/>
        </p:blipFill>
        <p:spPr>
          <a:xfrm>
            <a:off x="0" y="694225"/>
            <a:ext cx="9184799" cy="31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30"/>
          <p:cNvPicPr preferRelativeResize="0"/>
          <p:nvPr/>
        </p:nvPicPr>
        <p:blipFill rotWithShape="1">
          <a:blip r:embed="rId5">
            <a:alphaModFix/>
          </a:blip>
          <a:srcRect b="683" l="0" r="0" t="87300"/>
          <a:stretch/>
        </p:blipFill>
        <p:spPr>
          <a:xfrm>
            <a:off x="0" y="3691874"/>
            <a:ext cx="9184799" cy="100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3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RNA-only multimers - Proposed Z-score ranking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50" y="1889525"/>
            <a:ext cx="8839204" cy="435918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33"/>
          <p:cNvSpPr txBox="1"/>
          <p:nvPr/>
        </p:nvSpPr>
        <p:spPr>
          <a:xfrm>
            <a:off x="3042375" y="2340900"/>
            <a:ext cx="96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 txBox="1"/>
          <p:nvPr/>
        </p:nvSpPr>
        <p:spPr>
          <a:xfrm>
            <a:off x="6883700" y="2340900"/>
            <a:ext cx="13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Interface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 txBox="1"/>
          <p:nvPr/>
        </p:nvSpPr>
        <p:spPr>
          <a:xfrm>
            <a:off x="117000" y="2863825"/>
            <a:ext cx="445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best of all 5 models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6127" y="283420"/>
            <a:ext cx="1300800" cy="206480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Nucleic acids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2488" y="2957825"/>
            <a:ext cx="2150025" cy="21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8525" y="943475"/>
            <a:ext cx="1911300" cy="23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925" y="2266950"/>
            <a:ext cx="2311100" cy="1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8600" y="1170125"/>
            <a:ext cx="859775" cy="9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28550" y="2653022"/>
            <a:ext cx="859775" cy="189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33937" y="2922487"/>
            <a:ext cx="1732773" cy="21094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814200" y="4186700"/>
            <a:ext cx="13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Ribosome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3347400" y="2375000"/>
            <a:ext cx="13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Spliceosome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2710250" y="4415300"/>
            <a:ext cx="13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Telomerase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5667875" y="4667100"/>
            <a:ext cx="13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7059930" y="2219250"/>
            <a:ext cx="185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Self-splicing intron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322525" y="1246325"/>
            <a:ext cx="1537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RNA-protein machines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5720550" y="493025"/>
            <a:ext cx="1537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Bacterial and viral RNA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 txBox="1"/>
          <p:nvPr/>
        </p:nvSpPr>
        <p:spPr>
          <a:xfrm>
            <a:off x="5589850" y="2553325"/>
            <a:ext cx="231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RNA in engineering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 txBox="1"/>
          <p:nvPr/>
        </p:nvSpPr>
        <p:spPr>
          <a:xfrm>
            <a:off x="7425425" y="4434488"/>
            <a:ext cx="130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Fluorescent aptamer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 txBox="1"/>
          <p:nvPr/>
        </p:nvSpPr>
        <p:spPr>
          <a:xfrm>
            <a:off x="38100" y="4815500"/>
            <a:ext cx="285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PDB molecule of the month, David Goodsell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1760575" y="1661413"/>
            <a:ext cx="5077800" cy="2262600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 we predict nucleic acid (+) structure using: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-"/>
            </a:pPr>
            <a:r>
              <a:rPr b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Structural homology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-"/>
            </a:pPr>
            <a:r>
              <a:rPr b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Evolutionary data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-"/>
            </a:pPr>
            <a:r>
              <a:rPr b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Chemistry/physics?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34"/>
          <p:cNvPicPr preferRelativeResize="0"/>
          <p:nvPr/>
        </p:nvPicPr>
        <p:blipFill rotWithShape="1">
          <a:blip r:embed="rId3">
            <a:alphaModFix/>
          </a:blip>
          <a:srcRect b="0" l="0" r="0" t="3696"/>
          <a:stretch/>
        </p:blipFill>
        <p:spPr>
          <a:xfrm>
            <a:off x="252400" y="730825"/>
            <a:ext cx="6816727" cy="43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34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RNA-only multimers - Rankings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840" name="Google Shape;8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50" y="365525"/>
            <a:ext cx="8839204" cy="43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1" name="Google Shape;841;p34"/>
          <p:cNvGrpSpPr/>
          <p:nvPr/>
        </p:nvGrpSpPr>
        <p:grpSpPr>
          <a:xfrm>
            <a:off x="4329350" y="841450"/>
            <a:ext cx="4821600" cy="2487100"/>
            <a:chOff x="4329350" y="841450"/>
            <a:chExt cx="4821600" cy="2487100"/>
          </a:xfrm>
        </p:grpSpPr>
        <p:sp>
          <p:nvSpPr>
            <p:cNvPr id="842" name="Google Shape;842;p34"/>
            <p:cNvSpPr/>
            <p:nvPr/>
          </p:nvSpPr>
          <p:spPr>
            <a:xfrm>
              <a:off x="6406550" y="2624450"/>
              <a:ext cx="2744400" cy="7041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300" u="none" cap="none" strike="noStrike">
                  <a:solidFill>
                    <a:srgbClr val="274E13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LcBio and NKRNA-server, impressive performance on target without structural homology but large MSA</a:t>
              </a:r>
              <a:endParaRPr b="0" i="0" sz="13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3" name="Google Shape;843;p34"/>
            <p:cNvCxnSpPr/>
            <p:nvPr/>
          </p:nvCxnSpPr>
          <p:spPr>
            <a:xfrm rot="10800000">
              <a:off x="4384775" y="841450"/>
              <a:ext cx="2576400" cy="17430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44" name="Google Shape;844;p34"/>
            <p:cNvCxnSpPr/>
            <p:nvPr/>
          </p:nvCxnSpPr>
          <p:spPr>
            <a:xfrm rot="10800000">
              <a:off x="4329350" y="1441525"/>
              <a:ext cx="2660400" cy="11715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845" name="Google Shape;845;p34"/>
          <p:cNvSpPr/>
          <p:nvPr/>
        </p:nvSpPr>
        <p:spPr>
          <a:xfrm>
            <a:off x="6987400" y="1008125"/>
            <a:ext cx="22350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3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Top RNA-monomer predictors also best here: </a:t>
            </a:r>
            <a:endParaRPr b="1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3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GuangzhouRNA-human</a:t>
            </a:r>
            <a:endParaRPr b="1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3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Vfold</a:t>
            </a:r>
            <a:endParaRPr b="1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300" u="none" cap="none" strike="noStrike">
                <a:solidFill>
                  <a:srgbClr val="274E1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KiharaLab</a:t>
            </a:r>
            <a:endParaRPr b="0" i="0" sz="1300" u="none" cap="none" strike="noStrike">
              <a:solidFill>
                <a:srgbClr val="274E1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6" name="Google Shape;846;p34"/>
          <p:cNvCxnSpPr/>
          <p:nvPr/>
        </p:nvCxnSpPr>
        <p:spPr>
          <a:xfrm>
            <a:off x="6908800" y="888000"/>
            <a:ext cx="4800" cy="3534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7" name="Google Shape;847;p34"/>
          <p:cNvSpPr/>
          <p:nvPr/>
        </p:nvSpPr>
        <p:spPr>
          <a:xfrm>
            <a:off x="4913300" y="3979875"/>
            <a:ext cx="519000" cy="13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8" name="Google Shape;848;p34"/>
          <p:cNvPicPr preferRelativeResize="0"/>
          <p:nvPr/>
        </p:nvPicPr>
        <p:blipFill rotWithShape="1">
          <a:blip r:embed="rId4">
            <a:alphaModFix/>
          </a:blip>
          <a:srcRect b="0" l="0" r="85172" t="0"/>
          <a:stretch/>
        </p:blipFill>
        <p:spPr>
          <a:xfrm>
            <a:off x="4831350" y="3864175"/>
            <a:ext cx="762824" cy="2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5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RNA-only multimers - Target highlight: R1285 OLE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854" name="Google Shape;85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875" y="907063"/>
            <a:ext cx="3866475" cy="3238176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35"/>
          <p:cNvSpPr txBox="1"/>
          <p:nvPr/>
        </p:nvSpPr>
        <p:spPr>
          <a:xfrm>
            <a:off x="1111175" y="4049125"/>
            <a:ext cx="20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R1285TS028_4o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5"/>
          <p:cNvSpPr txBox="1"/>
          <p:nvPr/>
        </p:nvSpPr>
        <p:spPr>
          <a:xfrm>
            <a:off x="2149775" y="3402825"/>
            <a:ext cx="2291100" cy="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</a:t>
            </a:r>
            <a:endParaRPr b="1" i="0" sz="10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Expirementally unresolved</a:t>
            </a:r>
            <a:endParaRPr b="1" i="0" sz="1000" u="none" cap="none" strike="noStrik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7" name="Google Shape;85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0175" y="937875"/>
            <a:ext cx="2932600" cy="266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6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RNA-only multimers - Target highlight: R1285 OLE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863" name="Google Shape;8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875" y="907063"/>
            <a:ext cx="3866475" cy="3238176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36"/>
          <p:cNvSpPr txBox="1"/>
          <p:nvPr/>
        </p:nvSpPr>
        <p:spPr>
          <a:xfrm>
            <a:off x="1111175" y="4049125"/>
            <a:ext cx="20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R1285TS028_4o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6"/>
          <p:cNvSpPr txBox="1"/>
          <p:nvPr/>
        </p:nvSpPr>
        <p:spPr>
          <a:xfrm>
            <a:off x="4616725" y="665325"/>
            <a:ext cx="457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Kissing loop between self-complementary loops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6"/>
          <p:cNvSpPr txBox="1"/>
          <p:nvPr/>
        </p:nvSpPr>
        <p:spPr>
          <a:xfrm>
            <a:off x="1397763" y="631450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 kissing loop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6"/>
          <p:cNvSpPr txBox="1"/>
          <p:nvPr/>
        </p:nvSpPr>
        <p:spPr>
          <a:xfrm>
            <a:off x="2149775" y="3402825"/>
            <a:ext cx="2291100" cy="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</a:t>
            </a:r>
            <a:endParaRPr b="1" i="0" sz="10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Expirementally unresolved</a:t>
            </a:r>
            <a:endParaRPr b="1" i="0" sz="1000" u="none" cap="none" strike="noStrik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8" name="Google Shape;86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0175" y="937875"/>
            <a:ext cx="2932600" cy="266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8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874" name="Google Shape;874;p38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8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6" name="Google Shape;876;p38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877" name="Google Shape;877;p38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78" name="Google Shape;878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9" name="Google Shape;879;p38"/>
          <p:cNvGrpSpPr/>
          <p:nvPr/>
        </p:nvGrpSpPr>
        <p:grpSpPr>
          <a:xfrm>
            <a:off x="6126564" y="1658844"/>
            <a:ext cx="957727" cy="902084"/>
            <a:chOff x="3602363" y="2469325"/>
            <a:chExt cx="1231012" cy="1125775"/>
          </a:xfrm>
        </p:grpSpPr>
        <p:pic>
          <p:nvPicPr>
            <p:cNvPr id="880" name="Google Shape;880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38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2" name="Google Shape;882;p38"/>
          <p:cNvGrpSpPr/>
          <p:nvPr/>
        </p:nvGrpSpPr>
        <p:grpSpPr>
          <a:xfrm>
            <a:off x="3777680" y="824712"/>
            <a:ext cx="915628" cy="856510"/>
            <a:chOff x="-948150" y="1262238"/>
            <a:chExt cx="1176900" cy="1068900"/>
          </a:xfrm>
        </p:grpSpPr>
        <p:pic>
          <p:nvPicPr>
            <p:cNvPr id="883" name="Google Shape;883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4" name="Google Shape;884;p38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8"/>
          <p:cNvGrpSpPr/>
          <p:nvPr/>
        </p:nvGrpSpPr>
        <p:grpSpPr>
          <a:xfrm>
            <a:off x="8005140" y="911277"/>
            <a:ext cx="1062359" cy="956627"/>
            <a:chOff x="4571225" y="3810132"/>
            <a:chExt cx="1365500" cy="1193843"/>
          </a:xfrm>
        </p:grpSpPr>
        <p:pic>
          <p:nvPicPr>
            <p:cNvPr id="886" name="Google Shape;886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7" name="Google Shape;887;p38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38"/>
          <p:cNvGrpSpPr/>
          <p:nvPr/>
        </p:nvGrpSpPr>
        <p:grpSpPr>
          <a:xfrm>
            <a:off x="5265466" y="3352861"/>
            <a:ext cx="1148182" cy="1071458"/>
            <a:chOff x="176837" y="1922725"/>
            <a:chExt cx="1475813" cy="1337150"/>
          </a:xfrm>
        </p:grpSpPr>
        <p:sp>
          <p:nvSpPr>
            <p:cNvPr id="889" name="Google Shape;889;p38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0" name="Google Shape;890;p3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1" name="Google Shape;891;p38"/>
          <p:cNvGrpSpPr/>
          <p:nvPr/>
        </p:nvGrpSpPr>
        <p:grpSpPr>
          <a:xfrm>
            <a:off x="7877082" y="1901986"/>
            <a:ext cx="1184650" cy="963441"/>
            <a:chOff x="9958864" y="3420366"/>
            <a:chExt cx="1522686" cy="1202347"/>
          </a:xfrm>
        </p:grpSpPr>
        <p:pic>
          <p:nvPicPr>
            <p:cNvPr id="892" name="Google Shape;892;p3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" name="Google Shape;893;p38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38"/>
          <p:cNvGrpSpPr/>
          <p:nvPr/>
        </p:nvGrpSpPr>
        <p:grpSpPr>
          <a:xfrm>
            <a:off x="7876925" y="2822791"/>
            <a:ext cx="1184642" cy="1102889"/>
            <a:chOff x="4036800" y="5758339"/>
            <a:chExt cx="1522676" cy="1376374"/>
          </a:xfrm>
        </p:grpSpPr>
        <p:pic>
          <p:nvPicPr>
            <p:cNvPr id="895" name="Google Shape;895;p3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6" name="Google Shape;896;p38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38"/>
          <p:cNvGrpSpPr/>
          <p:nvPr/>
        </p:nvGrpSpPr>
        <p:grpSpPr>
          <a:xfrm>
            <a:off x="7056637" y="2822682"/>
            <a:ext cx="1144331" cy="1003221"/>
            <a:chOff x="-2010888" y="3235308"/>
            <a:chExt cx="1470863" cy="1251992"/>
          </a:xfrm>
        </p:grpSpPr>
        <p:pic>
          <p:nvPicPr>
            <p:cNvPr id="898" name="Google Shape;898;p38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9" name="Google Shape;899;p38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0" name="Google Shape;900;p38"/>
          <p:cNvGrpSpPr/>
          <p:nvPr/>
        </p:nvGrpSpPr>
        <p:grpSpPr>
          <a:xfrm>
            <a:off x="6812103" y="1921208"/>
            <a:ext cx="1316766" cy="932201"/>
            <a:chOff x="177023" y="3117289"/>
            <a:chExt cx="1692502" cy="1163361"/>
          </a:xfrm>
        </p:grpSpPr>
        <p:pic>
          <p:nvPicPr>
            <p:cNvPr id="901" name="Google Shape;901;p3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2" name="Google Shape;902;p38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3" name="Google Shape;903;p38"/>
          <p:cNvGrpSpPr/>
          <p:nvPr/>
        </p:nvGrpSpPr>
        <p:grpSpPr>
          <a:xfrm>
            <a:off x="4563522" y="891000"/>
            <a:ext cx="915628" cy="894444"/>
            <a:chOff x="6433025" y="1793033"/>
            <a:chExt cx="1176900" cy="1116242"/>
          </a:xfrm>
        </p:grpSpPr>
        <p:pic>
          <p:nvPicPr>
            <p:cNvPr id="904" name="Google Shape;904;p3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5" name="Google Shape;905;p38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38"/>
          <p:cNvGrpSpPr/>
          <p:nvPr/>
        </p:nvGrpSpPr>
        <p:grpSpPr>
          <a:xfrm>
            <a:off x="4990952" y="820659"/>
            <a:ext cx="915628" cy="864683"/>
            <a:chOff x="7209175" y="1905225"/>
            <a:chExt cx="1176900" cy="1079100"/>
          </a:xfrm>
        </p:grpSpPr>
        <p:pic>
          <p:nvPicPr>
            <p:cNvPr id="907" name="Google Shape;907;p3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8" name="Google Shape;908;p38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8"/>
          <p:cNvGrpSpPr/>
          <p:nvPr/>
        </p:nvGrpSpPr>
        <p:grpSpPr>
          <a:xfrm>
            <a:off x="5437090" y="953664"/>
            <a:ext cx="915628" cy="831788"/>
            <a:chOff x="8969475" y="1837302"/>
            <a:chExt cx="1176900" cy="1038048"/>
          </a:xfrm>
        </p:grpSpPr>
        <p:pic>
          <p:nvPicPr>
            <p:cNvPr id="910" name="Google Shape;910;p3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1" name="Google Shape;911;p38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2" name="Google Shape;912;p38"/>
          <p:cNvSpPr txBox="1"/>
          <p:nvPr/>
        </p:nvSpPr>
        <p:spPr>
          <a:xfrm>
            <a:off x="3131819" y="2134774"/>
            <a:ext cx="915629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8"/>
          <p:cNvSpPr txBox="1"/>
          <p:nvPr/>
        </p:nvSpPr>
        <p:spPr>
          <a:xfrm>
            <a:off x="3830130" y="2128830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4" name="Google Shape;914;p38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915" name="Google Shape;915;p3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6" name="Google Shape;916;p38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7" name="Google Shape;917;p38"/>
          <p:cNvGrpSpPr/>
          <p:nvPr/>
        </p:nvGrpSpPr>
        <p:grpSpPr>
          <a:xfrm>
            <a:off x="4098083" y="3111351"/>
            <a:ext cx="973133" cy="845642"/>
            <a:chOff x="2391511" y="3913713"/>
            <a:chExt cx="1250814" cy="1055337"/>
          </a:xfrm>
        </p:grpSpPr>
        <p:pic>
          <p:nvPicPr>
            <p:cNvPr id="918" name="Google Shape;918;p3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9" name="Google Shape;919;p38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38"/>
          <p:cNvGrpSpPr/>
          <p:nvPr/>
        </p:nvGrpSpPr>
        <p:grpSpPr>
          <a:xfrm>
            <a:off x="4538974" y="3647577"/>
            <a:ext cx="964518" cy="938982"/>
            <a:chOff x="2957172" y="3931226"/>
            <a:chExt cx="1239741" cy="1171824"/>
          </a:xfrm>
        </p:grpSpPr>
        <p:pic>
          <p:nvPicPr>
            <p:cNvPr id="921" name="Google Shape;921;p3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2" name="Google Shape;922;p38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3" name="Google Shape;923;p38"/>
          <p:cNvGrpSpPr/>
          <p:nvPr/>
        </p:nvGrpSpPr>
        <p:grpSpPr>
          <a:xfrm>
            <a:off x="5038639" y="2464845"/>
            <a:ext cx="958700" cy="910698"/>
            <a:chOff x="2244313" y="3910700"/>
            <a:chExt cx="1232262" cy="1136525"/>
          </a:xfrm>
        </p:grpSpPr>
        <p:pic>
          <p:nvPicPr>
            <p:cNvPr id="924" name="Google Shape;924;p3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5" name="Google Shape;925;p38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8"/>
          <p:cNvGrpSpPr/>
          <p:nvPr/>
        </p:nvGrpSpPr>
        <p:grpSpPr>
          <a:xfrm>
            <a:off x="6203151" y="959463"/>
            <a:ext cx="1077968" cy="834003"/>
            <a:chOff x="5229337" y="2956926"/>
            <a:chExt cx="1385563" cy="1040812"/>
          </a:xfrm>
        </p:grpSpPr>
        <p:pic>
          <p:nvPicPr>
            <p:cNvPr id="927" name="Google Shape;927;p3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8" name="Google Shape;928;p38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9" name="Google Shape;929;p38"/>
          <p:cNvSpPr txBox="1"/>
          <p:nvPr/>
        </p:nvSpPr>
        <p:spPr>
          <a:xfrm>
            <a:off x="2340100" y="2127957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0" name="Google Shape;930;p38"/>
          <p:cNvGrpSpPr/>
          <p:nvPr/>
        </p:nvGrpSpPr>
        <p:grpSpPr>
          <a:xfrm>
            <a:off x="3543851" y="3684470"/>
            <a:ext cx="915628" cy="865083"/>
            <a:chOff x="2195050" y="2918151"/>
            <a:chExt cx="1176900" cy="1079599"/>
          </a:xfrm>
        </p:grpSpPr>
        <p:pic>
          <p:nvPicPr>
            <p:cNvPr id="931" name="Google Shape;931;p3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2" name="Google Shape;932;p38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3" name="Google Shape;933;p38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934" name="Google Shape;934;p3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5" name="Google Shape;935;p38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6" name="Google Shape;936;p38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937" name="Google Shape;937;p3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8" name="Google Shape;938;p38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38"/>
          <p:cNvGrpSpPr/>
          <p:nvPr/>
        </p:nvGrpSpPr>
        <p:grpSpPr>
          <a:xfrm>
            <a:off x="6981853" y="1057808"/>
            <a:ext cx="977586" cy="838606"/>
            <a:chOff x="6287538" y="1053156"/>
            <a:chExt cx="1256537" cy="1046557"/>
          </a:xfrm>
        </p:grpSpPr>
        <p:pic>
          <p:nvPicPr>
            <p:cNvPr id="940" name="Google Shape;940;p38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1" name="Google Shape;941;p38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2" name="Google Shape;942;p38"/>
          <p:cNvGrpSpPr/>
          <p:nvPr/>
        </p:nvGrpSpPr>
        <p:grpSpPr>
          <a:xfrm>
            <a:off x="5971088" y="2375470"/>
            <a:ext cx="1085777" cy="995997"/>
            <a:chOff x="5087725" y="2499949"/>
            <a:chExt cx="1395600" cy="1242976"/>
          </a:xfrm>
        </p:grpSpPr>
        <p:pic>
          <p:nvPicPr>
            <p:cNvPr id="943" name="Google Shape;943;p3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4" name="Google Shape;944;p38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5" name="Google Shape;945;p38"/>
          <p:cNvGrpSpPr/>
          <p:nvPr/>
        </p:nvGrpSpPr>
        <p:grpSpPr>
          <a:xfrm>
            <a:off x="6352595" y="3255208"/>
            <a:ext cx="1015290" cy="816755"/>
            <a:chOff x="5746538" y="4155700"/>
            <a:chExt cx="1305000" cy="1019288"/>
          </a:xfrm>
        </p:grpSpPr>
        <p:pic>
          <p:nvPicPr>
            <p:cNvPr id="946" name="Google Shape;946;p3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7" name="Google Shape;947;p38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8" name="Google Shape;948;p38"/>
          <p:cNvGrpSpPr/>
          <p:nvPr/>
        </p:nvGrpSpPr>
        <p:grpSpPr>
          <a:xfrm>
            <a:off x="6880799" y="3604382"/>
            <a:ext cx="1156430" cy="1025379"/>
            <a:chOff x="6769425" y="3895344"/>
            <a:chExt cx="1486413" cy="1279644"/>
          </a:xfrm>
        </p:grpSpPr>
        <p:pic>
          <p:nvPicPr>
            <p:cNvPr id="949" name="Google Shape;949;p3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0" name="Google Shape;950;p38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1" name="Google Shape;951;p38"/>
          <p:cNvGrpSpPr/>
          <p:nvPr/>
        </p:nvGrpSpPr>
        <p:grpSpPr>
          <a:xfrm>
            <a:off x="7949685" y="3826229"/>
            <a:ext cx="916631" cy="857671"/>
            <a:chOff x="7924061" y="4370464"/>
            <a:chExt cx="1178189" cy="1070349"/>
          </a:xfrm>
        </p:grpSpPr>
        <p:pic>
          <p:nvPicPr>
            <p:cNvPr id="952" name="Google Shape;952;p3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3" name="Google Shape;953;p38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38"/>
          <p:cNvGrpSpPr/>
          <p:nvPr/>
        </p:nvGrpSpPr>
        <p:grpSpPr>
          <a:xfrm>
            <a:off x="4955552" y="1575972"/>
            <a:ext cx="986134" cy="911249"/>
            <a:chOff x="2268500" y="343975"/>
            <a:chExt cx="1267525" cy="1137213"/>
          </a:xfrm>
        </p:grpSpPr>
        <p:sp>
          <p:nvSpPr>
            <p:cNvPr id="955" name="Google Shape;955;p38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6" name="Google Shape;956;p38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7" name="Google Shape;957;p38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958" name="Google Shape;958;p38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9" name="Google Shape;959;p38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0" name="Google Shape;960;p38"/>
          <p:cNvGrpSpPr/>
          <p:nvPr/>
        </p:nvGrpSpPr>
        <p:grpSpPr>
          <a:xfrm>
            <a:off x="3402535" y="2756398"/>
            <a:ext cx="965461" cy="952195"/>
            <a:chOff x="2283088" y="1832862"/>
            <a:chExt cx="1240953" cy="1188313"/>
          </a:xfrm>
        </p:grpSpPr>
        <p:pic>
          <p:nvPicPr>
            <p:cNvPr id="961" name="Google Shape;961;p38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2" name="Google Shape;962;p38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8"/>
          <p:cNvGrpSpPr/>
          <p:nvPr/>
        </p:nvGrpSpPr>
        <p:grpSpPr>
          <a:xfrm>
            <a:off x="2714440" y="2716312"/>
            <a:ext cx="1015290" cy="789453"/>
            <a:chOff x="3376488" y="304822"/>
            <a:chExt cx="1305000" cy="985216"/>
          </a:xfrm>
        </p:grpSpPr>
        <p:pic>
          <p:nvPicPr>
            <p:cNvPr id="964" name="Google Shape;964;p38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5" name="Google Shape;965;p38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6" name="Google Shape;966;p38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967" name="Google Shape;967;p38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8" name="Google Shape;968;p38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38"/>
          <p:cNvGrpSpPr/>
          <p:nvPr/>
        </p:nvGrpSpPr>
        <p:grpSpPr>
          <a:xfrm>
            <a:off x="2714484" y="3346257"/>
            <a:ext cx="1015290" cy="913353"/>
            <a:chOff x="4948675" y="150200"/>
            <a:chExt cx="1305000" cy="1139838"/>
          </a:xfrm>
        </p:grpSpPr>
        <p:pic>
          <p:nvPicPr>
            <p:cNvPr id="970" name="Google Shape;970;p38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1" name="Google Shape;971;p38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8"/>
          <p:cNvGrpSpPr/>
          <p:nvPr/>
        </p:nvGrpSpPr>
        <p:grpSpPr>
          <a:xfrm>
            <a:off x="1854641" y="3480763"/>
            <a:ext cx="1015290" cy="778845"/>
            <a:chOff x="5681175" y="279412"/>
            <a:chExt cx="1305000" cy="971976"/>
          </a:xfrm>
        </p:grpSpPr>
        <p:pic>
          <p:nvPicPr>
            <p:cNvPr id="973" name="Google Shape;973;p38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4" name="Google Shape;974;p38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38"/>
          <p:cNvGrpSpPr/>
          <p:nvPr/>
        </p:nvGrpSpPr>
        <p:grpSpPr>
          <a:xfrm>
            <a:off x="1106238" y="2923939"/>
            <a:ext cx="1144263" cy="752079"/>
            <a:chOff x="4472282" y="2482793"/>
            <a:chExt cx="1506600" cy="1054365"/>
          </a:xfrm>
        </p:grpSpPr>
        <p:pic>
          <p:nvPicPr>
            <p:cNvPr id="976" name="Google Shape;976;p38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541847" y="2482793"/>
              <a:ext cx="1079213" cy="897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7" name="Google Shape;977;p38"/>
            <p:cNvSpPr txBox="1"/>
            <p:nvPr/>
          </p:nvSpPr>
          <p:spPr>
            <a:xfrm>
              <a:off x="4472282" y="3105758"/>
              <a:ext cx="15066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M1268TS481_2 v1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8"/>
          <p:cNvSpPr txBox="1"/>
          <p:nvPr/>
        </p:nvSpPr>
        <p:spPr>
          <a:xfrm>
            <a:off x="44651" y="3448100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M1268TS262_1 v2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38"/>
          <p:cNvGrpSpPr/>
          <p:nvPr/>
        </p:nvGrpSpPr>
        <p:grpSpPr>
          <a:xfrm>
            <a:off x="51637" y="1591070"/>
            <a:ext cx="1298193" cy="789510"/>
            <a:chOff x="4192679" y="950559"/>
            <a:chExt cx="1709274" cy="1106841"/>
          </a:xfrm>
        </p:grpSpPr>
        <p:pic>
          <p:nvPicPr>
            <p:cNvPr id="980" name="Google Shape;980;p38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4192679" y="950559"/>
              <a:ext cx="1246610" cy="1044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1" name="Google Shape;981;p38"/>
            <p:cNvSpPr txBox="1"/>
            <p:nvPr/>
          </p:nvSpPr>
          <p:spPr>
            <a:xfrm>
              <a:off x="4342253" y="1626000"/>
              <a:ext cx="1559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M1276TS304_3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38"/>
          <p:cNvGrpSpPr/>
          <p:nvPr/>
        </p:nvGrpSpPr>
        <p:grpSpPr>
          <a:xfrm>
            <a:off x="-68600" y="3770571"/>
            <a:ext cx="1015300" cy="845747"/>
            <a:chOff x="79974" y="2200875"/>
            <a:chExt cx="1336800" cy="1185682"/>
          </a:xfrm>
        </p:grpSpPr>
        <p:pic>
          <p:nvPicPr>
            <p:cNvPr id="983" name="Google Shape;983;p38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70175" y="2200875"/>
              <a:ext cx="1136150" cy="95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4" name="Google Shape;984;p38"/>
            <p:cNvSpPr txBox="1"/>
            <p:nvPr/>
          </p:nvSpPr>
          <p:spPr>
            <a:xfrm>
              <a:off x="79974" y="2955157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M1282TS294_3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38"/>
          <p:cNvSpPr txBox="1"/>
          <p:nvPr/>
        </p:nvSpPr>
        <p:spPr>
          <a:xfrm>
            <a:off x="122696" y="2700488"/>
            <a:ext cx="118459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M1287TS462_5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8"/>
          <p:cNvSpPr txBox="1"/>
          <p:nvPr/>
        </p:nvSpPr>
        <p:spPr>
          <a:xfrm>
            <a:off x="927662" y="1852575"/>
            <a:ext cx="958793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M1297TS286_2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7" name="Google Shape;987;p38"/>
          <p:cNvGrpSpPr/>
          <p:nvPr/>
        </p:nvGrpSpPr>
        <p:grpSpPr>
          <a:xfrm>
            <a:off x="857411" y="2068902"/>
            <a:ext cx="1118600" cy="904528"/>
            <a:chOff x="6443304" y="984951"/>
            <a:chExt cx="1472811" cy="1268089"/>
          </a:xfrm>
        </p:grpSpPr>
        <p:pic>
          <p:nvPicPr>
            <p:cNvPr id="988" name="Google Shape;988;p38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6443304" y="984951"/>
              <a:ext cx="1205563" cy="1009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p38"/>
            <p:cNvSpPr txBox="1"/>
            <p:nvPr/>
          </p:nvSpPr>
          <p:spPr>
            <a:xfrm>
              <a:off x="6579315" y="1821640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M1216TS462_3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0" name="Google Shape;990;p38"/>
          <p:cNvSpPr txBox="1"/>
          <p:nvPr/>
        </p:nvSpPr>
        <p:spPr>
          <a:xfrm>
            <a:off x="731274" y="4871436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M1228v1TS262_1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8"/>
          <p:cNvSpPr txBox="1"/>
          <p:nvPr/>
        </p:nvSpPr>
        <p:spPr>
          <a:xfrm>
            <a:off x="786651" y="4131025"/>
            <a:ext cx="1118516" cy="307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M1228v2TS481_1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8"/>
          <p:cNvSpPr txBox="1"/>
          <p:nvPr/>
        </p:nvSpPr>
        <p:spPr>
          <a:xfrm>
            <a:off x="2655933" y="4922025"/>
            <a:ext cx="124292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M1239v1TS294_1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8"/>
          <p:cNvSpPr txBox="1"/>
          <p:nvPr/>
        </p:nvSpPr>
        <p:spPr>
          <a:xfrm>
            <a:off x="1652148" y="4894726"/>
            <a:ext cx="1085705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M1239v2TS235_4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8"/>
          <p:cNvSpPr txBox="1"/>
          <p:nvPr/>
        </p:nvSpPr>
        <p:spPr>
          <a:xfrm>
            <a:off x="799900" y="824700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Hybrid</a:t>
            </a:r>
            <a:endParaRPr b="1" i="0" sz="1200" u="none" cap="none" strike="noStrik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8"/>
          <p:cNvSpPr/>
          <p:nvPr/>
        </p:nvSpPr>
        <p:spPr>
          <a:xfrm>
            <a:off x="-62556" y="902575"/>
            <a:ext cx="1220200" cy="4186750"/>
          </a:xfrm>
          <a:custGeom>
            <a:rect b="b" l="l" r="r" t="t"/>
            <a:pathLst>
              <a:path extrusionOk="0" h="167470" w="48808">
                <a:moveTo>
                  <a:pt x="48808" y="0"/>
                </a:moveTo>
                <a:cubicBezTo>
                  <a:pt x="47064" y="4688"/>
                  <a:pt x="44011" y="22732"/>
                  <a:pt x="38341" y="28129"/>
                </a:cubicBezTo>
                <a:cubicBezTo>
                  <a:pt x="32672" y="33526"/>
                  <a:pt x="21060" y="31510"/>
                  <a:pt x="14791" y="32382"/>
                </a:cubicBezTo>
                <a:cubicBezTo>
                  <a:pt x="8522" y="33254"/>
                  <a:pt x="2852" y="10848"/>
                  <a:pt x="726" y="33363"/>
                </a:cubicBezTo>
                <a:cubicBezTo>
                  <a:pt x="-1400" y="55878"/>
                  <a:pt x="1816" y="145119"/>
                  <a:pt x="2034" y="167470"/>
                </a:cubicBezTo>
              </a:path>
            </a:pathLst>
          </a:cu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8"/>
          <p:cNvSpPr/>
          <p:nvPr/>
        </p:nvSpPr>
        <p:spPr>
          <a:xfrm>
            <a:off x="-3525" y="935275"/>
            <a:ext cx="5098700" cy="4216250"/>
          </a:xfrm>
          <a:custGeom>
            <a:rect b="b" l="l" r="r" t="t"/>
            <a:pathLst>
              <a:path extrusionOk="0" h="168650" w="203948">
                <a:moveTo>
                  <a:pt x="72942" y="0"/>
                </a:moveTo>
                <a:cubicBezTo>
                  <a:pt x="73160" y="4252"/>
                  <a:pt x="69725" y="21152"/>
                  <a:pt x="74250" y="25513"/>
                </a:cubicBezTo>
                <a:cubicBezTo>
                  <a:pt x="78775" y="29874"/>
                  <a:pt x="87225" y="25894"/>
                  <a:pt x="100090" y="26167"/>
                </a:cubicBezTo>
                <a:cubicBezTo>
                  <a:pt x="112956" y="26440"/>
                  <a:pt x="138523" y="26985"/>
                  <a:pt x="151443" y="27149"/>
                </a:cubicBezTo>
                <a:cubicBezTo>
                  <a:pt x="164363" y="27313"/>
                  <a:pt x="172378" y="24096"/>
                  <a:pt x="177611" y="27149"/>
                </a:cubicBezTo>
                <a:cubicBezTo>
                  <a:pt x="182845" y="30202"/>
                  <a:pt x="181536" y="40832"/>
                  <a:pt x="182844" y="45466"/>
                </a:cubicBezTo>
                <a:cubicBezTo>
                  <a:pt x="184152" y="50100"/>
                  <a:pt x="182626" y="52825"/>
                  <a:pt x="185461" y="54951"/>
                </a:cubicBezTo>
                <a:cubicBezTo>
                  <a:pt x="188296" y="57077"/>
                  <a:pt x="196800" y="53915"/>
                  <a:pt x="199853" y="58222"/>
                </a:cubicBezTo>
                <a:cubicBezTo>
                  <a:pt x="202906" y="62529"/>
                  <a:pt x="204378" y="74849"/>
                  <a:pt x="203778" y="80791"/>
                </a:cubicBezTo>
                <a:cubicBezTo>
                  <a:pt x="203178" y="86733"/>
                  <a:pt x="202851" y="90931"/>
                  <a:pt x="196255" y="93875"/>
                </a:cubicBezTo>
                <a:cubicBezTo>
                  <a:pt x="189659" y="96819"/>
                  <a:pt x="172377" y="95238"/>
                  <a:pt x="164200" y="98454"/>
                </a:cubicBezTo>
                <a:cubicBezTo>
                  <a:pt x="156023" y="101670"/>
                  <a:pt x="151334" y="105759"/>
                  <a:pt x="147191" y="113173"/>
                </a:cubicBezTo>
                <a:cubicBezTo>
                  <a:pt x="143048" y="120587"/>
                  <a:pt x="139614" y="134053"/>
                  <a:pt x="139341" y="142939"/>
                </a:cubicBezTo>
                <a:cubicBezTo>
                  <a:pt x="139069" y="151825"/>
                  <a:pt x="147573" y="162401"/>
                  <a:pt x="145556" y="166489"/>
                </a:cubicBezTo>
                <a:cubicBezTo>
                  <a:pt x="143539" y="170578"/>
                  <a:pt x="151498" y="167470"/>
                  <a:pt x="127239" y="167470"/>
                </a:cubicBezTo>
                <a:cubicBezTo>
                  <a:pt x="102980" y="167470"/>
                  <a:pt x="21207" y="166653"/>
                  <a:pt x="0" y="166489"/>
                </a:cubicBezTo>
              </a:path>
            </a:pathLst>
          </a:cu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8"/>
          <p:cNvSpPr txBox="1"/>
          <p:nvPr/>
        </p:nvSpPr>
        <p:spPr>
          <a:xfrm>
            <a:off x="5147875" y="1720425"/>
            <a:ext cx="117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b="1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8"/>
          <p:cNvSpPr txBox="1"/>
          <p:nvPr/>
        </p:nvSpPr>
        <p:spPr>
          <a:xfrm>
            <a:off x="4785044" y="-39484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1b70af0dc8_1_116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“Hybrid” - Overview performance 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1004" name="Google Shape;1004;g31b70af0dc8_1_116"/>
          <p:cNvPicPr preferRelativeResize="0"/>
          <p:nvPr/>
        </p:nvPicPr>
        <p:blipFill rotWithShape="1">
          <a:blip r:embed="rId3">
            <a:alphaModFix/>
          </a:blip>
          <a:srcRect b="63076" l="0" r="0" t="0"/>
          <a:stretch/>
        </p:blipFill>
        <p:spPr>
          <a:xfrm>
            <a:off x="104800" y="1027275"/>
            <a:ext cx="8929224" cy="29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g31b70af0dc8_1_116"/>
          <p:cNvPicPr preferRelativeResize="0"/>
          <p:nvPr/>
        </p:nvPicPr>
        <p:blipFill rotWithShape="1">
          <a:blip r:embed="rId3">
            <a:alphaModFix/>
          </a:blip>
          <a:srcRect b="450" l="0" r="0" t="87398"/>
          <a:stretch/>
        </p:blipFill>
        <p:spPr>
          <a:xfrm>
            <a:off x="104800" y="3875100"/>
            <a:ext cx="8929224" cy="97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g31b70af0dc8_1_4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475" y="389100"/>
            <a:ext cx="5277916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31b70af0dc8_1_449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“Hybrid” - Overview performance </a:t>
            </a:r>
            <a:endParaRPr b="1" sz="1808">
              <a:solidFill>
                <a:schemeClr val="lt1"/>
              </a:solidFill>
            </a:endParaRPr>
          </a:p>
        </p:txBody>
      </p:sp>
      <p:grpSp>
        <p:nvGrpSpPr>
          <p:cNvPr id="1012" name="Google Shape;1012;g31b70af0dc8_1_449"/>
          <p:cNvGrpSpPr/>
          <p:nvPr/>
        </p:nvGrpSpPr>
        <p:grpSpPr>
          <a:xfrm>
            <a:off x="2598725" y="958850"/>
            <a:ext cx="6459625" cy="3972000"/>
            <a:chOff x="2598725" y="958850"/>
            <a:chExt cx="6459625" cy="3972000"/>
          </a:xfrm>
        </p:grpSpPr>
        <p:sp>
          <p:nvSpPr>
            <p:cNvPr id="1013" name="Google Shape;1013;g31b70af0dc8_1_449"/>
            <p:cNvSpPr/>
            <p:nvPr/>
          </p:nvSpPr>
          <p:spPr>
            <a:xfrm>
              <a:off x="2598725" y="958850"/>
              <a:ext cx="228600" cy="3972000"/>
            </a:xfrm>
            <a:prstGeom prst="rect">
              <a:avLst/>
            </a:prstGeom>
            <a:solidFill>
              <a:srgbClr val="0000FF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g31b70af0dc8_1_449"/>
            <p:cNvSpPr/>
            <p:nvPr/>
          </p:nvSpPr>
          <p:spPr>
            <a:xfrm>
              <a:off x="5732450" y="958850"/>
              <a:ext cx="414300" cy="3972000"/>
            </a:xfrm>
            <a:prstGeom prst="rect">
              <a:avLst/>
            </a:prstGeom>
            <a:solidFill>
              <a:srgbClr val="0000FF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g31b70af0dc8_1_449"/>
            <p:cNvSpPr/>
            <p:nvPr/>
          </p:nvSpPr>
          <p:spPr>
            <a:xfrm>
              <a:off x="6756400" y="1102700"/>
              <a:ext cx="2090700" cy="389100"/>
            </a:xfrm>
            <a:prstGeom prst="rect">
              <a:avLst/>
            </a:prstGeom>
            <a:solidFill>
              <a:srgbClr val="0000FF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g31b70af0dc8_1_449"/>
            <p:cNvSpPr txBox="1"/>
            <p:nvPr/>
          </p:nvSpPr>
          <p:spPr>
            <a:xfrm>
              <a:off x="6708750" y="1070000"/>
              <a:ext cx="23496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Crystallization FAB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g31b70af0dc8_1_449"/>
          <p:cNvGrpSpPr/>
          <p:nvPr/>
        </p:nvGrpSpPr>
        <p:grpSpPr>
          <a:xfrm>
            <a:off x="5429425" y="2571750"/>
            <a:ext cx="3533775" cy="1700875"/>
            <a:chOff x="5429425" y="2571750"/>
            <a:chExt cx="3533775" cy="1700875"/>
          </a:xfrm>
        </p:grpSpPr>
        <p:sp>
          <p:nvSpPr>
            <p:cNvPr id="1018" name="Google Shape;1018;g31b70af0dc8_1_449"/>
            <p:cNvSpPr txBox="1"/>
            <p:nvPr/>
          </p:nvSpPr>
          <p:spPr>
            <a:xfrm>
              <a:off x="6756400" y="2571750"/>
              <a:ext cx="2206800" cy="97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BF9000"/>
                  </a:solidFill>
                  <a:latin typeface="Arial"/>
                  <a:ea typeface="Arial"/>
                  <a:cs typeface="Arial"/>
                  <a:sym typeface="Arial"/>
                </a:rPr>
                <a:t>Viral Spike-RBD RNA Aptamer </a:t>
              </a:r>
              <a:endParaRPr b="1" i="0" sz="18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9" name="Google Shape;1019;g31b70af0dc8_1_449"/>
            <p:cNvCxnSpPr/>
            <p:nvPr/>
          </p:nvCxnSpPr>
          <p:spPr>
            <a:xfrm flipH="1">
              <a:off x="5429425" y="2918125"/>
              <a:ext cx="1373700" cy="1354500"/>
            </a:xfrm>
            <a:prstGeom prst="straightConnector1">
              <a:avLst/>
            </a:prstGeom>
            <a:noFill/>
            <a:ln cap="flat" cmpd="sng" w="38100">
              <a:solidFill>
                <a:srgbClr val="BF9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1020" name="Google Shape;1020;g31b70af0dc8_1_449"/>
          <p:cNvGrpSpPr/>
          <p:nvPr/>
        </p:nvGrpSpPr>
        <p:grpSpPr>
          <a:xfrm>
            <a:off x="3007400" y="1643600"/>
            <a:ext cx="6050950" cy="1760750"/>
            <a:chOff x="3007400" y="1643600"/>
            <a:chExt cx="6050950" cy="1760750"/>
          </a:xfrm>
        </p:grpSpPr>
        <p:sp>
          <p:nvSpPr>
            <p:cNvPr id="1021" name="Google Shape;1021;g31b70af0dc8_1_449"/>
            <p:cNvSpPr/>
            <p:nvPr/>
          </p:nvSpPr>
          <p:spPr>
            <a:xfrm>
              <a:off x="3874525" y="2121175"/>
              <a:ext cx="1101900" cy="1275600"/>
            </a:xfrm>
            <a:prstGeom prst="rect">
              <a:avLst/>
            </a:prstGeom>
            <a:solidFill>
              <a:srgbClr val="FF0000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g31b70af0dc8_1_449"/>
            <p:cNvSpPr/>
            <p:nvPr/>
          </p:nvSpPr>
          <p:spPr>
            <a:xfrm>
              <a:off x="5503850" y="2128750"/>
              <a:ext cx="228600" cy="1275600"/>
            </a:xfrm>
            <a:prstGeom prst="rect">
              <a:avLst/>
            </a:prstGeom>
            <a:solidFill>
              <a:srgbClr val="FF0000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g31b70af0dc8_1_449"/>
            <p:cNvSpPr/>
            <p:nvPr/>
          </p:nvSpPr>
          <p:spPr>
            <a:xfrm>
              <a:off x="3007400" y="2128750"/>
              <a:ext cx="437100" cy="1275600"/>
            </a:xfrm>
            <a:prstGeom prst="rect">
              <a:avLst/>
            </a:prstGeom>
            <a:solidFill>
              <a:srgbClr val="FF0000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g31b70af0dc8_1_449"/>
            <p:cNvSpPr/>
            <p:nvPr/>
          </p:nvSpPr>
          <p:spPr>
            <a:xfrm>
              <a:off x="6756400" y="1676300"/>
              <a:ext cx="2090700" cy="389100"/>
            </a:xfrm>
            <a:prstGeom prst="rect">
              <a:avLst/>
            </a:prstGeom>
            <a:solidFill>
              <a:srgbClr val="FF0000">
                <a:alpha val="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g31b70af0dc8_1_449"/>
            <p:cNvSpPr txBox="1"/>
            <p:nvPr/>
          </p:nvSpPr>
          <p:spPr>
            <a:xfrm>
              <a:off x="6708750" y="1643600"/>
              <a:ext cx="23496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DNA duplexes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23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“Hybrid” - Proposed Z-score ranking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1031" name="Google Shape;10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50" y="1116325"/>
            <a:ext cx="8839204" cy="435918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23"/>
          <p:cNvSpPr txBox="1"/>
          <p:nvPr/>
        </p:nvSpPr>
        <p:spPr>
          <a:xfrm>
            <a:off x="3042375" y="1567700"/>
            <a:ext cx="96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3"/>
          <p:cNvSpPr txBox="1"/>
          <p:nvPr/>
        </p:nvSpPr>
        <p:spPr>
          <a:xfrm>
            <a:off x="6883700" y="1567700"/>
            <a:ext cx="133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Interface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4" name="Google Shape;1034;p23"/>
          <p:cNvGrpSpPr/>
          <p:nvPr/>
        </p:nvGrpSpPr>
        <p:grpSpPr>
          <a:xfrm>
            <a:off x="181950" y="2106275"/>
            <a:ext cx="8839204" cy="1843350"/>
            <a:chOff x="181950" y="2106275"/>
            <a:chExt cx="8839204" cy="1843350"/>
          </a:xfrm>
        </p:grpSpPr>
        <p:grpSp>
          <p:nvGrpSpPr>
            <p:cNvPr id="1035" name="Google Shape;1035;p23"/>
            <p:cNvGrpSpPr/>
            <p:nvPr/>
          </p:nvGrpSpPr>
          <p:grpSpPr>
            <a:xfrm>
              <a:off x="181950" y="2106275"/>
              <a:ext cx="8839204" cy="1843350"/>
              <a:chOff x="181950" y="2106275"/>
              <a:chExt cx="8839204" cy="1843350"/>
            </a:xfrm>
          </p:grpSpPr>
          <p:pic>
            <p:nvPicPr>
              <p:cNvPr id="1036" name="Google Shape;1036;p2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1950" y="3039050"/>
                <a:ext cx="8839204" cy="4488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37" name="Google Shape;1037;p23"/>
              <p:cNvSpPr txBox="1"/>
              <p:nvPr/>
            </p:nvSpPr>
            <p:spPr>
              <a:xfrm>
                <a:off x="3093925" y="3487925"/>
                <a:ext cx="968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en" sz="1800" u="none" cap="none" strike="noStrik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Global</a:t>
                </a:r>
                <a:endParaRPr b="1" i="0" sz="18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3"/>
              <p:cNvSpPr txBox="1"/>
              <p:nvPr/>
            </p:nvSpPr>
            <p:spPr>
              <a:xfrm>
                <a:off x="6935250" y="3487925"/>
                <a:ext cx="13329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en" sz="1800" u="none" cap="none" strike="noStrik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Interface</a:t>
                </a:r>
                <a:endParaRPr b="1" i="0" sz="18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39" name="Google Shape;1039;p23"/>
              <p:cNvCxnSpPr/>
              <p:nvPr/>
            </p:nvCxnSpPr>
            <p:spPr>
              <a:xfrm flipH="1">
                <a:off x="4991400" y="2106275"/>
                <a:ext cx="8700" cy="8151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1040" name="Google Shape;1040;p23"/>
            <p:cNvCxnSpPr/>
            <p:nvPr/>
          </p:nvCxnSpPr>
          <p:spPr>
            <a:xfrm flipH="1">
              <a:off x="5330550" y="2106275"/>
              <a:ext cx="8700" cy="815100"/>
            </a:xfrm>
            <a:prstGeom prst="straightConnector1">
              <a:avLst/>
            </a:prstGeom>
            <a:noFill/>
            <a:ln cap="flat" cmpd="sng" w="762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41" name="Google Shape;1041;p23"/>
          <p:cNvSpPr txBox="1"/>
          <p:nvPr/>
        </p:nvSpPr>
        <p:spPr>
          <a:xfrm>
            <a:off x="192375" y="4072775"/>
            <a:ext cx="484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best of all 5 models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excluded models missing chains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24"/>
          <p:cNvPicPr preferRelativeResize="0"/>
          <p:nvPr/>
        </p:nvPicPr>
        <p:blipFill rotWithShape="1">
          <a:blip r:embed="rId3">
            <a:alphaModFix/>
          </a:blip>
          <a:srcRect b="0" l="0" r="0" t="3956"/>
          <a:stretch/>
        </p:blipFill>
        <p:spPr>
          <a:xfrm>
            <a:off x="495600" y="912275"/>
            <a:ext cx="6640532" cy="42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24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“Hybrid” - Rankings 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1048" name="Google Shape;10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00" y="425300"/>
            <a:ext cx="8839204" cy="448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24"/>
          <p:cNvSpPr/>
          <p:nvPr/>
        </p:nvSpPr>
        <p:spPr>
          <a:xfrm>
            <a:off x="7076025" y="1113825"/>
            <a:ext cx="23577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600" u="none" cap="none" strike="noStrike">
                <a:solidFill>
                  <a:srgbClr val="7F6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Kihara lab and </a:t>
            </a:r>
            <a:r>
              <a:rPr b="1" i="0" lang="en" sz="1600" u="none" cap="none" strike="noStrike">
                <a:solidFill>
                  <a:srgbClr val="80008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MIEnsemble server</a:t>
            </a:r>
            <a:endParaRPr b="0" i="0" sz="1600" u="none" cap="none" strike="noStrike">
              <a:solidFill>
                <a:srgbClr val="80008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0" name="Google Shape;1050;p24"/>
          <p:cNvCxnSpPr/>
          <p:nvPr/>
        </p:nvCxnSpPr>
        <p:spPr>
          <a:xfrm rot="10800000">
            <a:off x="7088775" y="994800"/>
            <a:ext cx="566700" cy="237300"/>
          </a:xfrm>
          <a:prstGeom prst="straightConnector1">
            <a:avLst/>
          </a:prstGeom>
          <a:noFill/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051" name="Google Shape;1051;p24"/>
          <p:cNvGrpSpPr/>
          <p:nvPr/>
        </p:nvGrpSpPr>
        <p:grpSpPr>
          <a:xfrm>
            <a:off x="6813750" y="1160075"/>
            <a:ext cx="2235000" cy="1298325"/>
            <a:chOff x="6813750" y="1160075"/>
            <a:chExt cx="2235000" cy="1298325"/>
          </a:xfrm>
        </p:grpSpPr>
        <p:sp>
          <p:nvSpPr>
            <p:cNvPr id="1052" name="Google Shape;1052;p24"/>
            <p:cNvSpPr/>
            <p:nvPr/>
          </p:nvSpPr>
          <p:spPr>
            <a:xfrm>
              <a:off x="6813750" y="1754300"/>
              <a:ext cx="2235000" cy="7041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F6000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Vfold and CSSB_experimental</a:t>
              </a:r>
              <a:endParaRPr b="0" i="0" sz="1600" u="none" cap="none" strike="noStrike">
                <a:solidFill>
                  <a:srgbClr val="7F6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3" name="Google Shape;1053;p24"/>
            <p:cNvCxnSpPr/>
            <p:nvPr/>
          </p:nvCxnSpPr>
          <p:spPr>
            <a:xfrm rot="10800000">
              <a:off x="7057050" y="1160075"/>
              <a:ext cx="97800" cy="733800"/>
            </a:xfrm>
            <a:prstGeom prst="straightConnector1">
              <a:avLst/>
            </a:prstGeom>
            <a:noFill/>
            <a:ln cap="flat" cmpd="sng" w="9525">
              <a:solidFill>
                <a:srgbClr val="BF9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1054" name="Google Shape;1054;p24"/>
          <p:cNvSpPr/>
          <p:nvPr/>
        </p:nvSpPr>
        <p:spPr>
          <a:xfrm>
            <a:off x="4951400" y="4056075"/>
            <a:ext cx="519000" cy="13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5" name="Google Shape;1055;p24"/>
          <p:cNvPicPr preferRelativeResize="0"/>
          <p:nvPr/>
        </p:nvPicPr>
        <p:blipFill rotWithShape="1">
          <a:blip r:embed="rId4">
            <a:alphaModFix/>
          </a:blip>
          <a:srcRect b="0" l="0" r="87440" t="0"/>
          <a:stretch/>
        </p:blipFill>
        <p:spPr>
          <a:xfrm>
            <a:off x="4951393" y="3983906"/>
            <a:ext cx="586931" cy="2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24"/>
          <p:cNvSpPr/>
          <p:nvPr/>
        </p:nvSpPr>
        <p:spPr>
          <a:xfrm>
            <a:off x="6504550" y="3035025"/>
            <a:ext cx="32013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600" u="none" cap="none" strike="noStrike">
                <a:solidFill>
                  <a:srgbClr val="7F6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DL with manual selection</a:t>
            </a:r>
            <a:endParaRPr b="1" i="0" sz="1600" u="none" cap="none" strike="noStrike">
              <a:solidFill>
                <a:srgbClr val="7F6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4"/>
          <p:cNvSpPr/>
          <p:nvPr/>
        </p:nvSpPr>
        <p:spPr>
          <a:xfrm>
            <a:off x="6504550" y="3590400"/>
            <a:ext cx="3201300" cy="7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600" u="none" cap="none" strike="noStrike">
                <a:solidFill>
                  <a:srgbClr val="741B47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Automated pipeline</a:t>
            </a:r>
            <a:endParaRPr b="1" i="0" sz="1600" u="none" cap="none" strike="noStrike">
              <a:solidFill>
                <a:srgbClr val="741B47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9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1063" name="Google Shape;1063;p39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9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5" name="Google Shape;1065;p39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1066" name="Google Shape;1066;p39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7" name="Google Shape;1067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8" name="Google Shape;1068;p39"/>
          <p:cNvGrpSpPr/>
          <p:nvPr/>
        </p:nvGrpSpPr>
        <p:grpSpPr>
          <a:xfrm>
            <a:off x="6126564" y="1658844"/>
            <a:ext cx="957727" cy="902084"/>
            <a:chOff x="3602363" y="2469325"/>
            <a:chExt cx="1231012" cy="1125775"/>
          </a:xfrm>
        </p:grpSpPr>
        <p:pic>
          <p:nvPicPr>
            <p:cNvPr id="1069" name="Google Shape;1069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0" name="Google Shape;1070;p39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1" name="Google Shape;1071;p39"/>
          <p:cNvGrpSpPr/>
          <p:nvPr/>
        </p:nvGrpSpPr>
        <p:grpSpPr>
          <a:xfrm>
            <a:off x="3777680" y="824712"/>
            <a:ext cx="915628" cy="856510"/>
            <a:chOff x="-948150" y="1262238"/>
            <a:chExt cx="1176900" cy="1068900"/>
          </a:xfrm>
        </p:grpSpPr>
        <p:pic>
          <p:nvPicPr>
            <p:cNvPr id="1072" name="Google Shape;1072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3" name="Google Shape;1073;p39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39"/>
          <p:cNvGrpSpPr/>
          <p:nvPr/>
        </p:nvGrpSpPr>
        <p:grpSpPr>
          <a:xfrm>
            <a:off x="8005140" y="911277"/>
            <a:ext cx="1062359" cy="956627"/>
            <a:chOff x="4571225" y="3810132"/>
            <a:chExt cx="1365500" cy="1193843"/>
          </a:xfrm>
        </p:grpSpPr>
        <p:pic>
          <p:nvPicPr>
            <p:cNvPr id="1075" name="Google Shape;1075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6" name="Google Shape;1076;p39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9"/>
          <p:cNvGrpSpPr/>
          <p:nvPr/>
        </p:nvGrpSpPr>
        <p:grpSpPr>
          <a:xfrm>
            <a:off x="5265466" y="3352861"/>
            <a:ext cx="1148182" cy="1071458"/>
            <a:chOff x="176837" y="1922725"/>
            <a:chExt cx="1475813" cy="1337150"/>
          </a:xfrm>
        </p:grpSpPr>
        <p:sp>
          <p:nvSpPr>
            <p:cNvPr id="1078" name="Google Shape;1078;p39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9" name="Google Shape;1079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0" name="Google Shape;1080;p39"/>
          <p:cNvGrpSpPr/>
          <p:nvPr/>
        </p:nvGrpSpPr>
        <p:grpSpPr>
          <a:xfrm>
            <a:off x="7877082" y="1901986"/>
            <a:ext cx="1184650" cy="963441"/>
            <a:chOff x="9958864" y="3420366"/>
            <a:chExt cx="1522686" cy="1202347"/>
          </a:xfrm>
        </p:grpSpPr>
        <p:pic>
          <p:nvPicPr>
            <p:cNvPr id="1081" name="Google Shape;1081;p3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2" name="Google Shape;1082;p39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39"/>
          <p:cNvGrpSpPr/>
          <p:nvPr/>
        </p:nvGrpSpPr>
        <p:grpSpPr>
          <a:xfrm>
            <a:off x="7876925" y="2822791"/>
            <a:ext cx="1184642" cy="1102889"/>
            <a:chOff x="4036800" y="5758339"/>
            <a:chExt cx="1522676" cy="1376374"/>
          </a:xfrm>
        </p:grpSpPr>
        <p:pic>
          <p:nvPicPr>
            <p:cNvPr id="1084" name="Google Shape;1084;p3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5" name="Google Shape;1085;p39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39"/>
          <p:cNvGrpSpPr/>
          <p:nvPr/>
        </p:nvGrpSpPr>
        <p:grpSpPr>
          <a:xfrm>
            <a:off x="7056637" y="2822682"/>
            <a:ext cx="1144331" cy="1003221"/>
            <a:chOff x="-2010888" y="3235308"/>
            <a:chExt cx="1470863" cy="1251992"/>
          </a:xfrm>
        </p:grpSpPr>
        <p:pic>
          <p:nvPicPr>
            <p:cNvPr id="1087" name="Google Shape;1087;p39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8" name="Google Shape;1088;p39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9" name="Google Shape;1089;p39"/>
          <p:cNvGrpSpPr/>
          <p:nvPr/>
        </p:nvGrpSpPr>
        <p:grpSpPr>
          <a:xfrm>
            <a:off x="6812103" y="1921208"/>
            <a:ext cx="1316766" cy="932201"/>
            <a:chOff x="177023" y="3117289"/>
            <a:chExt cx="1692502" cy="1163361"/>
          </a:xfrm>
        </p:grpSpPr>
        <p:pic>
          <p:nvPicPr>
            <p:cNvPr id="1090" name="Google Shape;1090;p3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1" name="Google Shape;1091;p39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2" name="Google Shape;1092;p39"/>
          <p:cNvGrpSpPr/>
          <p:nvPr/>
        </p:nvGrpSpPr>
        <p:grpSpPr>
          <a:xfrm>
            <a:off x="4563522" y="891000"/>
            <a:ext cx="915628" cy="894444"/>
            <a:chOff x="6433025" y="1793033"/>
            <a:chExt cx="1176900" cy="1116242"/>
          </a:xfrm>
        </p:grpSpPr>
        <p:pic>
          <p:nvPicPr>
            <p:cNvPr id="1093" name="Google Shape;1093;p3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4" name="Google Shape;1094;p39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5" name="Google Shape;1095;p39"/>
          <p:cNvGrpSpPr/>
          <p:nvPr/>
        </p:nvGrpSpPr>
        <p:grpSpPr>
          <a:xfrm>
            <a:off x="4990952" y="820659"/>
            <a:ext cx="915628" cy="864683"/>
            <a:chOff x="7209175" y="1905225"/>
            <a:chExt cx="1176900" cy="1079100"/>
          </a:xfrm>
        </p:grpSpPr>
        <p:pic>
          <p:nvPicPr>
            <p:cNvPr id="1096" name="Google Shape;1096;p3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7" name="Google Shape;1097;p39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8" name="Google Shape;1098;p39"/>
          <p:cNvGrpSpPr/>
          <p:nvPr/>
        </p:nvGrpSpPr>
        <p:grpSpPr>
          <a:xfrm>
            <a:off x="5437090" y="953664"/>
            <a:ext cx="915628" cy="831788"/>
            <a:chOff x="8969475" y="1837302"/>
            <a:chExt cx="1176900" cy="1038048"/>
          </a:xfrm>
        </p:grpSpPr>
        <p:pic>
          <p:nvPicPr>
            <p:cNvPr id="1099" name="Google Shape;1099;p3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0" name="Google Shape;1100;p39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1" name="Google Shape;1101;p39"/>
          <p:cNvSpPr txBox="1"/>
          <p:nvPr/>
        </p:nvSpPr>
        <p:spPr>
          <a:xfrm>
            <a:off x="3131819" y="2134774"/>
            <a:ext cx="915629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9"/>
          <p:cNvSpPr txBox="1"/>
          <p:nvPr/>
        </p:nvSpPr>
        <p:spPr>
          <a:xfrm>
            <a:off x="3830130" y="2128830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3" name="Google Shape;1103;p39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1104" name="Google Shape;1104;p3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p39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6" name="Google Shape;1106;p39"/>
          <p:cNvGrpSpPr/>
          <p:nvPr/>
        </p:nvGrpSpPr>
        <p:grpSpPr>
          <a:xfrm>
            <a:off x="4098083" y="3111351"/>
            <a:ext cx="973133" cy="845642"/>
            <a:chOff x="2391511" y="3913713"/>
            <a:chExt cx="1250814" cy="1055337"/>
          </a:xfrm>
        </p:grpSpPr>
        <p:pic>
          <p:nvPicPr>
            <p:cNvPr id="1107" name="Google Shape;1107;p3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8" name="Google Shape;1108;p39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9" name="Google Shape;1109;p39"/>
          <p:cNvGrpSpPr/>
          <p:nvPr/>
        </p:nvGrpSpPr>
        <p:grpSpPr>
          <a:xfrm>
            <a:off x="4538974" y="3647577"/>
            <a:ext cx="964518" cy="938982"/>
            <a:chOff x="2957172" y="3931226"/>
            <a:chExt cx="1239741" cy="1171824"/>
          </a:xfrm>
        </p:grpSpPr>
        <p:pic>
          <p:nvPicPr>
            <p:cNvPr id="1110" name="Google Shape;1110;p3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1" name="Google Shape;1111;p39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39"/>
          <p:cNvGrpSpPr/>
          <p:nvPr/>
        </p:nvGrpSpPr>
        <p:grpSpPr>
          <a:xfrm>
            <a:off x="5038639" y="2464845"/>
            <a:ext cx="958700" cy="910698"/>
            <a:chOff x="2244313" y="3910700"/>
            <a:chExt cx="1232262" cy="1136525"/>
          </a:xfrm>
        </p:grpSpPr>
        <p:pic>
          <p:nvPicPr>
            <p:cNvPr id="1113" name="Google Shape;1113;p3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4" name="Google Shape;1114;p39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5" name="Google Shape;1115;p39"/>
          <p:cNvGrpSpPr/>
          <p:nvPr/>
        </p:nvGrpSpPr>
        <p:grpSpPr>
          <a:xfrm>
            <a:off x="6203151" y="959463"/>
            <a:ext cx="1077968" cy="834003"/>
            <a:chOff x="5229337" y="2956926"/>
            <a:chExt cx="1385563" cy="1040812"/>
          </a:xfrm>
        </p:grpSpPr>
        <p:pic>
          <p:nvPicPr>
            <p:cNvPr id="1116" name="Google Shape;1116;p3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7" name="Google Shape;1117;p39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8" name="Google Shape;1118;p39"/>
          <p:cNvSpPr txBox="1"/>
          <p:nvPr/>
        </p:nvSpPr>
        <p:spPr>
          <a:xfrm>
            <a:off x="2340100" y="2127957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9" name="Google Shape;1119;p39"/>
          <p:cNvGrpSpPr/>
          <p:nvPr/>
        </p:nvGrpSpPr>
        <p:grpSpPr>
          <a:xfrm>
            <a:off x="3543851" y="3684470"/>
            <a:ext cx="915628" cy="865083"/>
            <a:chOff x="2195050" y="2918151"/>
            <a:chExt cx="1176900" cy="1079599"/>
          </a:xfrm>
        </p:grpSpPr>
        <p:pic>
          <p:nvPicPr>
            <p:cNvPr id="1120" name="Google Shape;1120;p3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1" name="Google Shape;1121;p39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2" name="Google Shape;1122;p39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1123" name="Google Shape;1123;p3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4" name="Google Shape;1124;p39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5" name="Google Shape;1125;p39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1126" name="Google Shape;1126;p3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7" name="Google Shape;1127;p39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8" name="Google Shape;1128;p39"/>
          <p:cNvGrpSpPr/>
          <p:nvPr/>
        </p:nvGrpSpPr>
        <p:grpSpPr>
          <a:xfrm>
            <a:off x="6981853" y="1057808"/>
            <a:ext cx="977586" cy="838606"/>
            <a:chOff x="6287538" y="1053156"/>
            <a:chExt cx="1256537" cy="1046557"/>
          </a:xfrm>
        </p:grpSpPr>
        <p:pic>
          <p:nvPicPr>
            <p:cNvPr id="1129" name="Google Shape;1129;p3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0" name="Google Shape;1130;p39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1" name="Google Shape;1131;p39"/>
          <p:cNvGrpSpPr/>
          <p:nvPr/>
        </p:nvGrpSpPr>
        <p:grpSpPr>
          <a:xfrm>
            <a:off x="5971088" y="2375470"/>
            <a:ext cx="1085777" cy="995997"/>
            <a:chOff x="5087725" y="2499949"/>
            <a:chExt cx="1395600" cy="1242976"/>
          </a:xfrm>
        </p:grpSpPr>
        <p:pic>
          <p:nvPicPr>
            <p:cNvPr id="1132" name="Google Shape;1132;p3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3" name="Google Shape;1133;p39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4" name="Google Shape;1134;p39"/>
          <p:cNvGrpSpPr/>
          <p:nvPr/>
        </p:nvGrpSpPr>
        <p:grpSpPr>
          <a:xfrm>
            <a:off x="6352595" y="3255208"/>
            <a:ext cx="1015290" cy="816755"/>
            <a:chOff x="5746538" y="4155700"/>
            <a:chExt cx="1305000" cy="1019288"/>
          </a:xfrm>
        </p:grpSpPr>
        <p:pic>
          <p:nvPicPr>
            <p:cNvPr id="1135" name="Google Shape;1135;p3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6" name="Google Shape;1136;p39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39"/>
          <p:cNvGrpSpPr/>
          <p:nvPr/>
        </p:nvGrpSpPr>
        <p:grpSpPr>
          <a:xfrm>
            <a:off x="6880799" y="3604382"/>
            <a:ext cx="1156430" cy="1025379"/>
            <a:chOff x="6769425" y="3895344"/>
            <a:chExt cx="1486413" cy="1279644"/>
          </a:xfrm>
        </p:grpSpPr>
        <p:pic>
          <p:nvPicPr>
            <p:cNvPr id="1138" name="Google Shape;1138;p3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9" name="Google Shape;1139;p39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0" name="Google Shape;1140;p39"/>
          <p:cNvGrpSpPr/>
          <p:nvPr/>
        </p:nvGrpSpPr>
        <p:grpSpPr>
          <a:xfrm>
            <a:off x="7949685" y="3826229"/>
            <a:ext cx="916631" cy="857671"/>
            <a:chOff x="7924061" y="4370464"/>
            <a:chExt cx="1178189" cy="1070349"/>
          </a:xfrm>
        </p:grpSpPr>
        <p:pic>
          <p:nvPicPr>
            <p:cNvPr id="1141" name="Google Shape;1141;p3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2" name="Google Shape;1142;p39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3" name="Google Shape;1143;p39"/>
          <p:cNvGrpSpPr/>
          <p:nvPr/>
        </p:nvGrpSpPr>
        <p:grpSpPr>
          <a:xfrm>
            <a:off x="4955552" y="1575972"/>
            <a:ext cx="986134" cy="911249"/>
            <a:chOff x="2268500" y="343975"/>
            <a:chExt cx="1267525" cy="1137213"/>
          </a:xfrm>
        </p:grpSpPr>
        <p:sp>
          <p:nvSpPr>
            <p:cNvPr id="1144" name="Google Shape;1144;p39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5" name="Google Shape;1145;p3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6" name="Google Shape;1146;p39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1147" name="Google Shape;1147;p3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8" name="Google Shape;1148;p39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39"/>
          <p:cNvGrpSpPr/>
          <p:nvPr/>
        </p:nvGrpSpPr>
        <p:grpSpPr>
          <a:xfrm>
            <a:off x="3402535" y="2756398"/>
            <a:ext cx="965461" cy="952195"/>
            <a:chOff x="2283088" y="1832862"/>
            <a:chExt cx="1240953" cy="1188313"/>
          </a:xfrm>
        </p:grpSpPr>
        <p:pic>
          <p:nvPicPr>
            <p:cNvPr id="1150" name="Google Shape;1150;p39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1" name="Google Shape;1151;p39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2" name="Google Shape;1152;p39"/>
          <p:cNvGrpSpPr/>
          <p:nvPr/>
        </p:nvGrpSpPr>
        <p:grpSpPr>
          <a:xfrm>
            <a:off x="2714440" y="2716312"/>
            <a:ext cx="1015290" cy="789453"/>
            <a:chOff x="3376488" y="304822"/>
            <a:chExt cx="1305000" cy="985216"/>
          </a:xfrm>
        </p:grpSpPr>
        <p:pic>
          <p:nvPicPr>
            <p:cNvPr id="1153" name="Google Shape;1153;p39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4" name="Google Shape;1154;p39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5" name="Google Shape;1155;p39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1156" name="Google Shape;1156;p39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7" name="Google Shape;1157;p39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8" name="Google Shape;1158;p39"/>
          <p:cNvGrpSpPr/>
          <p:nvPr/>
        </p:nvGrpSpPr>
        <p:grpSpPr>
          <a:xfrm>
            <a:off x="2714484" y="3346257"/>
            <a:ext cx="1015290" cy="913353"/>
            <a:chOff x="4948675" y="150200"/>
            <a:chExt cx="1305000" cy="1139838"/>
          </a:xfrm>
        </p:grpSpPr>
        <p:pic>
          <p:nvPicPr>
            <p:cNvPr id="1159" name="Google Shape;1159;p39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39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1" name="Google Shape;1161;p39"/>
          <p:cNvGrpSpPr/>
          <p:nvPr/>
        </p:nvGrpSpPr>
        <p:grpSpPr>
          <a:xfrm>
            <a:off x="1854641" y="3480763"/>
            <a:ext cx="1015290" cy="778845"/>
            <a:chOff x="5681175" y="279412"/>
            <a:chExt cx="1305000" cy="971976"/>
          </a:xfrm>
        </p:grpSpPr>
        <p:pic>
          <p:nvPicPr>
            <p:cNvPr id="1162" name="Google Shape;1162;p39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3" name="Google Shape;1163;p39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39"/>
          <p:cNvGrpSpPr/>
          <p:nvPr/>
        </p:nvGrpSpPr>
        <p:grpSpPr>
          <a:xfrm>
            <a:off x="1106238" y="2923939"/>
            <a:ext cx="1144263" cy="752079"/>
            <a:chOff x="4472282" y="2482793"/>
            <a:chExt cx="1506600" cy="1054365"/>
          </a:xfrm>
        </p:grpSpPr>
        <p:pic>
          <p:nvPicPr>
            <p:cNvPr id="1165" name="Google Shape;1165;p39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541847" y="2482793"/>
              <a:ext cx="1079213" cy="897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6" name="Google Shape;1166;p39"/>
            <p:cNvSpPr txBox="1"/>
            <p:nvPr/>
          </p:nvSpPr>
          <p:spPr>
            <a:xfrm>
              <a:off x="4472282" y="3105758"/>
              <a:ext cx="15066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M1268TS481_2 v1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7" name="Google Shape;1167;p39"/>
          <p:cNvSpPr txBox="1"/>
          <p:nvPr/>
        </p:nvSpPr>
        <p:spPr>
          <a:xfrm>
            <a:off x="44651" y="3448100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M1268TS262_1 v2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8" name="Google Shape;1168;p39"/>
          <p:cNvGrpSpPr/>
          <p:nvPr/>
        </p:nvGrpSpPr>
        <p:grpSpPr>
          <a:xfrm>
            <a:off x="51637" y="1591070"/>
            <a:ext cx="1298193" cy="789510"/>
            <a:chOff x="4192679" y="950559"/>
            <a:chExt cx="1709274" cy="1106841"/>
          </a:xfrm>
        </p:grpSpPr>
        <p:pic>
          <p:nvPicPr>
            <p:cNvPr id="1169" name="Google Shape;1169;p39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4192679" y="950559"/>
              <a:ext cx="1246610" cy="1044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0" name="Google Shape;1170;p39"/>
            <p:cNvSpPr txBox="1"/>
            <p:nvPr/>
          </p:nvSpPr>
          <p:spPr>
            <a:xfrm>
              <a:off x="4342253" y="1626000"/>
              <a:ext cx="1559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M1276TS304_3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9"/>
          <p:cNvGrpSpPr/>
          <p:nvPr/>
        </p:nvGrpSpPr>
        <p:grpSpPr>
          <a:xfrm>
            <a:off x="-68600" y="3770571"/>
            <a:ext cx="1015300" cy="845747"/>
            <a:chOff x="79974" y="2200875"/>
            <a:chExt cx="1336800" cy="1185682"/>
          </a:xfrm>
        </p:grpSpPr>
        <p:pic>
          <p:nvPicPr>
            <p:cNvPr id="1172" name="Google Shape;1172;p39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70175" y="2200875"/>
              <a:ext cx="1136150" cy="95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3" name="Google Shape;1173;p39"/>
            <p:cNvSpPr txBox="1"/>
            <p:nvPr/>
          </p:nvSpPr>
          <p:spPr>
            <a:xfrm>
              <a:off x="79974" y="2955157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M1282TS294_3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4" name="Google Shape;1174;p39"/>
          <p:cNvSpPr txBox="1"/>
          <p:nvPr/>
        </p:nvSpPr>
        <p:spPr>
          <a:xfrm>
            <a:off x="122696" y="2700488"/>
            <a:ext cx="118459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M1287TS462_5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9"/>
          <p:cNvSpPr txBox="1"/>
          <p:nvPr/>
        </p:nvSpPr>
        <p:spPr>
          <a:xfrm>
            <a:off x="927662" y="1852575"/>
            <a:ext cx="958793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M1297TS286_2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6" name="Google Shape;1176;p39"/>
          <p:cNvGrpSpPr/>
          <p:nvPr/>
        </p:nvGrpSpPr>
        <p:grpSpPr>
          <a:xfrm>
            <a:off x="857411" y="2068902"/>
            <a:ext cx="1118600" cy="904528"/>
            <a:chOff x="6443304" y="984951"/>
            <a:chExt cx="1472811" cy="1268089"/>
          </a:xfrm>
        </p:grpSpPr>
        <p:pic>
          <p:nvPicPr>
            <p:cNvPr id="1177" name="Google Shape;1177;p39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6443304" y="984951"/>
              <a:ext cx="1205563" cy="1009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8" name="Google Shape;1178;p39"/>
            <p:cNvSpPr txBox="1"/>
            <p:nvPr/>
          </p:nvSpPr>
          <p:spPr>
            <a:xfrm>
              <a:off x="6579315" y="1821640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M1216TS462_3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39"/>
          <p:cNvSpPr txBox="1"/>
          <p:nvPr/>
        </p:nvSpPr>
        <p:spPr>
          <a:xfrm>
            <a:off x="731274" y="4871436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M1228v1TS262_1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9"/>
          <p:cNvSpPr txBox="1"/>
          <p:nvPr/>
        </p:nvSpPr>
        <p:spPr>
          <a:xfrm>
            <a:off x="786651" y="4131025"/>
            <a:ext cx="1118516" cy="307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M1228v2TS481_1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9"/>
          <p:cNvSpPr txBox="1"/>
          <p:nvPr/>
        </p:nvSpPr>
        <p:spPr>
          <a:xfrm>
            <a:off x="2655933" y="4922025"/>
            <a:ext cx="124292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M1239v1TS294_1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9"/>
          <p:cNvSpPr txBox="1"/>
          <p:nvPr/>
        </p:nvSpPr>
        <p:spPr>
          <a:xfrm>
            <a:off x="1652148" y="4894726"/>
            <a:ext cx="1085705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M1239v2TS235_4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39"/>
          <p:cNvSpPr txBox="1"/>
          <p:nvPr/>
        </p:nvSpPr>
        <p:spPr>
          <a:xfrm>
            <a:off x="4693288" y="582538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NA ligand</a:t>
            </a:r>
            <a:endParaRPr b="1" i="0" sz="12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39"/>
          <p:cNvSpPr/>
          <p:nvPr/>
        </p:nvSpPr>
        <p:spPr>
          <a:xfrm>
            <a:off x="4578450" y="708125"/>
            <a:ext cx="1719900" cy="2713150"/>
          </a:xfrm>
          <a:custGeom>
            <a:rect b="b" l="l" r="r" t="t"/>
            <a:pathLst>
              <a:path extrusionOk="0" h="108526" w="68796">
                <a:moveTo>
                  <a:pt x="0" y="654"/>
                </a:moveTo>
                <a:cubicBezTo>
                  <a:pt x="327" y="4852"/>
                  <a:pt x="1635" y="19952"/>
                  <a:pt x="1962" y="25840"/>
                </a:cubicBezTo>
                <a:cubicBezTo>
                  <a:pt x="2289" y="31728"/>
                  <a:pt x="1471" y="31946"/>
                  <a:pt x="1962" y="35980"/>
                </a:cubicBezTo>
                <a:cubicBezTo>
                  <a:pt x="2453" y="40014"/>
                  <a:pt x="3216" y="45575"/>
                  <a:pt x="4906" y="50045"/>
                </a:cubicBezTo>
                <a:cubicBezTo>
                  <a:pt x="6596" y="54515"/>
                  <a:pt x="9322" y="59804"/>
                  <a:pt x="12102" y="62802"/>
                </a:cubicBezTo>
                <a:cubicBezTo>
                  <a:pt x="14882" y="65800"/>
                  <a:pt x="20007" y="66236"/>
                  <a:pt x="21588" y="68035"/>
                </a:cubicBezTo>
                <a:cubicBezTo>
                  <a:pt x="23169" y="69834"/>
                  <a:pt x="21534" y="69944"/>
                  <a:pt x="21588" y="73596"/>
                </a:cubicBezTo>
                <a:cubicBezTo>
                  <a:pt x="21643" y="77249"/>
                  <a:pt x="21806" y="85698"/>
                  <a:pt x="21915" y="89950"/>
                </a:cubicBezTo>
                <a:cubicBezTo>
                  <a:pt x="22024" y="94202"/>
                  <a:pt x="21806" y="96165"/>
                  <a:pt x="22242" y="99109"/>
                </a:cubicBezTo>
                <a:cubicBezTo>
                  <a:pt x="22678" y="102053"/>
                  <a:pt x="22242" y="106087"/>
                  <a:pt x="24532" y="107613"/>
                </a:cubicBezTo>
                <a:cubicBezTo>
                  <a:pt x="26822" y="109139"/>
                  <a:pt x="31074" y="108267"/>
                  <a:pt x="35980" y="108267"/>
                </a:cubicBezTo>
                <a:cubicBezTo>
                  <a:pt x="40886" y="108267"/>
                  <a:pt x="50263" y="108703"/>
                  <a:pt x="53970" y="107613"/>
                </a:cubicBezTo>
                <a:cubicBezTo>
                  <a:pt x="57677" y="106523"/>
                  <a:pt x="57786" y="107613"/>
                  <a:pt x="58222" y="101725"/>
                </a:cubicBezTo>
                <a:cubicBezTo>
                  <a:pt x="58658" y="95837"/>
                  <a:pt x="56204" y="79810"/>
                  <a:pt x="56586" y="72287"/>
                </a:cubicBezTo>
                <a:cubicBezTo>
                  <a:pt x="56968" y="64764"/>
                  <a:pt x="58549" y="61766"/>
                  <a:pt x="60512" y="56587"/>
                </a:cubicBezTo>
                <a:cubicBezTo>
                  <a:pt x="62475" y="51408"/>
                  <a:pt x="67272" y="45630"/>
                  <a:pt x="68362" y="41214"/>
                </a:cubicBezTo>
                <a:cubicBezTo>
                  <a:pt x="69452" y="36798"/>
                  <a:pt x="68198" y="34508"/>
                  <a:pt x="67053" y="30092"/>
                </a:cubicBezTo>
                <a:cubicBezTo>
                  <a:pt x="65908" y="25676"/>
                  <a:pt x="63019" y="19734"/>
                  <a:pt x="61493" y="14719"/>
                </a:cubicBezTo>
                <a:cubicBezTo>
                  <a:pt x="59967" y="9704"/>
                  <a:pt x="58495" y="2453"/>
                  <a:pt x="57895" y="0"/>
                </a:cubicBezTo>
              </a:path>
            </a:pathLst>
          </a:cu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39"/>
          <p:cNvSpPr txBox="1"/>
          <p:nvPr/>
        </p:nvSpPr>
        <p:spPr>
          <a:xfrm>
            <a:off x="4785044" y="-39484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4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Nucleic acid - ligand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1191" name="Google Shape;1191;p40"/>
          <p:cNvSpPr txBox="1"/>
          <p:nvPr/>
        </p:nvSpPr>
        <p:spPr>
          <a:xfrm>
            <a:off x="6980225" y="500475"/>
            <a:ext cx="2038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TM-score&lt;&lt;0.45</a:t>
            </a:r>
            <a:endParaRPr b="0" i="0" sz="18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→ little chance of success for ligand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13" y="478050"/>
            <a:ext cx="6442276" cy="43661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40"/>
          <p:cNvSpPr txBox="1"/>
          <p:nvPr/>
        </p:nvSpPr>
        <p:spPr>
          <a:xfrm>
            <a:off x="1333425" y="2456025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40"/>
          <p:cNvSpPr txBox="1"/>
          <p:nvPr/>
        </p:nvSpPr>
        <p:spPr>
          <a:xfrm>
            <a:off x="2455875" y="2434875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40"/>
          <p:cNvSpPr txBox="1"/>
          <p:nvPr/>
        </p:nvSpPr>
        <p:spPr>
          <a:xfrm>
            <a:off x="6712215" y="500463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40"/>
          <p:cNvSpPr txBox="1"/>
          <p:nvPr/>
        </p:nvSpPr>
        <p:spPr>
          <a:xfrm>
            <a:off x="559000" y="1592025"/>
            <a:ext cx="23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40"/>
          <p:cNvSpPr txBox="1"/>
          <p:nvPr/>
        </p:nvSpPr>
        <p:spPr>
          <a:xfrm>
            <a:off x="6594875" y="1696650"/>
            <a:ext cx="2396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R1261 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1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1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6WZS 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1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RNA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1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40"/>
          <p:cNvSpPr txBox="1"/>
          <p:nvPr/>
        </p:nvSpPr>
        <p:spPr>
          <a:xfrm>
            <a:off x="6754250" y="3238850"/>
            <a:ext cx="239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Ligand at dimer interface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40"/>
          <p:cNvSpPr txBox="1"/>
          <p:nvPr/>
        </p:nvSpPr>
        <p:spPr>
          <a:xfrm>
            <a:off x="5874015" y="2376413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40"/>
          <p:cNvSpPr txBox="1"/>
          <p:nvPr/>
        </p:nvSpPr>
        <p:spPr>
          <a:xfrm>
            <a:off x="3516565" y="2376413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40"/>
          <p:cNvSpPr txBox="1"/>
          <p:nvPr/>
        </p:nvSpPr>
        <p:spPr>
          <a:xfrm>
            <a:off x="4778615" y="2376413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40"/>
          <p:cNvSpPr txBox="1"/>
          <p:nvPr/>
        </p:nvSpPr>
        <p:spPr>
          <a:xfrm>
            <a:off x="5621590" y="2376413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40"/>
          <p:cNvSpPr txBox="1"/>
          <p:nvPr/>
        </p:nvSpPr>
        <p:spPr>
          <a:xfrm>
            <a:off x="6622015" y="3238838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40"/>
          <p:cNvSpPr txBox="1"/>
          <p:nvPr/>
        </p:nvSpPr>
        <p:spPr>
          <a:xfrm>
            <a:off x="4502415" y="2376413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40"/>
          <p:cNvSpPr txBox="1"/>
          <p:nvPr/>
        </p:nvSpPr>
        <p:spPr>
          <a:xfrm>
            <a:off x="6712225" y="1406750"/>
            <a:ext cx="239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Excellent template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40"/>
          <p:cNvSpPr txBox="1"/>
          <p:nvPr/>
        </p:nvSpPr>
        <p:spPr>
          <a:xfrm>
            <a:off x="6712215" y="1362675"/>
            <a:ext cx="37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1" i="0" sz="25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7" name="Google Shape;1207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2225" y="2283711"/>
            <a:ext cx="2279351" cy="98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40"/>
          <p:cNvPicPr preferRelativeResize="0"/>
          <p:nvPr/>
        </p:nvPicPr>
        <p:blipFill rotWithShape="1">
          <a:blip r:embed="rId5">
            <a:alphaModFix/>
          </a:blip>
          <a:srcRect b="8044" l="0" r="0" t="0"/>
          <a:stretch/>
        </p:blipFill>
        <p:spPr>
          <a:xfrm>
            <a:off x="6839363" y="3617891"/>
            <a:ext cx="2142426" cy="1488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History - CASP15 results and outlook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00" y="645637"/>
            <a:ext cx="2273198" cy="225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4">
            <a:alphaModFix/>
          </a:blip>
          <a:srcRect b="51413" l="0" r="0" t="0"/>
          <a:stretch/>
        </p:blipFill>
        <p:spPr>
          <a:xfrm>
            <a:off x="2847050" y="615100"/>
            <a:ext cx="5712950" cy="43370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39950" y="2965100"/>
            <a:ext cx="3140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Topology predicted for all RNA targets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RNP remains challenging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68100" y="43265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Top 4 teams used no DL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4629125" y="4713650"/>
            <a:ext cx="4455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45"/>
          <p:cNvPicPr preferRelativeResize="0"/>
          <p:nvPr/>
        </p:nvPicPr>
        <p:blipFill rotWithShape="1">
          <a:blip r:embed="rId3">
            <a:alphaModFix/>
          </a:blip>
          <a:srcRect b="0" l="0" r="0" t="11729"/>
          <a:stretch/>
        </p:blipFill>
        <p:spPr>
          <a:xfrm>
            <a:off x="327725" y="1133250"/>
            <a:ext cx="8461650" cy="34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45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Nucleic acid - ligand</a:t>
            </a:r>
            <a:endParaRPr b="1" sz="1808">
              <a:solidFill>
                <a:schemeClr val="lt1"/>
              </a:solidFill>
            </a:endParaRPr>
          </a:p>
        </p:txBody>
      </p:sp>
      <p:cxnSp>
        <p:nvCxnSpPr>
          <p:cNvPr id="1215" name="Google Shape;1215;p45"/>
          <p:cNvCxnSpPr/>
          <p:nvPr/>
        </p:nvCxnSpPr>
        <p:spPr>
          <a:xfrm>
            <a:off x="3073275" y="4024075"/>
            <a:ext cx="960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6" name="Google Shape;1216;p45"/>
          <p:cNvCxnSpPr/>
          <p:nvPr/>
        </p:nvCxnSpPr>
        <p:spPr>
          <a:xfrm flipH="1" rot="10800000">
            <a:off x="3804875" y="4453950"/>
            <a:ext cx="338400" cy="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7" name="Google Shape;1217;p45"/>
          <p:cNvSpPr txBox="1"/>
          <p:nvPr/>
        </p:nvSpPr>
        <p:spPr>
          <a:xfrm>
            <a:off x="4034175" y="4301100"/>
            <a:ext cx="223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Only took best Z of this “duplicate”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8" name="Google Shape;121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9125" y="507875"/>
            <a:ext cx="5138110" cy="3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45"/>
          <p:cNvSpPr/>
          <p:nvPr/>
        </p:nvSpPr>
        <p:spPr>
          <a:xfrm>
            <a:off x="4320200" y="3218000"/>
            <a:ext cx="666900" cy="1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0" name="Google Shape;1220;p45"/>
          <p:cNvPicPr preferRelativeResize="0"/>
          <p:nvPr/>
        </p:nvPicPr>
        <p:blipFill rotWithShape="1">
          <a:blip r:embed="rId4">
            <a:alphaModFix/>
          </a:blip>
          <a:srcRect b="0" l="0" r="74463" t="0"/>
          <a:stretch/>
        </p:blipFill>
        <p:spPr>
          <a:xfrm>
            <a:off x="4365425" y="3240100"/>
            <a:ext cx="807698" cy="1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45"/>
          <p:cNvSpPr txBox="1"/>
          <p:nvPr/>
        </p:nvSpPr>
        <p:spPr>
          <a:xfrm>
            <a:off x="3420275" y="763575"/>
            <a:ext cx="445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best of all 5 models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7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1227" name="Google Shape;1227;p47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47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9" name="Google Shape;1229;p47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1230" name="Google Shape;1230;p47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1" name="Google Shape;1231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2" name="Google Shape;1232;p47"/>
          <p:cNvGrpSpPr/>
          <p:nvPr/>
        </p:nvGrpSpPr>
        <p:grpSpPr>
          <a:xfrm>
            <a:off x="6126564" y="1658844"/>
            <a:ext cx="957727" cy="902084"/>
            <a:chOff x="3602363" y="2469325"/>
            <a:chExt cx="1231012" cy="1125775"/>
          </a:xfrm>
        </p:grpSpPr>
        <p:pic>
          <p:nvPicPr>
            <p:cNvPr id="1233" name="Google Shape;1233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4" name="Google Shape;1234;p47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5" name="Google Shape;1235;p47"/>
          <p:cNvGrpSpPr/>
          <p:nvPr/>
        </p:nvGrpSpPr>
        <p:grpSpPr>
          <a:xfrm>
            <a:off x="3777680" y="824712"/>
            <a:ext cx="915628" cy="856510"/>
            <a:chOff x="-948150" y="1262238"/>
            <a:chExt cx="1176900" cy="1068900"/>
          </a:xfrm>
        </p:grpSpPr>
        <p:pic>
          <p:nvPicPr>
            <p:cNvPr id="1236" name="Google Shape;1236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7" name="Google Shape;1237;p47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7"/>
          <p:cNvGrpSpPr/>
          <p:nvPr/>
        </p:nvGrpSpPr>
        <p:grpSpPr>
          <a:xfrm>
            <a:off x="8005140" y="911277"/>
            <a:ext cx="1062359" cy="956627"/>
            <a:chOff x="4571225" y="3810132"/>
            <a:chExt cx="1365500" cy="1193843"/>
          </a:xfrm>
        </p:grpSpPr>
        <p:pic>
          <p:nvPicPr>
            <p:cNvPr id="1239" name="Google Shape;1239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0" name="Google Shape;1240;p47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7"/>
          <p:cNvGrpSpPr/>
          <p:nvPr/>
        </p:nvGrpSpPr>
        <p:grpSpPr>
          <a:xfrm>
            <a:off x="5265466" y="3352861"/>
            <a:ext cx="1148182" cy="1071458"/>
            <a:chOff x="176837" y="1922725"/>
            <a:chExt cx="1475813" cy="1337150"/>
          </a:xfrm>
        </p:grpSpPr>
        <p:sp>
          <p:nvSpPr>
            <p:cNvPr id="1242" name="Google Shape;1242;p47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43" name="Google Shape;1243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4" name="Google Shape;1244;p47"/>
          <p:cNvGrpSpPr/>
          <p:nvPr/>
        </p:nvGrpSpPr>
        <p:grpSpPr>
          <a:xfrm>
            <a:off x="7877082" y="1901986"/>
            <a:ext cx="1184650" cy="963441"/>
            <a:chOff x="9958864" y="3420366"/>
            <a:chExt cx="1522686" cy="1202347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6" name="Google Shape;1246;p47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7" name="Google Shape;1247;p47"/>
          <p:cNvGrpSpPr/>
          <p:nvPr/>
        </p:nvGrpSpPr>
        <p:grpSpPr>
          <a:xfrm>
            <a:off x="7876925" y="2822791"/>
            <a:ext cx="1184642" cy="1102889"/>
            <a:chOff x="4036800" y="5758339"/>
            <a:chExt cx="1522676" cy="1376374"/>
          </a:xfrm>
        </p:grpSpPr>
        <p:pic>
          <p:nvPicPr>
            <p:cNvPr id="1248" name="Google Shape;1248;p4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9" name="Google Shape;1249;p47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47"/>
          <p:cNvGrpSpPr/>
          <p:nvPr/>
        </p:nvGrpSpPr>
        <p:grpSpPr>
          <a:xfrm>
            <a:off x="7056637" y="2822682"/>
            <a:ext cx="1144331" cy="1003221"/>
            <a:chOff x="-2010888" y="3235308"/>
            <a:chExt cx="1470863" cy="1251992"/>
          </a:xfrm>
        </p:grpSpPr>
        <p:pic>
          <p:nvPicPr>
            <p:cNvPr id="1251" name="Google Shape;1251;p47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2" name="Google Shape;1252;p47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3" name="Google Shape;1253;p47"/>
          <p:cNvGrpSpPr/>
          <p:nvPr/>
        </p:nvGrpSpPr>
        <p:grpSpPr>
          <a:xfrm>
            <a:off x="6812103" y="1921208"/>
            <a:ext cx="1316766" cy="932201"/>
            <a:chOff x="177023" y="3117289"/>
            <a:chExt cx="1692502" cy="1163361"/>
          </a:xfrm>
        </p:grpSpPr>
        <p:pic>
          <p:nvPicPr>
            <p:cNvPr id="1254" name="Google Shape;1254;p4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5" name="Google Shape;1255;p47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7"/>
          <p:cNvGrpSpPr/>
          <p:nvPr/>
        </p:nvGrpSpPr>
        <p:grpSpPr>
          <a:xfrm>
            <a:off x="4563522" y="891000"/>
            <a:ext cx="915628" cy="894444"/>
            <a:chOff x="6433025" y="1793033"/>
            <a:chExt cx="1176900" cy="1116242"/>
          </a:xfrm>
        </p:grpSpPr>
        <p:pic>
          <p:nvPicPr>
            <p:cNvPr id="1257" name="Google Shape;1257;p4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8" name="Google Shape;1258;p47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9" name="Google Shape;1259;p47"/>
          <p:cNvGrpSpPr/>
          <p:nvPr/>
        </p:nvGrpSpPr>
        <p:grpSpPr>
          <a:xfrm>
            <a:off x="4990952" y="820659"/>
            <a:ext cx="915628" cy="864683"/>
            <a:chOff x="7209175" y="1905225"/>
            <a:chExt cx="1176900" cy="1079100"/>
          </a:xfrm>
        </p:grpSpPr>
        <p:pic>
          <p:nvPicPr>
            <p:cNvPr id="1260" name="Google Shape;1260;p4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1" name="Google Shape;1261;p47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2" name="Google Shape;1262;p47"/>
          <p:cNvGrpSpPr/>
          <p:nvPr/>
        </p:nvGrpSpPr>
        <p:grpSpPr>
          <a:xfrm>
            <a:off x="5437090" y="953664"/>
            <a:ext cx="915628" cy="831788"/>
            <a:chOff x="8969475" y="1837302"/>
            <a:chExt cx="1176900" cy="1038048"/>
          </a:xfrm>
        </p:grpSpPr>
        <p:pic>
          <p:nvPicPr>
            <p:cNvPr id="1263" name="Google Shape;1263;p4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4" name="Google Shape;1264;p47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5" name="Google Shape;1265;p47"/>
          <p:cNvSpPr txBox="1"/>
          <p:nvPr/>
        </p:nvSpPr>
        <p:spPr>
          <a:xfrm>
            <a:off x="3131819" y="2134774"/>
            <a:ext cx="915629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47"/>
          <p:cNvSpPr txBox="1"/>
          <p:nvPr/>
        </p:nvSpPr>
        <p:spPr>
          <a:xfrm>
            <a:off x="3830130" y="2128830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7" name="Google Shape;1267;p47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1268" name="Google Shape;1268;p4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9" name="Google Shape;1269;p47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47"/>
          <p:cNvGrpSpPr/>
          <p:nvPr/>
        </p:nvGrpSpPr>
        <p:grpSpPr>
          <a:xfrm>
            <a:off x="4098083" y="3111351"/>
            <a:ext cx="973133" cy="845642"/>
            <a:chOff x="2391511" y="3913713"/>
            <a:chExt cx="1250814" cy="1055337"/>
          </a:xfrm>
        </p:grpSpPr>
        <p:pic>
          <p:nvPicPr>
            <p:cNvPr id="1271" name="Google Shape;1271;p4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2" name="Google Shape;1272;p47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47"/>
          <p:cNvGrpSpPr/>
          <p:nvPr/>
        </p:nvGrpSpPr>
        <p:grpSpPr>
          <a:xfrm>
            <a:off x="4538974" y="3647577"/>
            <a:ext cx="964518" cy="938982"/>
            <a:chOff x="2957172" y="3931226"/>
            <a:chExt cx="1239741" cy="1171824"/>
          </a:xfrm>
        </p:grpSpPr>
        <p:pic>
          <p:nvPicPr>
            <p:cNvPr id="1274" name="Google Shape;1274;p4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5" name="Google Shape;1275;p47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47"/>
          <p:cNvGrpSpPr/>
          <p:nvPr/>
        </p:nvGrpSpPr>
        <p:grpSpPr>
          <a:xfrm>
            <a:off x="5038639" y="2464845"/>
            <a:ext cx="958700" cy="910698"/>
            <a:chOff x="2244313" y="3910700"/>
            <a:chExt cx="1232262" cy="1136525"/>
          </a:xfrm>
        </p:grpSpPr>
        <p:pic>
          <p:nvPicPr>
            <p:cNvPr id="1277" name="Google Shape;1277;p4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8" name="Google Shape;1278;p47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9" name="Google Shape;1279;p47"/>
          <p:cNvGrpSpPr/>
          <p:nvPr/>
        </p:nvGrpSpPr>
        <p:grpSpPr>
          <a:xfrm>
            <a:off x="6203151" y="959463"/>
            <a:ext cx="1077968" cy="834003"/>
            <a:chOff x="5229337" y="2956926"/>
            <a:chExt cx="1385563" cy="1040812"/>
          </a:xfrm>
        </p:grpSpPr>
        <p:pic>
          <p:nvPicPr>
            <p:cNvPr id="1280" name="Google Shape;1280;p4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1" name="Google Shape;1281;p47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2" name="Google Shape;1282;p47"/>
          <p:cNvSpPr txBox="1"/>
          <p:nvPr/>
        </p:nvSpPr>
        <p:spPr>
          <a:xfrm>
            <a:off x="2340100" y="2127957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3" name="Google Shape;1283;p47"/>
          <p:cNvGrpSpPr/>
          <p:nvPr/>
        </p:nvGrpSpPr>
        <p:grpSpPr>
          <a:xfrm>
            <a:off x="3543851" y="3684470"/>
            <a:ext cx="915628" cy="865083"/>
            <a:chOff x="2195050" y="2918151"/>
            <a:chExt cx="1176900" cy="1079599"/>
          </a:xfrm>
        </p:grpSpPr>
        <p:pic>
          <p:nvPicPr>
            <p:cNvPr id="1284" name="Google Shape;1284;p4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5" name="Google Shape;1285;p47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6" name="Google Shape;1286;p47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1287" name="Google Shape;1287;p4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8" name="Google Shape;1288;p47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9" name="Google Shape;1289;p47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1290" name="Google Shape;1290;p4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1" name="Google Shape;1291;p47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47"/>
          <p:cNvGrpSpPr/>
          <p:nvPr/>
        </p:nvGrpSpPr>
        <p:grpSpPr>
          <a:xfrm>
            <a:off x="6981853" y="1057808"/>
            <a:ext cx="977586" cy="838606"/>
            <a:chOff x="6287538" y="1053156"/>
            <a:chExt cx="1256537" cy="1046557"/>
          </a:xfrm>
        </p:grpSpPr>
        <p:pic>
          <p:nvPicPr>
            <p:cNvPr id="1293" name="Google Shape;1293;p4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4" name="Google Shape;1294;p47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47"/>
          <p:cNvGrpSpPr/>
          <p:nvPr/>
        </p:nvGrpSpPr>
        <p:grpSpPr>
          <a:xfrm>
            <a:off x="5971088" y="2375470"/>
            <a:ext cx="1085777" cy="995997"/>
            <a:chOff x="5087725" y="2499949"/>
            <a:chExt cx="1395600" cy="1242976"/>
          </a:xfrm>
        </p:grpSpPr>
        <p:pic>
          <p:nvPicPr>
            <p:cNvPr id="1296" name="Google Shape;1296;p4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7" name="Google Shape;1297;p47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47"/>
          <p:cNvGrpSpPr/>
          <p:nvPr/>
        </p:nvGrpSpPr>
        <p:grpSpPr>
          <a:xfrm>
            <a:off x="6352595" y="3255208"/>
            <a:ext cx="1015290" cy="816755"/>
            <a:chOff x="5746538" y="4155700"/>
            <a:chExt cx="1305000" cy="1019288"/>
          </a:xfrm>
        </p:grpSpPr>
        <p:pic>
          <p:nvPicPr>
            <p:cNvPr id="1299" name="Google Shape;1299;p4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0" name="Google Shape;1300;p47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47"/>
          <p:cNvGrpSpPr/>
          <p:nvPr/>
        </p:nvGrpSpPr>
        <p:grpSpPr>
          <a:xfrm>
            <a:off x="6880799" y="3604382"/>
            <a:ext cx="1156430" cy="1025379"/>
            <a:chOff x="6769425" y="3895344"/>
            <a:chExt cx="1486413" cy="1279644"/>
          </a:xfrm>
        </p:grpSpPr>
        <p:pic>
          <p:nvPicPr>
            <p:cNvPr id="1302" name="Google Shape;1302;p4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3" name="Google Shape;1303;p47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4" name="Google Shape;1304;p47"/>
          <p:cNvGrpSpPr/>
          <p:nvPr/>
        </p:nvGrpSpPr>
        <p:grpSpPr>
          <a:xfrm>
            <a:off x="7949685" y="3826229"/>
            <a:ext cx="916631" cy="857671"/>
            <a:chOff x="7924061" y="4370464"/>
            <a:chExt cx="1178189" cy="1070349"/>
          </a:xfrm>
        </p:grpSpPr>
        <p:pic>
          <p:nvPicPr>
            <p:cNvPr id="1305" name="Google Shape;1305;p4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6" name="Google Shape;1306;p47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47"/>
          <p:cNvGrpSpPr/>
          <p:nvPr/>
        </p:nvGrpSpPr>
        <p:grpSpPr>
          <a:xfrm>
            <a:off x="4955552" y="1575972"/>
            <a:ext cx="986134" cy="911249"/>
            <a:chOff x="2268500" y="343975"/>
            <a:chExt cx="1267525" cy="1137213"/>
          </a:xfrm>
        </p:grpSpPr>
        <p:sp>
          <p:nvSpPr>
            <p:cNvPr id="1308" name="Google Shape;1308;p47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09" name="Google Shape;1309;p4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0" name="Google Shape;1310;p47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1311" name="Google Shape;1311;p4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2" name="Google Shape;1312;p47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47"/>
          <p:cNvGrpSpPr/>
          <p:nvPr/>
        </p:nvGrpSpPr>
        <p:grpSpPr>
          <a:xfrm>
            <a:off x="3402535" y="2756398"/>
            <a:ext cx="965461" cy="952195"/>
            <a:chOff x="2283088" y="1832862"/>
            <a:chExt cx="1240953" cy="1188313"/>
          </a:xfrm>
        </p:grpSpPr>
        <p:pic>
          <p:nvPicPr>
            <p:cNvPr id="1314" name="Google Shape;1314;p4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5" name="Google Shape;1315;p47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47"/>
          <p:cNvGrpSpPr/>
          <p:nvPr/>
        </p:nvGrpSpPr>
        <p:grpSpPr>
          <a:xfrm>
            <a:off x="2714440" y="2716312"/>
            <a:ext cx="1015290" cy="789453"/>
            <a:chOff x="3376488" y="304822"/>
            <a:chExt cx="1305000" cy="985216"/>
          </a:xfrm>
        </p:grpSpPr>
        <p:pic>
          <p:nvPicPr>
            <p:cNvPr id="1317" name="Google Shape;1317;p47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8" name="Google Shape;1318;p47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47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1320" name="Google Shape;1320;p47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1" name="Google Shape;1321;p47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2" name="Google Shape;1322;p47"/>
          <p:cNvGrpSpPr/>
          <p:nvPr/>
        </p:nvGrpSpPr>
        <p:grpSpPr>
          <a:xfrm>
            <a:off x="2714484" y="3346257"/>
            <a:ext cx="1015290" cy="913353"/>
            <a:chOff x="4948675" y="150200"/>
            <a:chExt cx="1305000" cy="1139838"/>
          </a:xfrm>
        </p:grpSpPr>
        <p:pic>
          <p:nvPicPr>
            <p:cNvPr id="1323" name="Google Shape;1323;p47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4" name="Google Shape;1324;p47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7"/>
          <p:cNvGrpSpPr/>
          <p:nvPr/>
        </p:nvGrpSpPr>
        <p:grpSpPr>
          <a:xfrm>
            <a:off x="1854641" y="3480763"/>
            <a:ext cx="1015290" cy="778845"/>
            <a:chOff x="5681175" y="279412"/>
            <a:chExt cx="1305000" cy="971976"/>
          </a:xfrm>
        </p:grpSpPr>
        <p:pic>
          <p:nvPicPr>
            <p:cNvPr id="1326" name="Google Shape;1326;p47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7" name="Google Shape;1327;p47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8" name="Google Shape;1328;p47"/>
          <p:cNvGrpSpPr/>
          <p:nvPr/>
        </p:nvGrpSpPr>
        <p:grpSpPr>
          <a:xfrm>
            <a:off x="1106238" y="2923939"/>
            <a:ext cx="1144263" cy="752079"/>
            <a:chOff x="4472282" y="2482793"/>
            <a:chExt cx="1506600" cy="1054365"/>
          </a:xfrm>
        </p:grpSpPr>
        <p:pic>
          <p:nvPicPr>
            <p:cNvPr id="1329" name="Google Shape;1329;p47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541847" y="2482793"/>
              <a:ext cx="1079213" cy="897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0" name="Google Shape;1330;p47"/>
            <p:cNvSpPr txBox="1"/>
            <p:nvPr/>
          </p:nvSpPr>
          <p:spPr>
            <a:xfrm>
              <a:off x="4472282" y="3105758"/>
              <a:ext cx="15066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M1268TS481_2 v1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1" name="Google Shape;1331;p47"/>
          <p:cNvSpPr txBox="1"/>
          <p:nvPr/>
        </p:nvSpPr>
        <p:spPr>
          <a:xfrm>
            <a:off x="44651" y="3448100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M1268TS262_1 v2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2" name="Google Shape;1332;p47"/>
          <p:cNvGrpSpPr/>
          <p:nvPr/>
        </p:nvGrpSpPr>
        <p:grpSpPr>
          <a:xfrm>
            <a:off x="51637" y="1591070"/>
            <a:ext cx="1298193" cy="789510"/>
            <a:chOff x="4192679" y="950559"/>
            <a:chExt cx="1709274" cy="1106841"/>
          </a:xfrm>
        </p:grpSpPr>
        <p:pic>
          <p:nvPicPr>
            <p:cNvPr id="1333" name="Google Shape;1333;p47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4192679" y="950559"/>
              <a:ext cx="1246610" cy="1044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4" name="Google Shape;1334;p47"/>
            <p:cNvSpPr txBox="1"/>
            <p:nvPr/>
          </p:nvSpPr>
          <p:spPr>
            <a:xfrm>
              <a:off x="4342253" y="1626000"/>
              <a:ext cx="1559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M1276TS304_3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47"/>
          <p:cNvGrpSpPr/>
          <p:nvPr/>
        </p:nvGrpSpPr>
        <p:grpSpPr>
          <a:xfrm>
            <a:off x="-68600" y="3770571"/>
            <a:ext cx="1015300" cy="845747"/>
            <a:chOff x="79974" y="2200875"/>
            <a:chExt cx="1336800" cy="1185682"/>
          </a:xfrm>
        </p:grpSpPr>
        <p:pic>
          <p:nvPicPr>
            <p:cNvPr id="1336" name="Google Shape;1336;p47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170175" y="2200875"/>
              <a:ext cx="1136150" cy="95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7" name="Google Shape;1337;p47"/>
            <p:cNvSpPr txBox="1"/>
            <p:nvPr/>
          </p:nvSpPr>
          <p:spPr>
            <a:xfrm>
              <a:off x="79974" y="2955157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M1282TS294_3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8" name="Google Shape;1338;p47"/>
          <p:cNvSpPr txBox="1"/>
          <p:nvPr/>
        </p:nvSpPr>
        <p:spPr>
          <a:xfrm>
            <a:off x="122696" y="2700488"/>
            <a:ext cx="118459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M1287TS462_5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47"/>
          <p:cNvSpPr txBox="1"/>
          <p:nvPr/>
        </p:nvSpPr>
        <p:spPr>
          <a:xfrm>
            <a:off x="927662" y="1852575"/>
            <a:ext cx="958793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M1297TS286_2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0" name="Google Shape;1340;p47"/>
          <p:cNvGrpSpPr/>
          <p:nvPr/>
        </p:nvGrpSpPr>
        <p:grpSpPr>
          <a:xfrm>
            <a:off x="857411" y="2068902"/>
            <a:ext cx="1118600" cy="904528"/>
            <a:chOff x="6443304" y="984951"/>
            <a:chExt cx="1472811" cy="1268089"/>
          </a:xfrm>
        </p:grpSpPr>
        <p:pic>
          <p:nvPicPr>
            <p:cNvPr id="1341" name="Google Shape;1341;p47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6443304" y="984951"/>
              <a:ext cx="1205563" cy="1009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2" name="Google Shape;1342;p47"/>
            <p:cNvSpPr txBox="1"/>
            <p:nvPr/>
          </p:nvSpPr>
          <p:spPr>
            <a:xfrm>
              <a:off x="6579315" y="1821640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M1216TS462_3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3" name="Google Shape;1343;p47"/>
          <p:cNvSpPr txBox="1"/>
          <p:nvPr/>
        </p:nvSpPr>
        <p:spPr>
          <a:xfrm>
            <a:off x="731274" y="4871436"/>
            <a:ext cx="1077958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M1228v1TS262_1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47"/>
          <p:cNvSpPr txBox="1"/>
          <p:nvPr/>
        </p:nvSpPr>
        <p:spPr>
          <a:xfrm>
            <a:off x="786651" y="4131025"/>
            <a:ext cx="1118516" cy="307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M1228v2TS481_1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47"/>
          <p:cNvSpPr txBox="1"/>
          <p:nvPr/>
        </p:nvSpPr>
        <p:spPr>
          <a:xfrm>
            <a:off x="2655933" y="4922025"/>
            <a:ext cx="1242922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M1239v1TS294_1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47"/>
          <p:cNvSpPr txBox="1"/>
          <p:nvPr/>
        </p:nvSpPr>
        <p:spPr>
          <a:xfrm>
            <a:off x="1652148" y="4894726"/>
            <a:ext cx="1085705" cy="307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M1239v2TS235_4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47"/>
          <p:cNvSpPr txBox="1"/>
          <p:nvPr/>
        </p:nvSpPr>
        <p:spPr>
          <a:xfrm>
            <a:off x="876100" y="824700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Hybrid</a:t>
            </a:r>
            <a:endParaRPr b="1" i="0" sz="1200" u="none" cap="none" strike="noStrik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47"/>
          <p:cNvSpPr/>
          <p:nvPr/>
        </p:nvSpPr>
        <p:spPr>
          <a:xfrm>
            <a:off x="13644" y="902575"/>
            <a:ext cx="1220200" cy="4186750"/>
          </a:xfrm>
          <a:custGeom>
            <a:rect b="b" l="l" r="r" t="t"/>
            <a:pathLst>
              <a:path extrusionOk="0" h="167470" w="48808">
                <a:moveTo>
                  <a:pt x="48808" y="0"/>
                </a:moveTo>
                <a:cubicBezTo>
                  <a:pt x="47064" y="4688"/>
                  <a:pt x="44011" y="22732"/>
                  <a:pt x="38341" y="28129"/>
                </a:cubicBezTo>
                <a:cubicBezTo>
                  <a:pt x="32672" y="33526"/>
                  <a:pt x="21060" y="31510"/>
                  <a:pt x="14791" y="32382"/>
                </a:cubicBezTo>
                <a:cubicBezTo>
                  <a:pt x="8522" y="33254"/>
                  <a:pt x="2852" y="10848"/>
                  <a:pt x="726" y="33363"/>
                </a:cubicBezTo>
                <a:cubicBezTo>
                  <a:pt x="-1400" y="55878"/>
                  <a:pt x="1816" y="145119"/>
                  <a:pt x="2034" y="167470"/>
                </a:cubicBezTo>
              </a:path>
            </a:pathLst>
          </a:cu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47"/>
          <p:cNvSpPr/>
          <p:nvPr/>
        </p:nvSpPr>
        <p:spPr>
          <a:xfrm>
            <a:off x="72675" y="935275"/>
            <a:ext cx="5098700" cy="4216250"/>
          </a:xfrm>
          <a:custGeom>
            <a:rect b="b" l="l" r="r" t="t"/>
            <a:pathLst>
              <a:path extrusionOk="0" h="168650" w="203948">
                <a:moveTo>
                  <a:pt x="72942" y="0"/>
                </a:moveTo>
                <a:cubicBezTo>
                  <a:pt x="73160" y="4252"/>
                  <a:pt x="69725" y="21152"/>
                  <a:pt x="74250" y="25513"/>
                </a:cubicBezTo>
                <a:cubicBezTo>
                  <a:pt x="78775" y="29874"/>
                  <a:pt x="87225" y="25894"/>
                  <a:pt x="100090" y="26167"/>
                </a:cubicBezTo>
                <a:cubicBezTo>
                  <a:pt x="112956" y="26440"/>
                  <a:pt x="138523" y="26985"/>
                  <a:pt x="151443" y="27149"/>
                </a:cubicBezTo>
                <a:cubicBezTo>
                  <a:pt x="164363" y="27313"/>
                  <a:pt x="172378" y="24096"/>
                  <a:pt x="177611" y="27149"/>
                </a:cubicBezTo>
                <a:cubicBezTo>
                  <a:pt x="182845" y="30202"/>
                  <a:pt x="181536" y="40832"/>
                  <a:pt x="182844" y="45466"/>
                </a:cubicBezTo>
                <a:cubicBezTo>
                  <a:pt x="184152" y="50100"/>
                  <a:pt x="182626" y="52825"/>
                  <a:pt x="185461" y="54951"/>
                </a:cubicBezTo>
                <a:cubicBezTo>
                  <a:pt x="188296" y="57077"/>
                  <a:pt x="196800" y="53915"/>
                  <a:pt x="199853" y="58222"/>
                </a:cubicBezTo>
                <a:cubicBezTo>
                  <a:pt x="202906" y="62529"/>
                  <a:pt x="204378" y="74849"/>
                  <a:pt x="203778" y="80791"/>
                </a:cubicBezTo>
                <a:cubicBezTo>
                  <a:pt x="203178" y="86733"/>
                  <a:pt x="202851" y="90931"/>
                  <a:pt x="196255" y="93875"/>
                </a:cubicBezTo>
                <a:cubicBezTo>
                  <a:pt x="189659" y="96819"/>
                  <a:pt x="172377" y="95238"/>
                  <a:pt x="164200" y="98454"/>
                </a:cubicBezTo>
                <a:cubicBezTo>
                  <a:pt x="156023" y="101670"/>
                  <a:pt x="151334" y="105759"/>
                  <a:pt x="147191" y="113173"/>
                </a:cubicBezTo>
                <a:cubicBezTo>
                  <a:pt x="143048" y="120587"/>
                  <a:pt x="139614" y="134053"/>
                  <a:pt x="139341" y="142939"/>
                </a:cubicBezTo>
                <a:cubicBezTo>
                  <a:pt x="139069" y="151825"/>
                  <a:pt x="147573" y="162401"/>
                  <a:pt x="145556" y="166489"/>
                </a:cubicBezTo>
                <a:cubicBezTo>
                  <a:pt x="143539" y="170578"/>
                  <a:pt x="151498" y="167470"/>
                  <a:pt x="127239" y="167470"/>
                </a:cubicBezTo>
                <a:cubicBezTo>
                  <a:pt x="102980" y="167470"/>
                  <a:pt x="21207" y="166653"/>
                  <a:pt x="0" y="166489"/>
                </a:cubicBezTo>
              </a:path>
            </a:pathLst>
          </a:cu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47"/>
          <p:cNvSpPr txBox="1"/>
          <p:nvPr/>
        </p:nvSpPr>
        <p:spPr>
          <a:xfrm>
            <a:off x="3729725" y="338825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NA monomer</a:t>
            </a:r>
            <a:endParaRPr b="1" i="0" sz="12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47"/>
          <p:cNvSpPr txBox="1"/>
          <p:nvPr/>
        </p:nvSpPr>
        <p:spPr>
          <a:xfrm>
            <a:off x="7725200" y="572900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RNA multimer</a:t>
            </a:r>
            <a:endParaRPr b="1" i="0" sz="12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47"/>
          <p:cNvSpPr txBox="1"/>
          <p:nvPr/>
        </p:nvSpPr>
        <p:spPr>
          <a:xfrm>
            <a:off x="4693288" y="582538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NA ligand</a:t>
            </a:r>
            <a:endParaRPr b="1" i="0" sz="12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47"/>
          <p:cNvSpPr/>
          <p:nvPr/>
        </p:nvSpPr>
        <p:spPr>
          <a:xfrm>
            <a:off x="4578450" y="708125"/>
            <a:ext cx="1719900" cy="2713150"/>
          </a:xfrm>
          <a:custGeom>
            <a:rect b="b" l="l" r="r" t="t"/>
            <a:pathLst>
              <a:path extrusionOk="0" h="108526" w="68796">
                <a:moveTo>
                  <a:pt x="0" y="654"/>
                </a:moveTo>
                <a:cubicBezTo>
                  <a:pt x="327" y="4852"/>
                  <a:pt x="1635" y="19952"/>
                  <a:pt x="1962" y="25840"/>
                </a:cubicBezTo>
                <a:cubicBezTo>
                  <a:pt x="2289" y="31728"/>
                  <a:pt x="1471" y="31946"/>
                  <a:pt x="1962" y="35980"/>
                </a:cubicBezTo>
                <a:cubicBezTo>
                  <a:pt x="2453" y="40014"/>
                  <a:pt x="3216" y="45575"/>
                  <a:pt x="4906" y="50045"/>
                </a:cubicBezTo>
                <a:cubicBezTo>
                  <a:pt x="6596" y="54515"/>
                  <a:pt x="9322" y="59804"/>
                  <a:pt x="12102" y="62802"/>
                </a:cubicBezTo>
                <a:cubicBezTo>
                  <a:pt x="14882" y="65800"/>
                  <a:pt x="20007" y="66236"/>
                  <a:pt x="21588" y="68035"/>
                </a:cubicBezTo>
                <a:cubicBezTo>
                  <a:pt x="23169" y="69834"/>
                  <a:pt x="21534" y="69944"/>
                  <a:pt x="21588" y="73596"/>
                </a:cubicBezTo>
                <a:cubicBezTo>
                  <a:pt x="21643" y="77249"/>
                  <a:pt x="21806" y="85698"/>
                  <a:pt x="21915" y="89950"/>
                </a:cubicBezTo>
                <a:cubicBezTo>
                  <a:pt x="22024" y="94202"/>
                  <a:pt x="21806" y="96165"/>
                  <a:pt x="22242" y="99109"/>
                </a:cubicBezTo>
                <a:cubicBezTo>
                  <a:pt x="22678" y="102053"/>
                  <a:pt x="22242" y="106087"/>
                  <a:pt x="24532" y="107613"/>
                </a:cubicBezTo>
                <a:cubicBezTo>
                  <a:pt x="26822" y="109139"/>
                  <a:pt x="31074" y="108267"/>
                  <a:pt x="35980" y="108267"/>
                </a:cubicBezTo>
                <a:cubicBezTo>
                  <a:pt x="40886" y="108267"/>
                  <a:pt x="50263" y="108703"/>
                  <a:pt x="53970" y="107613"/>
                </a:cubicBezTo>
                <a:cubicBezTo>
                  <a:pt x="57677" y="106523"/>
                  <a:pt x="57786" y="107613"/>
                  <a:pt x="58222" y="101725"/>
                </a:cubicBezTo>
                <a:cubicBezTo>
                  <a:pt x="58658" y="95837"/>
                  <a:pt x="56204" y="79810"/>
                  <a:pt x="56586" y="72287"/>
                </a:cubicBezTo>
                <a:cubicBezTo>
                  <a:pt x="56968" y="64764"/>
                  <a:pt x="58549" y="61766"/>
                  <a:pt x="60512" y="56587"/>
                </a:cubicBezTo>
                <a:cubicBezTo>
                  <a:pt x="62475" y="51408"/>
                  <a:pt x="67272" y="45630"/>
                  <a:pt x="68362" y="41214"/>
                </a:cubicBezTo>
                <a:cubicBezTo>
                  <a:pt x="69452" y="36798"/>
                  <a:pt x="68198" y="34508"/>
                  <a:pt x="67053" y="30092"/>
                </a:cubicBezTo>
                <a:cubicBezTo>
                  <a:pt x="65908" y="25676"/>
                  <a:pt x="63019" y="19734"/>
                  <a:pt x="61493" y="14719"/>
                </a:cubicBezTo>
                <a:cubicBezTo>
                  <a:pt x="59967" y="9704"/>
                  <a:pt x="58495" y="2453"/>
                  <a:pt x="57895" y="0"/>
                </a:cubicBezTo>
              </a:path>
            </a:pathLst>
          </a:cu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47"/>
          <p:cNvSpPr/>
          <p:nvPr/>
        </p:nvSpPr>
        <p:spPr>
          <a:xfrm>
            <a:off x="5209801" y="1035225"/>
            <a:ext cx="3889475" cy="3645250"/>
          </a:xfrm>
          <a:custGeom>
            <a:rect b="b" l="l" r="r" t="t"/>
            <a:pathLst>
              <a:path extrusionOk="0" h="145810" w="155579">
                <a:moveTo>
                  <a:pt x="108526" y="0"/>
                </a:moveTo>
                <a:cubicBezTo>
                  <a:pt x="108635" y="5833"/>
                  <a:pt x="111688" y="28947"/>
                  <a:pt x="109180" y="34998"/>
                </a:cubicBezTo>
                <a:cubicBezTo>
                  <a:pt x="106672" y="41049"/>
                  <a:pt x="100294" y="36634"/>
                  <a:pt x="93480" y="36307"/>
                </a:cubicBezTo>
                <a:cubicBezTo>
                  <a:pt x="86666" y="35980"/>
                  <a:pt x="72219" y="30746"/>
                  <a:pt x="68294" y="33036"/>
                </a:cubicBezTo>
                <a:cubicBezTo>
                  <a:pt x="64369" y="35326"/>
                  <a:pt x="69766" y="45575"/>
                  <a:pt x="69929" y="50045"/>
                </a:cubicBezTo>
                <a:cubicBezTo>
                  <a:pt x="70093" y="54515"/>
                  <a:pt x="73854" y="58876"/>
                  <a:pt x="69275" y="59857"/>
                </a:cubicBezTo>
                <a:cubicBezTo>
                  <a:pt x="64696" y="60838"/>
                  <a:pt x="48069" y="54896"/>
                  <a:pt x="42454" y="55932"/>
                </a:cubicBezTo>
                <a:cubicBezTo>
                  <a:pt x="36839" y="56968"/>
                  <a:pt x="36675" y="61438"/>
                  <a:pt x="35585" y="66072"/>
                </a:cubicBezTo>
                <a:cubicBezTo>
                  <a:pt x="34495" y="70706"/>
                  <a:pt x="36185" y="78556"/>
                  <a:pt x="35912" y="83735"/>
                </a:cubicBezTo>
                <a:cubicBezTo>
                  <a:pt x="35639" y="88914"/>
                  <a:pt x="39292" y="94965"/>
                  <a:pt x="33949" y="97146"/>
                </a:cubicBezTo>
                <a:cubicBezTo>
                  <a:pt x="28607" y="99327"/>
                  <a:pt x="9090" y="94202"/>
                  <a:pt x="3857" y="96819"/>
                </a:cubicBezTo>
                <a:cubicBezTo>
                  <a:pt x="-1376" y="99436"/>
                  <a:pt x="3094" y="107885"/>
                  <a:pt x="2549" y="112846"/>
                </a:cubicBezTo>
                <a:cubicBezTo>
                  <a:pt x="2004" y="117807"/>
                  <a:pt x="-1213" y="122877"/>
                  <a:pt x="586" y="126584"/>
                </a:cubicBezTo>
                <a:cubicBezTo>
                  <a:pt x="2385" y="130291"/>
                  <a:pt x="6255" y="133017"/>
                  <a:pt x="13342" y="135088"/>
                </a:cubicBezTo>
                <a:cubicBezTo>
                  <a:pt x="20429" y="137160"/>
                  <a:pt x="31932" y="137487"/>
                  <a:pt x="43108" y="139013"/>
                </a:cubicBezTo>
                <a:cubicBezTo>
                  <a:pt x="54284" y="140540"/>
                  <a:pt x="63769" y="143320"/>
                  <a:pt x="80396" y="144247"/>
                </a:cubicBezTo>
                <a:cubicBezTo>
                  <a:pt x="97023" y="145174"/>
                  <a:pt x="130441" y="146864"/>
                  <a:pt x="142870" y="144574"/>
                </a:cubicBezTo>
                <a:cubicBezTo>
                  <a:pt x="155300" y="142284"/>
                  <a:pt x="153174" y="154550"/>
                  <a:pt x="154973" y="130509"/>
                </a:cubicBezTo>
                <a:cubicBezTo>
                  <a:pt x="156772" y="106468"/>
                  <a:pt x="153882" y="22024"/>
                  <a:pt x="153664" y="327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47"/>
          <p:cNvSpPr/>
          <p:nvPr/>
        </p:nvSpPr>
        <p:spPr>
          <a:xfrm>
            <a:off x="4584150" y="416575"/>
            <a:ext cx="7303356" cy="4361826"/>
          </a:xfrm>
          <a:custGeom>
            <a:rect b="b" l="l" r="r" t="t"/>
            <a:pathLst>
              <a:path extrusionOk="0" h="170851" w="288044">
                <a:moveTo>
                  <a:pt x="78753" y="2758"/>
                </a:moveTo>
                <a:cubicBezTo>
                  <a:pt x="75918" y="5157"/>
                  <a:pt x="70304" y="14915"/>
                  <a:pt x="61745" y="17150"/>
                </a:cubicBezTo>
                <a:cubicBezTo>
                  <a:pt x="53186" y="19385"/>
                  <a:pt x="35905" y="14970"/>
                  <a:pt x="27400" y="16169"/>
                </a:cubicBezTo>
                <a:cubicBezTo>
                  <a:pt x="18896" y="17368"/>
                  <a:pt x="15079" y="19603"/>
                  <a:pt x="10718" y="24346"/>
                </a:cubicBezTo>
                <a:cubicBezTo>
                  <a:pt x="6357" y="29089"/>
                  <a:pt x="2214" y="35249"/>
                  <a:pt x="1233" y="44626"/>
                </a:cubicBezTo>
                <a:cubicBezTo>
                  <a:pt x="252" y="54003"/>
                  <a:pt x="4068" y="69867"/>
                  <a:pt x="4831" y="80606"/>
                </a:cubicBezTo>
                <a:cubicBezTo>
                  <a:pt x="5594" y="91345"/>
                  <a:pt x="5921" y="100939"/>
                  <a:pt x="5812" y="109062"/>
                </a:cubicBezTo>
                <a:cubicBezTo>
                  <a:pt x="5703" y="117185"/>
                  <a:pt x="4940" y="122091"/>
                  <a:pt x="4177" y="129342"/>
                </a:cubicBezTo>
                <a:cubicBezTo>
                  <a:pt x="3414" y="136593"/>
                  <a:pt x="-2474" y="148259"/>
                  <a:pt x="1233" y="152566"/>
                </a:cubicBezTo>
                <a:cubicBezTo>
                  <a:pt x="4940" y="156873"/>
                  <a:pt x="17860" y="154964"/>
                  <a:pt x="26419" y="155182"/>
                </a:cubicBezTo>
                <a:cubicBezTo>
                  <a:pt x="34978" y="155400"/>
                  <a:pt x="41738" y="152566"/>
                  <a:pt x="52586" y="153874"/>
                </a:cubicBezTo>
                <a:cubicBezTo>
                  <a:pt x="63435" y="155182"/>
                  <a:pt x="77609" y="161615"/>
                  <a:pt x="91510" y="163032"/>
                </a:cubicBezTo>
                <a:cubicBezTo>
                  <a:pt x="105411" y="164449"/>
                  <a:pt x="121711" y="162760"/>
                  <a:pt x="135994" y="162378"/>
                </a:cubicBezTo>
                <a:cubicBezTo>
                  <a:pt x="150277" y="161997"/>
                  <a:pt x="166632" y="159925"/>
                  <a:pt x="177208" y="160743"/>
                </a:cubicBezTo>
                <a:cubicBezTo>
                  <a:pt x="187784" y="161561"/>
                  <a:pt x="188438" y="165922"/>
                  <a:pt x="199450" y="167285"/>
                </a:cubicBezTo>
                <a:cubicBezTo>
                  <a:pt x="210462" y="168648"/>
                  <a:pt x="230142" y="168430"/>
                  <a:pt x="243280" y="168920"/>
                </a:cubicBezTo>
                <a:cubicBezTo>
                  <a:pt x="256418" y="169411"/>
                  <a:pt x="270920" y="172027"/>
                  <a:pt x="278279" y="170228"/>
                </a:cubicBezTo>
                <a:cubicBezTo>
                  <a:pt x="285639" y="168429"/>
                  <a:pt x="285965" y="166412"/>
                  <a:pt x="287437" y="158126"/>
                </a:cubicBezTo>
                <a:cubicBezTo>
                  <a:pt x="288909" y="149840"/>
                  <a:pt x="287110" y="131360"/>
                  <a:pt x="287110" y="120511"/>
                </a:cubicBezTo>
                <a:cubicBezTo>
                  <a:pt x="287110" y="109663"/>
                  <a:pt x="287383" y="105301"/>
                  <a:pt x="287437" y="93035"/>
                </a:cubicBezTo>
                <a:cubicBezTo>
                  <a:pt x="287492" y="80769"/>
                  <a:pt x="287819" y="60598"/>
                  <a:pt x="287437" y="46915"/>
                </a:cubicBezTo>
                <a:cubicBezTo>
                  <a:pt x="287055" y="33232"/>
                  <a:pt x="286619" y="18731"/>
                  <a:pt x="285147" y="10935"/>
                </a:cubicBezTo>
                <a:cubicBezTo>
                  <a:pt x="283675" y="3139"/>
                  <a:pt x="288092" y="1122"/>
                  <a:pt x="278606" y="141"/>
                </a:cubicBezTo>
                <a:cubicBezTo>
                  <a:pt x="269121" y="-840"/>
                  <a:pt x="248568" y="4830"/>
                  <a:pt x="228234" y="5048"/>
                </a:cubicBezTo>
                <a:cubicBezTo>
                  <a:pt x="207900" y="5266"/>
                  <a:pt x="172574" y="1777"/>
                  <a:pt x="156601" y="1450"/>
                </a:cubicBezTo>
                <a:cubicBezTo>
                  <a:pt x="140628" y="1123"/>
                  <a:pt x="136430" y="2813"/>
                  <a:pt x="132396" y="308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47"/>
          <p:cNvSpPr txBox="1"/>
          <p:nvPr/>
        </p:nvSpPr>
        <p:spPr>
          <a:xfrm>
            <a:off x="5147875" y="1720425"/>
            <a:ext cx="117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b="1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47"/>
          <p:cNvSpPr txBox="1"/>
          <p:nvPr/>
        </p:nvSpPr>
        <p:spPr>
          <a:xfrm>
            <a:off x="4785044" y="-39484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8100" y="312900"/>
            <a:ext cx="7233024" cy="483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48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All nucleic acid containing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1364" name="Google Shape;1364;p48"/>
          <p:cNvSpPr txBox="1"/>
          <p:nvPr/>
        </p:nvSpPr>
        <p:spPr>
          <a:xfrm>
            <a:off x="1550975" y="4889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Vfold</a:t>
            </a:r>
            <a:endParaRPr b="0" i="0" sz="1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48"/>
          <p:cNvSpPr txBox="1"/>
          <p:nvPr/>
        </p:nvSpPr>
        <p:spPr>
          <a:xfrm>
            <a:off x="1650975" y="1136625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Kihara lab</a:t>
            </a:r>
            <a:endParaRPr b="0" i="0" sz="1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48"/>
          <p:cNvSpPr txBox="1"/>
          <p:nvPr/>
        </p:nvSpPr>
        <p:spPr>
          <a:xfrm>
            <a:off x="2074850" y="1398575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GuangzhouRNA</a:t>
            </a:r>
            <a:endParaRPr b="0" i="0" sz="1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48"/>
          <p:cNvSpPr txBox="1"/>
          <p:nvPr/>
        </p:nvSpPr>
        <p:spPr>
          <a:xfrm>
            <a:off x="2474150" y="1681725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Yang-Server</a:t>
            </a:r>
            <a:endParaRPr b="0" i="0" sz="1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8" name="Google Shape;1368;p48"/>
          <p:cNvCxnSpPr/>
          <p:nvPr/>
        </p:nvCxnSpPr>
        <p:spPr>
          <a:xfrm flipH="1">
            <a:off x="2202925" y="2027125"/>
            <a:ext cx="586200" cy="278700"/>
          </a:xfrm>
          <a:prstGeom prst="straightConnector1">
            <a:avLst/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69" name="Google Shape;1369;p48"/>
          <p:cNvCxnSpPr/>
          <p:nvPr/>
        </p:nvCxnSpPr>
        <p:spPr>
          <a:xfrm flipH="1">
            <a:off x="1697375" y="1627200"/>
            <a:ext cx="463200" cy="136200"/>
          </a:xfrm>
          <a:prstGeom prst="straightConnector1">
            <a:avLst/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70" name="Google Shape;1370;p48"/>
          <p:cNvSpPr txBox="1"/>
          <p:nvPr/>
        </p:nvSpPr>
        <p:spPr>
          <a:xfrm>
            <a:off x="3113013" y="2006425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AF3</a:t>
            </a:r>
            <a:endParaRPr b="0" i="0" sz="1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1" name="Google Shape;1371;p48"/>
          <p:cNvCxnSpPr/>
          <p:nvPr/>
        </p:nvCxnSpPr>
        <p:spPr>
          <a:xfrm flipH="1">
            <a:off x="2283700" y="2268900"/>
            <a:ext cx="908400" cy="73200"/>
          </a:xfrm>
          <a:prstGeom prst="straightConnector1">
            <a:avLst/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9"/>
          <p:cNvSpPr txBox="1"/>
          <p:nvPr>
            <p:ph idx="1" type="body"/>
          </p:nvPr>
        </p:nvSpPr>
        <p:spPr>
          <a:xfrm>
            <a:off x="-74075" y="466675"/>
            <a:ext cx="9309000" cy="46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97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Nucleic acid prediction is still in “template” phase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First hints evolutionary data can be utilized without template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No huge leap in scores for nucleic acid prediction compared to CASP15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Still mostly human based intuition, distilling of multiple sources of information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Atomic level accuracy generally not achieved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 sz="1800"/>
              <a:t>All hard without template</a:t>
            </a:r>
            <a:endParaRPr b="1" sz="1800"/>
          </a:p>
          <a:p>
            <a:pPr indent="-3597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Increased number + variety of targets 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DNA-aptamers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RNA-only multimers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Nucleic-acid-protein complexes </a:t>
            </a:r>
            <a:endParaRPr sz="1800"/>
          </a:p>
          <a:p>
            <a:pPr indent="-35591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Nucleic-acid ligand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 sz="1800"/>
              <a:t>All hard without template</a:t>
            </a:r>
            <a:endParaRPr b="1" sz="1800"/>
          </a:p>
        </p:txBody>
      </p:sp>
      <p:sp>
        <p:nvSpPr>
          <p:cNvPr id="1377" name="Google Shape;1377;p49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Conclusions</a:t>
            </a:r>
            <a:endParaRPr b="1" sz="1808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5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Acknowledgements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1383" name="Google Shape;1383;p50"/>
          <p:cNvSpPr txBox="1"/>
          <p:nvPr/>
        </p:nvSpPr>
        <p:spPr>
          <a:xfrm>
            <a:off x="64743" y="864180"/>
            <a:ext cx="4053000" cy="35086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RNA assessors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Rachael Kretsch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Shujun He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Alissa Hummer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Rhiju Das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Das lab members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Organizing and assessor teams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Andriy Kryshtafovych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Gabriel Studer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Jérôme Eberhardt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Xavier Robin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Torsten Schwede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Maya Topf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Krzysztof Fidelis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John Moult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50"/>
          <p:cNvSpPr txBox="1"/>
          <p:nvPr/>
        </p:nvSpPr>
        <p:spPr>
          <a:xfrm>
            <a:off x="2557085" y="585243"/>
            <a:ext cx="2977800" cy="25860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Experimental groups</a:t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Andersen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Chiu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Choi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Das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Hoebartner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Liu (J.)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Liu (Y.)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Jones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Kellogg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Koirala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Mackereth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5" name="Google Shape;138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192" y="4077303"/>
            <a:ext cx="3341660" cy="8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2665" y="3378896"/>
            <a:ext cx="894786" cy="13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5754" y="3325834"/>
            <a:ext cx="4213725" cy="7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6637" y="2303678"/>
            <a:ext cx="1794691" cy="1196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50"/>
          <p:cNvSpPr txBox="1"/>
          <p:nvPr/>
        </p:nvSpPr>
        <p:spPr>
          <a:xfrm>
            <a:off x="4249200" y="770038"/>
            <a:ext cx="3000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Marcia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Marcus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Nguyen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Piccirilli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Rice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Steckelberg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Su 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Taylor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Zaremba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Zhang (J.)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Zhang (K.)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51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1395" name="Google Shape;1395;p51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51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7" name="Google Shape;1397;p51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1398" name="Google Shape;1398;p51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9" name="Google Shape;1399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0" name="Google Shape;1400;p51"/>
          <p:cNvGrpSpPr/>
          <p:nvPr/>
        </p:nvGrpSpPr>
        <p:grpSpPr>
          <a:xfrm>
            <a:off x="6126564" y="1658844"/>
            <a:ext cx="957727" cy="902084"/>
            <a:chOff x="3602363" y="2469325"/>
            <a:chExt cx="1231012" cy="1125775"/>
          </a:xfrm>
        </p:grpSpPr>
        <p:pic>
          <p:nvPicPr>
            <p:cNvPr id="1401" name="Google Shape;1401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2" name="Google Shape;1402;p51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3" name="Google Shape;1403;p51"/>
          <p:cNvGrpSpPr/>
          <p:nvPr/>
        </p:nvGrpSpPr>
        <p:grpSpPr>
          <a:xfrm>
            <a:off x="3777680" y="824712"/>
            <a:ext cx="915628" cy="856510"/>
            <a:chOff x="-948150" y="1262238"/>
            <a:chExt cx="1176900" cy="1068900"/>
          </a:xfrm>
        </p:grpSpPr>
        <p:pic>
          <p:nvPicPr>
            <p:cNvPr id="1404" name="Google Shape;1404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5" name="Google Shape;1405;p51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51"/>
          <p:cNvGrpSpPr/>
          <p:nvPr/>
        </p:nvGrpSpPr>
        <p:grpSpPr>
          <a:xfrm>
            <a:off x="8005140" y="911277"/>
            <a:ext cx="1062359" cy="956627"/>
            <a:chOff x="4571225" y="3810132"/>
            <a:chExt cx="1365500" cy="1193843"/>
          </a:xfrm>
        </p:grpSpPr>
        <p:pic>
          <p:nvPicPr>
            <p:cNvPr id="1407" name="Google Shape;1407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8" name="Google Shape;1408;p51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51"/>
          <p:cNvGrpSpPr/>
          <p:nvPr/>
        </p:nvGrpSpPr>
        <p:grpSpPr>
          <a:xfrm>
            <a:off x="5265466" y="3352861"/>
            <a:ext cx="1148182" cy="1071458"/>
            <a:chOff x="176837" y="1922725"/>
            <a:chExt cx="1475813" cy="1337150"/>
          </a:xfrm>
        </p:grpSpPr>
        <p:sp>
          <p:nvSpPr>
            <p:cNvPr id="1410" name="Google Shape;1410;p51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1" name="Google Shape;1411;p5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2" name="Google Shape;1412;p51"/>
          <p:cNvGrpSpPr/>
          <p:nvPr/>
        </p:nvGrpSpPr>
        <p:grpSpPr>
          <a:xfrm>
            <a:off x="7877082" y="1901986"/>
            <a:ext cx="1184650" cy="963441"/>
            <a:chOff x="9958864" y="3420366"/>
            <a:chExt cx="1522686" cy="1202347"/>
          </a:xfrm>
        </p:grpSpPr>
        <p:pic>
          <p:nvPicPr>
            <p:cNvPr id="1413" name="Google Shape;1413;p5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4" name="Google Shape;1414;p51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5" name="Google Shape;1415;p51"/>
          <p:cNvGrpSpPr/>
          <p:nvPr/>
        </p:nvGrpSpPr>
        <p:grpSpPr>
          <a:xfrm>
            <a:off x="7876925" y="2822791"/>
            <a:ext cx="1184642" cy="1102889"/>
            <a:chOff x="4036800" y="5758339"/>
            <a:chExt cx="1522676" cy="1376374"/>
          </a:xfrm>
        </p:grpSpPr>
        <p:pic>
          <p:nvPicPr>
            <p:cNvPr id="1416" name="Google Shape;1416;p5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7" name="Google Shape;1417;p51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8" name="Google Shape;1418;p51"/>
          <p:cNvGrpSpPr/>
          <p:nvPr/>
        </p:nvGrpSpPr>
        <p:grpSpPr>
          <a:xfrm>
            <a:off x="7056637" y="2822682"/>
            <a:ext cx="1144331" cy="1003221"/>
            <a:chOff x="-2010888" y="3235308"/>
            <a:chExt cx="1470863" cy="1251992"/>
          </a:xfrm>
        </p:grpSpPr>
        <p:pic>
          <p:nvPicPr>
            <p:cNvPr id="1419" name="Google Shape;1419;p51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0" name="Google Shape;1420;p51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1" name="Google Shape;1421;p51"/>
          <p:cNvGrpSpPr/>
          <p:nvPr/>
        </p:nvGrpSpPr>
        <p:grpSpPr>
          <a:xfrm>
            <a:off x="6812103" y="1921208"/>
            <a:ext cx="1316766" cy="932201"/>
            <a:chOff x="177023" y="3117289"/>
            <a:chExt cx="1692502" cy="1163361"/>
          </a:xfrm>
        </p:grpSpPr>
        <p:pic>
          <p:nvPicPr>
            <p:cNvPr id="1422" name="Google Shape;1422;p5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3" name="Google Shape;1423;p51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51"/>
          <p:cNvGrpSpPr/>
          <p:nvPr/>
        </p:nvGrpSpPr>
        <p:grpSpPr>
          <a:xfrm>
            <a:off x="4563522" y="891000"/>
            <a:ext cx="915628" cy="894444"/>
            <a:chOff x="6433025" y="1793033"/>
            <a:chExt cx="1176900" cy="1116242"/>
          </a:xfrm>
        </p:grpSpPr>
        <p:pic>
          <p:nvPicPr>
            <p:cNvPr id="1425" name="Google Shape;1425;p5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6" name="Google Shape;1426;p51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51"/>
          <p:cNvGrpSpPr/>
          <p:nvPr/>
        </p:nvGrpSpPr>
        <p:grpSpPr>
          <a:xfrm>
            <a:off x="4990952" y="820659"/>
            <a:ext cx="915628" cy="864683"/>
            <a:chOff x="7209175" y="1905225"/>
            <a:chExt cx="1176900" cy="1079100"/>
          </a:xfrm>
        </p:grpSpPr>
        <p:pic>
          <p:nvPicPr>
            <p:cNvPr id="1428" name="Google Shape;1428;p5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9" name="Google Shape;1429;p51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51"/>
          <p:cNvGrpSpPr/>
          <p:nvPr/>
        </p:nvGrpSpPr>
        <p:grpSpPr>
          <a:xfrm>
            <a:off x="5437090" y="953664"/>
            <a:ext cx="915628" cy="831788"/>
            <a:chOff x="8969475" y="1837302"/>
            <a:chExt cx="1176900" cy="1038048"/>
          </a:xfrm>
        </p:grpSpPr>
        <p:pic>
          <p:nvPicPr>
            <p:cNvPr id="1431" name="Google Shape;1431;p5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2" name="Google Shape;1432;p51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3" name="Google Shape;1433;p51"/>
          <p:cNvGrpSpPr/>
          <p:nvPr/>
        </p:nvGrpSpPr>
        <p:grpSpPr>
          <a:xfrm>
            <a:off x="3052678" y="1529182"/>
            <a:ext cx="994770" cy="913291"/>
            <a:chOff x="75326" y="1340488"/>
            <a:chExt cx="1278624" cy="1139762"/>
          </a:xfrm>
        </p:grpSpPr>
        <p:sp>
          <p:nvSpPr>
            <p:cNvPr id="1434" name="Google Shape;1434;p51"/>
            <p:cNvSpPr txBox="1"/>
            <p:nvPr/>
          </p:nvSpPr>
          <p:spPr>
            <a:xfrm>
              <a:off x="177050" y="20962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R1209TS238_1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35" name="Google Shape;1435;p5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5326" y="1340488"/>
              <a:ext cx="1101576" cy="9423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6" name="Google Shape;1436;p51"/>
          <p:cNvGrpSpPr/>
          <p:nvPr/>
        </p:nvGrpSpPr>
        <p:grpSpPr>
          <a:xfrm>
            <a:off x="3830130" y="1574330"/>
            <a:ext cx="915628" cy="862199"/>
            <a:chOff x="2348525" y="1485525"/>
            <a:chExt cx="1176900" cy="1076000"/>
          </a:xfrm>
        </p:grpSpPr>
        <p:pic>
          <p:nvPicPr>
            <p:cNvPr id="1437" name="Google Shape;1437;p5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74225" y="1485525"/>
              <a:ext cx="1053024" cy="900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8" name="Google Shape;1438;p51"/>
            <p:cNvSpPr txBox="1"/>
            <p:nvPr/>
          </p:nvSpPr>
          <p:spPr>
            <a:xfrm>
              <a:off x="2348525" y="21775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R1296TS481_3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9" name="Google Shape;1439;p51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1440" name="Google Shape;1440;p5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1" name="Google Shape;1441;p51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2" name="Google Shape;1442;p51"/>
          <p:cNvGrpSpPr/>
          <p:nvPr/>
        </p:nvGrpSpPr>
        <p:grpSpPr>
          <a:xfrm>
            <a:off x="4098083" y="3111351"/>
            <a:ext cx="973133" cy="845642"/>
            <a:chOff x="2391511" y="3913713"/>
            <a:chExt cx="1250814" cy="1055337"/>
          </a:xfrm>
        </p:grpSpPr>
        <p:pic>
          <p:nvPicPr>
            <p:cNvPr id="1443" name="Google Shape;1443;p5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4" name="Google Shape;1444;p51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5" name="Google Shape;1445;p51"/>
          <p:cNvGrpSpPr/>
          <p:nvPr/>
        </p:nvGrpSpPr>
        <p:grpSpPr>
          <a:xfrm>
            <a:off x="4538974" y="3647577"/>
            <a:ext cx="964518" cy="938982"/>
            <a:chOff x="2957172" y="3931226"/>
            <a:chExt cx="1239741" cy="1171824"/>
          </a:xfrm>
        </p:grpSpPr>
        <p:pic>
          <p:nvPicPr>
            <p:cNvPr id="1446" name="Google Shape;1446;p5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7" name="Google Shape;1447;p51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8" name="Google Shape;1448;p51"/>
          <p:cNvGrpSpPr/>
          <p:nvPr/>
        </p:nvGrpSpPr>
        <p:grpSpPr>
          <a:xfrm>
            <a:off x="5038639" y="2464845"/>
            <a:ext cx="958700" cy="910698"/>
            <a:chOff x="2244313" y="3910700"/>
            <a:chExt cx="1232262" cy="1136525"/>
          </a:xfrm>
        </p:grpSpPr>
        <p:pic>
          <p:nvPicPr>
            <p:cNvPr id="1449" name="Google Shape;1449;p5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0" name="Google Shape;1450;p51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1" name="Google Shape;1451;p51"/>
          <p:cNvGrpSpPr/>
          <p:nvPr/>
        </p:nvGrpSpPr>
        <p:grpSpPr>
          <a:xfrm>
            <a:off x="6203151" y="959463"/>
            <a:ext cx="1077968" cy="834003"/>
            <a:chOff x="5229337" y="2956926"/>
            <a:chExt cx="1385563" cy="1040812"/>
          </a:xfrm>
        </p:grpSpPr>
        <p:pic>
          <p:nvPicPr>
            <p:cNvPr id="1452" name="Google Shape;1452;p5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3" name="Google Shape;1453;p51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4" name="Google Shape;1454;p51"/>
          <p:cNvGrpSpPr/>
          <p:nvPr/>
        </p:nvGrpSpPr>
        <p:grpSpPr>
          <a:xfrm>
            <a:off x="2340100" y="1730881"/>
            <a:ext cx="915628" cy="704775"/>
            <a:chOff x="976825" y="2593386"/>
            <a:chExt cx="1176900" cy="879539"/>
          </a:xfrm>
        </p:grpSpPr>
        <p:pic>
          <p:nvPicPr>
            <p:cNvPr id="1455" name="Google Shape;1455;p5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220288" y="2593386"/>
              <a:ext cx="689950" cy="590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6" name="Google Shape;1456;p51"/>
            <p:cNvSpPr txBox="1"/>
            <p:nvPr/>
          </p:nvSpPr>
          <p:spPr>
            <a:xfrm>
              <a:off x="976825" y="30889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R1211TS143_5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7" name="Google Shape;1457;p51"/>
          <p:cNvGrpSpPr/>
          <p:nvPr/>
        </p:nvGrpSpPr>
        <p:grpSpPr>
          <a:xfrm>
            <a:off x="3543851" y="3684470"/>
            <a:ext cx="915628" cy="865083"/>
            <a:chOff x="2195050" y="2918151"/>
            <a:chExt cx="1176900" cy="1079599"/>
          </a:xfrm>
        </p:grpSpPr>
        <p:pic>
          <p:nvPicPr>
            <p:cNvPr id="1458" name="Google Shape;1458;p5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9" name="Google Shape;1459;p51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51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1461" name="Google Shape;1461;p5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2" name="Google Shape;1462;p51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51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1464" name="Google Shape;1464;p5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51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6" name="Google Shape;1466;p51"/>
          <p:cNvGrpSpPr/>
          <p:nvPr/>
        </p:nvGrpSpPr>
        <p:grpSpPr>
          <a:xfrm>
            <a:off x="6981853" y="1057808"/>
            <a:ext cx="977586" cy="838606"/>
            <a:chOff x="6287538" y="1053156"/>
            <a:chExt cx="1256537" cy="1046557"/>
          </a:xfrm>
        </p:grpSpPr>
        <p:pic>
          <p:nvPicPr>
            <p:cNvPr id="1467" name="Google Shape;1467;p5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8" name="Google Shape;1468;p51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51"/>
          <p:cNvGrpSpPr/>
          <p:nvPr/>
        </p:nvGrpSpPr>
        <p:grpSpPr>
          <a:xfrm>
            <a:off x="5971088" y="2375470"/>
            <a:ext cx="1085777" cy="995997"/>
            <a:chOff x="5087725" y="2499949"/>
            <a:chExt cx="1395600" cy="1242976"/>
          </a:xfrm>
        </p:grpSpPr>
        <p:pic>
          <p:nvPicPr>
            <p:cNvPr id="1470" name="Google Shape;1470;p51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1" name="Google Shape;1471;p51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51"/>
          <p:cNvGrpSpPr/>
          <p:nvPr/>
        </p:nvGrpSpPr>
        <p:grpSpPr>
          <a:xfrm>
            <a:off x="6352595" y="3255208"/>
            <a:ext cx="1015290" cy="816755"/>
            <a:chOff x="5746538" y="4155700"/>
            <a:chExt cx="1305000" cy="1019288"/>
          </a:xfrm>
        </p:grpSpPr>
        <p:pic>
          <p:nvPicPr>
            <p:cNvPr id="1473" name="Google Shape;1473;p5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4" name="Google Shape;1474;p51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5" name="Google Shape;1475;p51"/>
          <p:cNvGrpSpPr/>
          <p:nvPr/>
        </p:nvGrpSpPr>
        <p:grpSpPr>
          <a:xfrm>
            <a:off x="6880799" y="3604382"/>
            <a:ext cx="1156430" cy="1025379"/>
            <a:chOff x="6769425" y="3895344"/>
            <a:chExt cx="1486413" cy="1279644"/>
          </a:xfrm>
        </p:grpSpPr>
        <p:pic>
          <p:nvPicPr>
            <p:cNvPr id="1476" name="Google Shape;1476;p5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7" name="Google Shape;1477;p51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8" name="Google Shape;1478;p51"/>
          <p:cNvGrpSpPr/>
          <p:nvPr/>
        </p:nvGrpSpPr>
        <p:grpSpPr>
          <a:xfrm>
            <a:off x="7949685" y="3826229"/>
            <a:ext cx="916631" cy="857671"/>
            <a:chOff x="7924061" y="4370464"/>
            <a:chExt cx="1178189" cy="1070349"/>
          </a:xfrm>
        </p:grpSpPr>
        <p:pic>
          <p:nvPicPr>
            <p:cNvPr id="1479" name="Google Shape;1479;p51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0" name="Google Shape;1480;p51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1" name="Google Shape;1481;p51"/>
          <p:cNvGrpSpPr/>
          <p:nvPr/>
        </p:nvGrpSpPr>
        <p:grpSpPr>
          <a:xfrm>
            <a:off x="4955552" y="1575972"/>
            <a:ext cx="986134" cy="911249"/>
            <a:chOff x="2268500" y="343975"/>
            <a:chExt cx="1267525" cy="1137213"/>
          </a:xfrm>
        </p:grpSpPr>
        <p:sp>
          <p:nvSpPr>
            <p:cNvPr id="1482" name="Google Shape;1482;p51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83" name="Google Shape;1483;p51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4" name="Google Shape;1484;p51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1485" name="Google Shape;1485;p51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6" name="Google Shape;1486;p51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7" name="Google Shape;1487;p51"/>
          <p:cNvGrpSpPr/>
          <p:nvPr/>
        </p:nvGrpSpPr>
        <p:grpSpPr>
          <a:xfrm>
            <a:off x="3402535" y="2756398"/>
            <a:ext cx="965461" cy="952195"/>
            <a:chOff x="2283088" y="1832862"/>
            <a:chExt cx="1240953" cy="1188313"/>
          </a:xfrm>
        </p:grpSpPr>
        <p:pic>
          <p:nvPicPr>
            <p:cNvPr id="1488" name="Google Shape;1488;p51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9" name="Google Shape;1489;p51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0" name="Google Shape;1490;p51"/>
          <p:cNvGrpSpPr/>
          <p:nvPr/>
        </p:nvGrpSpPr>
        <p:grpSpPr>
          <a:xfrm>
            <a:off x="2714440" y="2716312"/>
            <a:ext cx="1015290" cy="789453"/>
            <a:chOff x="3376488" y="304822"/>
            <a:chExt cx="1305000" cy="985216"/>
          </a:xfrm>
        </p:grpSpPr>
        <p:pic>
          <p:nvPicPr>
            <p:cNvPr id="1491" name="Google Shape;1491;p5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2" name="Google Shape;1492;p51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51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1494" name="Google Shape;1494;p51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5" name="Google Shape;1495;p51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6" name="Google Shape;1496;p51"/>
          <p:cNvGrpSpPr/>
          <p:nvPr/>
        </p:nvGrpSpPr>
        <p:grpSpPr>
          <a:xfrm>
            <a:off x="2714484" y="3346257"/>
            <a:ext cx="1015290" cy="913353"/>
            <a:chOff x="4948675" y="150200"/>
            <a:chExt cx="1305000" cy="1139838"/>
          </a:xfrm>
        </p:grpSpPr>
        <p:pic>
          <p:nvPicPr>
            <p:cNvPr id="1497" name="Google Shape;1497;p51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8" name="Google Shape;1498;p51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9" name="Google Shape;1499;p51"/>
          <p:cNvGrpSpPr/>
          <p:nvPr/>
        </p:nvGrpSpPr>
        <p:grpSpPr>
          <a:xfrm>
            <a:off x="1854641" y="3480763"/>
            <a:ext cx="1015290" cy="778845"/>
            <a:chOff x="5681175" y="279412"/>
            <a:chExt cx="1305000" cy="971976"/>
          </a:xfrm>
        </p:grpSpPr>
        <p:pic>
          <p:nvPicPr>
            <p:cNvPr id="1500" name="Google Shape;1500;p51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1" name="Google Shape;1501;p51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2" name="Google Shape;1502;p51"/>
          <p:cNvGrpSpPr/>
          <p:nvPr/>
        </p:nvGrpSpPr>
        <p:grpSpPr>
          <a:xfrm>
            <a:off x="0" y="389100"/>
            <a:ext cx="1375750" cy="1244938"/>
            <a:chOff x="0" y="389100"/>
            <a:chExt cx="1375750" cy="1244938"/>
          </a:xfrm>
        </p:grpSpPr>
        <p:grpSp>
          <p:nvGrpSpPr>
            <p:cNvPr id="1503" name="Google Shape;1503;p51"/>
            <p:cNvGrpSpPr/>
            <p:nvPr/>
          </p:nvGrpSpPr>
          <p:grpSpPr>
            <a:xfrm>
              <a:off x="0" y="660550"/>
              <a:ext cx="1329850" cy="973488"/>
              <a:chOff x="4720825" y="3421675"/>
              <a:chExt cx="1329850" cy="973488"/>
            </a:xfrm>
          </p:grpSpPr>
          <p:pic>
            <p:nvPicPr>
              <p:cNvPr id="1504" name="Google Shape;1504;p51"/>
              <p:cNvPicPr preferRelativeResize="0"/>
              <p:nvPr/>
            </p:nvPicPr>
            <p:blipFill rotWithShape="1">
              <a:blip r:embed="rId38">
                <a:alphaModFix/>
              </a:blip>
              <a:srcRect b="0" l="0" r="0" t="0"/>
              <a:stretch/>
            </p:blipFill>
            <p:spPr>
              <a:xfrm>
                <a:off x="4720825" y="3421675"/>
                <a:ext cx="957724" cy="7960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5" name="Google Shape;1505;p51"/>
              <p:cNvSpPr txBox="1"/>
              <p:nvPr/>
            </p:nvSpPr>
            <p:spPr>
              <a:xfrm>
                <a:off x="4873775" y="4087363"/>
                <a:ext cx="11769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R1260TS391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6" name="Google Shape;1506;p51"/>
            <p:cNvSpPr txBox="1"/>
            <p:nvPr/>
          </p:nvSpPr>
          <p:spPr>
            <a:xfrm>
              <a:off x="10150" y="389100"/>
              <a:ext cx="136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*water and ion*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51"/>
          <p:cNvGrpSpPr/>
          <p:nvPr/>
        </p:nvGrpSpPr>
        <p:grpSpPr>
          <a:xfrm>
            <a:off x="1106238" y="2923939"/>
            <a:ext cx="1144263" cy="752079"/>
            <a:chOff x="4472282" y="2482793"/>
            <a:chExt cx="1506600" cy="1054365"/>
          </a:xfrm>
        </p:grpSpPr>
        <p:pic>
          <p:nvPicPr>
            <p:cNvPr id="1508" name="Google Shape;1508;p51"/>
            <p:cNvPicPr preferRelativeResize="0"/>
            <p:nvPr/>
          </p:nvPicPr>
          <p:blipFill rotWithShape="1">
            <a:blip r:embed="rId39">
              <a:alphaModFix/>
            </a:blip>
            <a:srcRect b="0" l="0" r="0" t="0"/>
            <a:stretch/>
          </p:blipFill>
          <p:spPr>
            <a:xfrm>
              <a:off x="4541847" y="2482793"/>
              <a:ext cx="1079213" cy="897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9" name="Google Shape;1509;p51"/>
            <p:cNvSpPr txBox="1"/>
            <p:nvPr/>
          </p:nvSpPr>
          <p:spPr>
            <a:xfrm>
              <a:off x="4472282" y="3105758"/>
              <a:ext cx="15066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M1268TS481_2 v1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0" name="Google Shape;1510;p51"/>
          <p:cNvGrpSpPr/>
          <p:nvPr/>
        </p:nvGrpSpPr>
        <p:grpSpPr>
          <a:xfrm>
            <a:off x="42322" y="3008202"/>
            <a:ext cx="1080287" cy="747616"/>
            <a:chOff x="3084250" y="1663925"/>
            <a:chExt cx="1422366" cy="1048109"/>
          </a:xfrm>
        </p:grpSpPr>
        <p:pic>
          <p:nvPicPr>
            <p:cNvPr id="1511" name="Google Shape;1511;p51"/>
            <p:cNvPicPr preferRelativeResize="0"/>
            <p:nvPr/>
          </p:nvPicPr>
          <p:blipFill rotWithShape="1">
            <a:blip r:embed="rId40">
              <a:alphaModFix/>
            </a:blip>
            <a:srcRect b="0" l="0" r="0" t="0"/>
            <a:stretch/>
          </p:blipFill>
          <p:spPr>
            <a:xfrm>
              <a:off x="3084250" y="1663925"/>
              <a:ext cx="1193195" cy="99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2" name="Google Shape;1512;p51"/>
            <p:cNvSpPr txBox="1"/>
            <p:nvPr/>
          </p:nvSpPr>
          <p:spPr>
            <a:xfrm>
              <a:off x="3087316" y="2280634"/>
              <a:ext cx="14193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M1268TS262_1 v2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3" name="Google Shape;1513;p51"/>
          <p:cNvGrpSpPr/>
          <p:nvPr/>
        </p:nvGrpSpPr>
        <p:grpSpPr>
          <a:xfrm>
            <a:off x="51637" y="1591070"/>
            <a:ext cx="1298193" cy="789510"/>
            <a:chOff x="4192679" y="950559"/>
            <a:chExt cx="1709274" cy="1106841"/>
          </a:xfrm>
        </p:grpSpPr>
        <p:pic>
          <p:nvPicPr>
            <p:cNvPr id="1514" name="Google Shape;1514;p51"/>
            <p:cNvPicPr preferRelativeResize="0"/>
            <p:nvPr/>
          </p:nvPicPr>
          <p:blipFill rotWithShape="1">
            <a:blip r:embed="rId41">
              <a:alphaModFix/>
            </a:blip>
            <a:srcRect b="0" l="0" r="0" t="0"/>
            <a:stretch/>
          </p:blipFill>
          <p:spPr>
            <a:xfrm>
              <a:off x="4192679" y="950559"/>
              <a:ext cx="1246610" cy="1044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5" name="Google Shape;1515;p51"/>
            <p:cNvSpPr txBox="1"/>
            <p:nvPr/>
          </p:nvSpPr>
          <p:spPr>
            <a:xfrm>
              <a:off x="4342253" y="1626000"/>
              <a:ext cx="1559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M1276TS304_3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6" name="Google Shape;1516;p51"/>
          <p:cNvGrpSpPr/>
          <p:nvPr/>
        </p:nvGrpSpPr>
        <p:grpSpPr>
          <a:xfrm>
            <a:off x="-68600" y="3770571"/>
            <a:ext cx="1015300" cy="845747"/>
            <a:chOff x="79974" y="2200875"/>
            <a:chExt cx="1336800" cy="1185682"/>
          </a:xfrm>
        </p:grpSpPr>
        <p:pic>
          <p:nvPicPr>
            <p:cNvPr id="1517" name="Google Shape;1517;p51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170175" y="2200875"/>
              <a:ext cx="1136150" cy="95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8" name="Google Shape;1518;p51"/>
            <p:cNvSpPr txBox="1"/>
            <p:nvPr/>
          </p:nvSpPr>
          <p:spPr>
            <a:xfrm>
              <a:off x="79974" y="2955157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M1282TS294_3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9" name="Google Shape;1519;p51"/>
          <p:cNvGrpSpPr/>
          <p:nvPr/>
        </p:nvGrpSpPr>
        <p:grpSpPr>
          <a:xfrm>
            <a:off x="30699" y="2396436"/>
            <a:ext cx="1276589" cy="611770"/>
            <a:chOff x="-88973" y="1260536"/>
            <a:chExt cx="1680828" cy="857661"/>
          </a:xfrm>
        </p:grpSpPr>
        <p:pic>
          <p:nvPicPr>
            <p:cNvPr id="1520" name="Google Shape;1520;p51"/>
            <p:cNvPicPr preferRelativeResize="0"/>
            <p:nvPr/>
          </p:nvPicPr>
          <p:blipFill rotWithShape="1">
            <a:blip r:embed="rId43">
              <a:alphaModFix/>
            </a:blip>
            <a:srcRect b="0" l="0" r="0" t="0"/>
            <a:stretch/>
          </p:blipFill>
          <p:spPr>
            <a:xfrm>
              <a:off x="-88973" y="1260536"/>
              <a:ext cx="927550" cy="7768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1" name="Google Shape;1521;p51"/>
            <p:cNvSpPr txBox="1"/>
            <p:nvPr/>
          </p:nvSpPr>
          <p:spPr>
            <a:xfrm>
              <a:off x="32155" y="1686797"/>
              <a:ext cx="1559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M1287TS462_5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2" name="Google Shape;1522;p51"/>
          <p:cNvGrpSpPr/>
          <p:nvPr/>
        </p:nvGrpSpPr>
        <p:grpSpPr>
          <a:xfrm>
            <a:off x="909675" y="1152763"/>
            <a:ext cx="994775" cy="1007530"/>
            <a:chOff x="934566" y="3592495"/>
            <a:chExt cx="1309776" cy="1412491"/>
          </a:xfrm>
        </p:grpSpPr>
        <p:pic>
          <p:nvPicPr>
            <p:cNvPr id="1523" name="Google Shape;1523;p51"/>
            <p:cNvPicPr preferRelativeResize="0"/>
            <p:nvPr/>
          </p:nvPicPr>
          <p:blipFill rotWithShape="1">
            <a:blip r:embed="rId44">
              <a:alphaModFix/>
            </a:blip>
            <a:srcRect b="0" l="0" r="0" t="0"/>
            <a:stretch/>
          </p:blipFill>
          <p:spPr>
            <a:xfrm>
              <a:off x="934566" y="3592495"/>
              <a:ext cx="1309776" cy="1066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4" name="Google Shape;1524;p51"/>
            <p:cNvSpPr txBox="1"/>
            <p:nvPr/>
          </p:nvSpPr>
          <p:spPr>
            <a:xfrm>
              <a:off x="958249" y="4573586"/>
              <a:ext cx="12624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M1297TS286_2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51"/>
          <p:cNvGrpSpPr/>
          <p:nvPr/>
        </p:nvGrpSpPr>
        <p:grpSpPr>
          <a:xfrm>
            <a:off x="857411" y="2068902"/>
            <a:ext cx="1118600" cy="904528"/>
            <a:chOff x="6443304" y="984951"/>
            <a:chExt cx="1472811" cy="1268089"/>
          </a:xfrm>
        </p:grpSpPr>
        <p:pic>
          <p:nvPicPr>
            <p:cNvPr id="1526" name="Google Shape;1526;p51"/>
            <p:cNvPicPr preferRelativeResize="0"/>
            <p:nvPr/>
          </p:nvPicPr>
          <p:blipFill rotWithShape="1">
            <a:blip r:embed="rId45">
              <a:alphaModFix/>
            </a:blip>
            <a:srcRect b="0" l="0" r="0" t="0"/>
            <a:stretch/>
          </p:blipFill>
          <p:spPr>
            <a:xfrm>
              <a:off x="6443304" y="984951"/>
              <a:ext cx="1205563" cy="1009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7" name="Google Shape;1527;p51"/>
            <p:cNvSpPr txBox="1"/>
            <p:nvPr/>
          </p:nvSpPr>
          <p:spPr>
            <a:xfrm>
              <a:off x="6579315" y="1821640"/>
              <a:ext cx="1336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M1216TS462_3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51"/>
          <p:cNvGrpSpPr/>
          <p:nvPr/>
        </p:nvGrpSpPr>
        <p:grpSpPr>
          <a:xfrm>
            <a:off x="627100" y="4242662"/>
            <a:ext cx="1182132" cy="936492"/>
            <a:chOff x="5289138" y="1943326"/>
            <a:chExt cx="1556461" cy="1312901"/>
          </a:xfrm>
        </p:grpSpPr>
        <p:pic>
          <p:nvPicPr>
            <p:cNvPr id="1529" name="Google Shape;1529;p51"/>
            <p:cNvPicPr preferRelativeResize="0"/>
            <p:nvPr/>
          </p:nvPicPr>
          <p:blipFill rotWithShape="1">
            <a:blip r:embed="rId46">
              <a:alphaModFix/>
            </a:blip>
            <a:srcRect b="0" l="0" r="0" t="0"/>
            <a:stretch/>
          </p:blipFill>
          <p:spPr>
            <a:xfrm>
              <a:off x="5289138" y="1943326"/>
              <a:ext cx="1179790" cy="988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0" name="Google Shape;1530;p51"/>
            <p:cNvSpPr txBox="1"/>
            <p:nvPr/>
          </p:nvSpPr>
          <p:spPr>
            <a:xfrm>
              <a:off x="5426299" y="2824827"/>
              <a:ext cx="14193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M1228v1TS262_1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1" name="Google Shape;1531;p51"/>
          <p:cNvGrpSpPr/>
          <p:nvPr/>
        </p:nvGrpSpPr>
        <p:grpSpPr>
          <a:xfrm>
            <a:off x="786651" y="3608867"/>
            <a:ext cx="1118516" cy="829875"/>
            <a:chOff x="2852820" y="3496801"/>
            <a:chExt cx="1472700" cy="1163431"/>
          </a:xfrm>
        </p:grpSpPr>
        <p:pic>
          <p:nvPicPr>
            <p:cNvPr id="1532" name="Google Shape;1532;p51"/>
            <p:cNvPicPr preferRelativeResize="0"/>
            <p:nvPr/>
          </p:nvPicPr>
          <p:blipFill rotWithShape="1">
            <a:blip r:embed="rId47">
              <a:alphaModFix/>
            </a:blip>
            <a:srcRect b="0" l="0" r="0" t="0"/>
            <a:stretch/>
          </p:blipFill>
          <p:spPr>
            <a:xfrm>
              <a:off x="3038370" y="3496801"/>
              <a:ext cx="1176893" cy="958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3" name="Google Shape;1533;p51"/>
            <p:cNvSpPr txBox="1"/>
            <p:nvPr/>
          </p:nvSpPr>
          <p:spPr>
            <a:xfrm>
              <a:off x="2852820" y="4228832"/>
              <a:ext cx="14727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M1228v2TS481_1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4" name="Google Shape;1534;p51"/>
          <p:cNvGrpSpPr/>
          <p:nvPr/>
        </p:nvGrpSpPr>
        <p:grpSpPr>
          <a:xfrm>
            <a:off x="2545312" y="4259591"/>
            <a:ext cx="1353543" cy="970152"/>
            <a:chOff x="6015754" y="2181188"/>
            <a:chExt cx="1782150" cy="1360090"/>
          </a:xfrm>
        </p:grpSpPr>
        <p:pic>
          <p:nvPicPr>
            <p:cNvPr id="1535" name="Google Shape;1535;p51"/>
            <p:cNvPicPr preferRelativeResize="0"/>
            <p:nvPr/>
          </p:nvPicPr>
          <p:blipFill rotWithShape="1">
            <a:blip r:embed="rId48">
              <a:alphaModFix/>
            </a:blip>
            <a:srcRect b="0" l="0" r="0" t="0"/>
            <a:stretch/>
          </p:blipFill>
          <p:spPr>
            <a:xfrm>
              <a:off x="6015754" y="2181188"/>
              <a:ext cx="1398749" cy="1138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6" name="Google Shape;1536;p51"/>
            <p:cNvSpPr txBox="1"/>
            <p:nvPr/>
          </p:nvSpPr>
          <p:spPr>
            <a:xfrm>
              <a:off x="6161404" y="3109878"/>
              <a:ext cx="16365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M1239v1TS294_1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7" name="Google Shape;1537;p51"/>
          <p:cNvGrpSpPr/>
          <p:nvPr/>
        </p:nvGrpSpPr>
        <p:grpSpPr>
          <a:xfrm>
            <a:off x="1652148" y="4219367"/>
            <a:ext cx="1085705" cy="983077"/>
            <a:chOff x="7382934" y="2081442"/>
            <a:chExt cx="1429500" cy="1378209"/>
          </a:xfrm>
        </p:grpSpPr>
        <p:pic>
          <p:nvPicPr>
            <p:cNvPr id="1538" name="Google Shape;1538;p51"/>
            <p:cNvPicPr preferRelativeResize="0"/>
            <p:nvPr/>
          </p:nvPicPr>
          <p:blipFill rotWithShape="1">
            <a:blip r:embed="rId49">
              <a:alphaModFix/>
            </a:blip>
            <a:srcRect b="0" l="0" r="0" t="0"/>
            <a:stretch/>
          </p:blipFill>
          <p:spPr>
            <a:xfrm>
              <a:off x="7382938" y="2081442"/>
              <a:ext cx="1309776" cy="10969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9" name="Google Shape;1539;p51"/>
            <p:cNvSpPr txBox="1"/>
            <p:nvPr/>
          </p:nvSpPr>
          <p:spPr>
            <a:xfrm>
              <a:off x="7382934" y="3028251"/>
              <a:ext cx="14295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M1239v2TS235_4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0" name="Google Shape;1540;p51"/>
          <p:cNvSpPr txBox="1"/>
          <p:nvPr/>
        </p:nvSpPr>
        <p:spPr>
          <a:xfrm>
            <a:off x="876100" y="824700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Hybrid</a:t>
            </a:r>
            <a:endParaRPr b="1" i="0" sz="1200" u="none" cap="none" strike="noStrik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51"/>
          <p:cNvSpPr/>
          <p:nvPr/>
        </p:nvSpPr>
        <p:spPr>
          <a:xfrm>
            <a:off x="13644" y="902575"/>
            <a:ext cx="1220200" cy="4186750"/>
          </a:xfrm>
          <a:custGeom>
            <a:rect b="b" l="l" r="r" t="t"/>
            <a:pathLst>
              <a:path extrusionOk="0" h="167470" w="48808">
                <a:moveTo>
                  <a:pt x="48808" y="0"/>
                </a:moveTo>
                <a:cubicBezTo>
                  <a:pt x="47064" y="4688"/>
                  <a:pt x="44011" y="22732"/>
                  <a:pt x="38341" y="28129"/>
                </a:cubicBezTo>
                <a:cubicBezTo>
                  <a:pt x="32672" y="33526"/>
                  <a:pt x="21060" y="31510"/>
                  <a:pt x="14791" y="32382"/>
                </a:cubicBezTo>
                <a:cubicBezTo>
                  <a:pt x="8522" y="33254"/>
                  <a:pt x="2852" y="10848"/>
                  <a:pt x="726" y="33363"/>
                </a:cubicBezTo>
                <a:cubicBezTo>
                  <a:pt x="-1400" y="55878"/>
                  <a:pt x="1816" y="145119"/>
                  <a:pt x="2034" y="167470"/>
                </a:cubicBezTo>
              </a:path>
            </a:pathLst>
          </a:cu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51"/>
          <p:cNvSpPr/>
          <p:nvPr/>
        </p:nvSpPr>
        <p:spPr>
          <a:xfrm>
            <a:off x="72675" y="935275"/>
            <a:ext cx="5098700" cy="4216250"/>
          </a:xfrm>
          <a:custGeom>
            <a:rect b="b" l="l" r="r" t="t"/>
            <a:pathLst>
              <a:path extrusionOk="0" h="168650" w="203948">
                <a:moveTo>
                  <a:pt x="72942" y="0"/>
                </a:moveTo>
                <a:cubicBezTo>
                  <a:pt x="73160" y="4252"/>
                  <a:pt x="69725" y="21152"/>
                  <a:pt x="74250" y="25513"/>
                </a:cubicBezTo>
                <a:cubicBezTo>
                  <a:pt x="78775" y="29874"/>
                  <a:pt x="87225" y="25894"/>
                  <a:pt x="100090" y="26167"/>
                </a:cubicBezTo>
                <a:cubicBezTo>
                  <a:pt x="112956" y="26440"/>
                  <a:pt x="138523" y="26985"/>
                  <a:pt x="151443" y="27149"/>
                </a:cubicBezTo>
                <a:cubicBezTo>
                  <a:pt x="164363" y="27313"/>
                  <a:pt x="172378" y="24096"/>
                  <a:pt x="177611" y="27149"/>
                </a:cubicBezTo>
                <a:cubicBezTo>
                  <a:pt x="182845" y="30202"/>
                  <a:pt x="181536" y="40832"/>
                  <a:pt x="182844" y="45466"/>
                </a:cubicBezTo>
                <a:cubicBezTo>
                  <a:pt x="184152" y="50100"/>
                  <a:pt x="182626" y="52825"/>
                  <a:pt x="185461" y="54951"/>
                </a:cubicBezTo>
                <a:cubicBezTo>
                  <a:pt x="188296" y="57077"/>
                  <a:pt x="196800" y="53915"/>
                  <a:pt x="199853" y="58222"/>
                </a:cubicBezTo>
                <a:cubicBezTo>
                  <a:pt x="202906" y="62529"/>
                  <a:pt x="204378" y="74849"/>
                  <a:pt x="203778" y="80791"/>
                </a:cubicBezTo>
                <a:cubicBezTo>
                  <a:pt x="203178" y="86733"/>
                  <a:pt x="202851" y="90931"/>
                  <a:pt x="196255" y="93875"/>
                </a:cubicBezTo>
                <a:cubicBezTo>
                  <a:pt x="189659" y="96819"/>
                  <a:pt x="172377" y="95238"/>
                  <a:pt x="164200" y="98454"/>
                </a:cubicBezTo>
                <a:cubicBezTo>
                  <a:pt x="156023" y="101670"/>
                  <a:pt x="151334" y="105759"/>
                  <a:pt x="147191" y="113173"/>
                </a:cubicBezTo>
                <a:cubicBezTo>
                  <a:pt x="143048" y="120587"/>
                  <a:pt x="139614" y="134053"/>
                  <a:pt x="139341" y="142939"/>
                </a:cubicBezTo>
                <a:cubicBezTo>
                  <a:pt x="139069" y="151825"/>
                  <a:pt x="147573" y="162401"/>
                  <a:pt x="145556" y="166489"/>
                </a:cubicBezTo>
                <a:cubicBezTo>
                  <a:pt x="143539" y="170578"/>
                  <a:pt x="151498" y="167470"/>
                  <a:pt x="127239" y="167470"/>
                </a:cubicBezTo>
                <a:cubicBezTo>
                  <a:pt x="102980" y="167470"/>
                  <a:pt x="21207" y="166653"/>
                  <a:pt x="0" y="166489"/>
                </a:cubicBezTo>
              </a:path>
            </a:pathLst>
          </a:custGeom>
          <a:noFill/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51"/>
          <p:cNvSpPr txBox="1"/>
          <p:nvPr/>
        </p:nvSpPr>
        <p:spPr>
          <a:xfrm>
            <a:off x="3729725" y="338825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NA monomer</a:t>
            </a:r>
            <a:endParaRPr b="1" i="0" sz="12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51"/>
          <p:cNvSpPr txBox="1"/>
          <p:nvPr/>
        </p:nvSpPr>
        <p:spPr>
          <a:xfrm>
            <a:off x="7725200" y="572900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RNA multimer</a:t>
            </a:r>
            <a:endParaRPr b="1" i="0" sz="12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51"/>
          <p:cNvSpPr txBox="1"/>
          <p:nvPr/>
        </p:nvSpPr>
        <p:spPr>
          <a:xfrm>
            <a:off x="4693288" y="582538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NA ligand</a:t>
            </a:r>
            <a:endParaRPr b="1" i="0" sz="12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51"/>
          <p:cNvSpPr/>
          <p:nvPr/>
        </p:nvSpPr>
        <p:spPr>
          <a:xfrm>
            <a:off x="4578450" y="708125"/>
            <a:ext cx="1719900" cy="2713150"/>
          </a:xfrm>
          <a:custGeom>
            <a:rect b="b" l="l" r="r" t="t"/>
            <a:pathLst>
              <a:path extrusionOk="0" h="108526" w="68796">
                <a:moveTo>
                  <a:pt x="0" y="654"/>
                </a:moveTo>
                <a:cubicBezTo>
                  <a:pt x="327" y="4852"/>
                  <a:pt x="1635" y="19952"/>
                  <a:pt x="1962" y="25840"/>
                </a:cubicBezTo>
                <a:cubicBezTo>
                  <a:pt x="2289" y="31728"/>
                  <a:pt x="1471" y="31946"/>
                  <a:pt x="1962" y="35980"/>
                </a:cubicBezTo>
                <a:cubicBezTo>
                  <a:pt x="2453" y="40014"/>
                  <a:pt x="3216" y="45575"/>
                  <a:pt x="4906" y="50045"/>
                </a:cubicBezTo>
                <a:cubicBezTo>
                  <a:pt x="6596" y="54515"/>
                  <a:pt x="9322" y="59804"/>
                  <a:pt x="12102" y="62802"/>
                </a:cubicBezTo>
                <a:cubicBezTo>
                  <a:pt x="14882" y="65800"/>
                  <a:pt x="20007" y="66236"/>
                  <a:pt x="21588" y="68035"/>
                </a:cubicBezTo>
                <a:cubicBezTo>
                  <a:pt x="23169" y="69834"/>
                  <a:pt x="21534" y="69944"/>
                  <a:pt x="21588" y="73596"/>
                </a:cubicBezTo>
                <a:cubicBezTo>
                  <a:pt x="21643" y="77249"/>
                  <a:pt x="21806" y="85698"/>
                  <a:pt x="21915" y="89950"/>
                </a:cubicBezTo>
                <a:cubicBezTo>
                  <a:pt x="22024" y="94202"/>
                  <a:pt x="21806" y="96165"/>
                  <a:pt x="22242" y="99109"/>
                </a:cubicBezTo>
                <a:cubicBezTo>
                  <a:pt x="22678" y="102053"/>
                  <a:pt x="22242" y="106087"/>
                  <a:pt x="24532" y="107613"/>
                </a:cubicBezTo>
                <a:cubicBezTo>
                  <a:pt x="26822" y="109139"/>
                  <a:pt x="31074" y="108267"/>
                  <a:pt x="35980" y="108267"/>
                </a:cubicBezTo>
                <a:cubicBezTo>
                  <a:pt x="40886" y="108267"/>
                  <a:pt x="50263" y="108703"/>
                  <a:pt x="53970" y="107613"/>
                </a:cubicBezTo>
                <a:cubicBezTo>
                  <a:pt x="57677" y="106523"/>
                  <a:pt x="57786" y="107613"/>
                  <a:pt x="58222" y="101725"/>
                </a:cubicBezTo>
                <a:cubicBezTo>
                  <a:pt x="58658" y="95837"/>
                  <a:pt x="56204" y="79810"/>
                  <a:pt x="56586" y="72287"/>
                </a:cubicBezTo>
                <a:cubicBezTo>
                  <a:pt x="56968" y="64764"/>
                  <a:pt x="58549" y="61766"/>
                  <a:pt x="60512" y="56587"/>
                </a:cubicBezTo>
                <a:cubicBezTo>
                  <a:pt x="62475" y="51408"/>
                  <a:pt x="67272" y="45630"/>
                  <a:pt x="68362" y="41214"/>
                </a:cubicBezTo>
                <a:cubicBezTo>
                  <a:pt x="69452" y="36798"/>
                  <a:pt x="68198" y="34508"/>
                  <a:pt x="67053" y="30092"/>
                </a:cubicBezTo>
                <a:cubicBezTo>
                  <a:pt x="65908" y="25676"/>
                  <a:pt x="63019" y="19734"/>
                  <a:pt x="61493" y="14719"/>
                </a:cubicBezTo>
                <a:cubicBezTo>
                  <a:pt x="59967" y="9704"/>
                  <a:pt x="58495" y="2453"/>
                  <a:pt x="57895" y="0"/>
                </a:cubicBezTo>
              </a:path>
            </a:pathLst>
          </a:cu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51"/>
          <p:cNvSpPr/>
          <p:nvPr/>
        </p:nvSpPr>
        <p:spPr>
          <a:xfrm>
            <a:off x="5209801" y="1035225"/>
            <a:ext cx="3889475" cy="3645250"/>
          </a:xfrm>
          <a:custGeom>
            <a:rect b="b" l="l" r="r" t="t"/>
            <a:pathLst>
              <a:path extrusionOk="0" h="145810" w="155579">
                <a:moveTo>
                  <a:pt x="108526" y="0"/>
                </a:moveTo>
                <a:cubicBezTo>
                  <a:pt x="108635" y="5833"/>
                  <a:pt x="111688" y="28947"/>
                  <a:pt x="109180" y="34998"/>
                </a:cubicBezTo>
                <a:cubicBezTo>
                  <a:pt x="106672" y="41049"/>
                  <a:pt x="100294" y="36634"/>
                  <a:pt x="93480" y="36307"/>
                </a:cubicBezTo>
                <a:cubicBezTo>
                  <a:pt x="86666" y="35980"/>
                  <a:pt x="72219" y="30746"/>
                  <a:pt x="68294" y="33036"/>
                </a:cubicBezTo>
                <a:cubicBezTo>
                  <a:pt x="64369" y="35326"/>
                  <a:pt x="69766" y="45575"/>
                  <a:pt x="69929" y="50045"/>
                </a:cubicBezTo>
                <a:cubicBezTo>
                  <a:pt x="70093" y="54515"/>
                  <a:pt x="73854" y="58876"/>
                  <a:pt x="69275" y="59857"/>
                </a:cubicBezTo>
                <a:cubicBezTo>
                  <a:pt x="64696" y="60838"/>
                  <a:pt x="48069" y="54896"/>
                  <a:pt x="42454" y="55932"/>
                </a:cubicBezTo>
                <a:cubicBezTo>
                  <a:pt x="36839" y="56968"/>
                  <a:pt x="36675" y="61438"/>
                  <a:pt x="35585" y="66072"/>
                </a:cubicBezTo>
                <a:cubicBezTo>
                  <a:pt x="34495" y="70706"/>
                  <a:pt x="36185" y="78556"/>
                  <a:pt x="35912" y="83735"/>
                </a:cubicBezTo>
                <a:cubicBezTo>
                  <a:pt x="35639" y="88914"/>
                  <a:pt x="39292" y="94965"/>
                  <a:pt x="33949" y="97146"/>
                </a:cubicBezTo>
                <a:cubicBezTo>
                  <a:pt x="28607" y="99327"/>
                  <a:pt x="9090" y="94202"/>
                  <a:pt x="3857" y="96819"/>
                </a:cubicBezTo>
                <a:cubicBezTo>
                  <a:pt x="-1376" y="99436"/>
                  <a:pt x="3094" y="107885"/>
                  <a:pt x="2549" y="112846"/>
                </a:cubicBezTo>
                <a:cubicBezTo>
                  <a:pt x="2004" y="117807"/>
                  <a:pt x="-1213" y="122877"/>
                  <a:pt x="586" y="126584"/>
                </a:cubicBezTo>
                <a:cubicBezTo>
                  <a:pt x="2385" y="130291"/>
                  <a:pt x="6255" y="133017"/>
                  <a:pt x="13342" y="135088"/>
                </a:cubicBezTo>
                <a:cubicBezTo>
                  <a:pt x="20429" y="137160"/>
                  <a:pt x="31932" y="137487"/>
                  <a:pt x="43108" y="139013"/>
                </a:cubicBezTo>
                <a:cubicBezTo>
                  <a:pt x="54284" y="140540"/>
                  <a:pt x="63769" y="143320"/>
                  <a:pt x="80396" y="144247"/>
                </a:cubicBezTo>
                <a:cubicBezTo>
                  <a:pt x="97023" y="145174"/>
                  <a:pt x="130441" y="146864"/>
                  <a:pt x="142870" y="144574"/>
                </a:cubicBezTo>
                <a:cubicBezTo>
                  <a:pt x="155300" y="142284"/>
                  <a:pt x="153174" y="154550"/>
                  <a:pt x="154973" y="130509"/>
                </a:cubicBezTo>
                <a:cubicBezTo>
                  <a:pt x="156772" y="106468"/>
                  <a:pt x="153882" y="22024"/>
                  <a:pt x="153664" y="327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51"/>
          <p:cNvSpPr/>
          <p:nvPr/>
        </p:nvSpPr>
        <p:spPr>
          <a:xfrm>
            <a:off x="1840950" y="416575"/>
            <a:ext cx="7303356" cy="4361826"/>
          </a:xfrm>
          <a:custGeom>
            <a:rect b="b" l="l" r="r" t="t"/>
            <a:pathLst>
              <a:path extrusionOk="0" h="170851" w="288044">
                <a:moveTo>
                  <a:pt x="78753" y="2758"/>
                </a:moveTo>
                <a:cubicBezTo>
                  <a:pt x="75918" y="5157"/>
                  <a:pt x="70304" y="14915"/>
                  <a:pt x="61745" y="17150"/>
                </a:cubicBezTo>
                <a:cubicBezTo>
                  <a:pt x="53186" y="19385"/>
                  <a:pt x="35905" y="14970"/>
                  <a:pt x="27400" y="16169"/>
                </a:cubicBezTo>
                <a:cubicBezTo>
                  <a:pt x="18896" y="17368"/>
                  <a:pt x="15079" y="19603"/>
                  <a:pt x="10718" y="24346"/>
                </a:cubicBezTo>
                <a:cubicBezTo>
                  <a:pt x="6357" y="29089"/>
                  <a:pt x="2214" y="35249"/>
                  <a:pt x="1233" y="44626"/>
                </a:cubicBezTo>
                <a:cubicBezTo>
                  <a:pt x="252" y="54003"/>
                  <a:pt x="4068" y="69867"/>
                  <a:pt x="4831" y="80606"/>
                </a:cubicBezTo>
                <a:cubicBezTo>
                  <a:pt x="5594" y="91345"/>
                  <a:pt x="5921" y="100939"/>
                  <a:pt x="5812" y="109062"/>
                </a:cubicBezTo>
                <a:cubicBezTo>
                  <a:pt x="5703" y="117185"/>
                  <a:pt x="4940" y="122091"/>
                  <a:pt x="4177" y="129342"/>
                </a:cubicBezTo>
                <a:cubicBezTo>
                  <a:pt x="3414" y="136593"/>
                  <a:pt x="-2474" y="148259"/>
                  <a:pt x="1233" y="152566"/>
                </a:cubicBezTo>
                <a:cubicBezTo>
                  <a:pt x="4940" y="156873"/>
                  <a:pt x="17860" y="154964"/>
                  <a:pt x="26419" y="155182"/>
                </a:cubicBezTo>
                <a:cubicBezTo>
                  <a:pt x="34978" y="155400"/>
                  <a:pt x="41738" y="152566"/>
                  <a:pt x="52586" y="153874"/>
                </a:cubicBezTo>
                <a:cubicBezTo>
                  <a:pt x="63435" y="155182"/>
                  <a:pt x="77609" y="161615"/>
                  <a:pt x="91510" y="163032"/>
                </a:cubicBezTo>
                <a:cubicBezTo>
                  <a:pt x="105411" y="164449"/>
                  <a:pt x="121711" y="162760"/>
                  <a:pt x="135994" y="162378"/>
                </a:cubicBezTo>
                <a:cubicBezTo>
                  <a:pt x="150277" y="161997"/>
                  <a:pt x="166632" y="159925"/>
                  <a:pt x="177208" y="160743"/>
                </a:cubicBezTo>
                <a:cubicBezTo>
                  <a:pt x="187784" y="161561"/>
                  <a:pt x="188438" y="165922"/>
                  <a:pt x="199450" y="167285"/>
                </a:cubicBezTo>
                <a:cubicBezTo>
                  <a:pt x="210462" y="168648"/>
                  <a:pt x="230142" y="168430"/>
                  <a:pt x="243280" y="168920"/>
                </a:cubicBezTo>
                <a:cubicBezTo>
                  <a:pt x="256418" y="169411"/>
                  <a:pt x="270920" y="172027"/>
                  <a:pt x="278279" y="170228"/>
                </a:cubicBezTo>
                <a:cubicBezTo>
                  <a:pt x="285639" y="168429"/>
                  <a:pt x="285965" y="166412"/>
                  <a:pt x="287437" y="158126"/>
                </a:cubicBezTo>
                <a:cubicBezTo>
                  <a:pt x="288909" y="149840"/>
                  <a:pt x="287110" y="131360"/>
                  <a:pt x="287110" y="120511"/>
                </a:cubicBezTo>
                <a:cubicBezTo>
                  <a:pt x="287110" y="109663"/>
                  <a:pt x="287383" y="105301"/>
                  <a:pt x="287437" y="93035"/>
                </a:cubicBezTo>
                <a:cubicBezTo>
                  <a:pt x="287492" y="80769"/>
                  <a:pt x="287819" y="60598"/>
                  <a:pt x="287437" y="46915"/>
                </a:cubicBezTo>
                <a:cubicBezTo>
                  <a:pt x="287055" y="33232"/>
                  <a:pt x="286619" y="18731"/>
                  <a:pt x="285147" y="10935"/>
                </a:cubicBezTo>
                <a:cubicBezTo>
                  <a:pt x="283675" y="3139"/>
                  <a:pt x="288092" y="1122"/>
                  <a:pt x="278606" y="141"/>
                </a:cubicBezTo>
                <a:cubicBezTo>
                  <a:pt x="269121" y="-840"/>
                  <a:pt x="248568" y="4830"/>
                  <a:pt x="228234" y="5048"/>
                </a:cubicBezTo>
                <a:cubicBezTo>
                  <a:pt x="207900" y="5266"/>
                  <a:pt x="172574" y="1777"/>
                  <a:pt x="156601" y="1450"/>
                </a:cubicBezTo>
                <a:cubicBezTo>
                  <a:pt x="140628" y="1123"/>
                  <a:pt x="136430" y="2813"/>
                  <a:pt x="132396" y="308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51"/>
          <p:cNvSpPr txBox="1"/>
          <p:nvPr/>
        </p:nvSpPr>
        <p:spPr>
          <a:xfrm>
            <a:off x="5147875" y="1720425"/>
            <a:ext cx="117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b="1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51"/>
          <p:cNvSpPr txBox="1"/>
          <p:nvPr/>
        </p:nvSpPr>
        <p:spPr>
          <a:xfrm>
            <a:off x="1321025" y="2069211"/>
            <a:ext cx="6183000" cy="600300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>
            <a:off x="-33850" y="710762"/>
            <a:ext cx="1176900" cy="879963"/>
            <a:chOff x="135300" y="633525"/>
            <a:chExt cx="1176900" cy="879963"/>
          </a:xfrm>
        </p:grpSpPr>
        <p:sp>
          <p:nvSpPr>
            <p:cNvPr id="102" name="Google Shape;102;p6"/>
            <p:cNvSpPr txBox="1"/>
            <p:nvPr/>
          </p:nvSpPr>
          <p:spPr>
            <a:xfrm>
              <a:off x="135300" y="1205688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" name="Google Shape;103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104;p6"/>
          <p:cNvGrpSpPr/>
          <p:nvPr/>
        </p:nvGrpSpPr>
        <p:grpSpPr>
          <a:xfrm>
            <a:off x="5416376" y="1565912"/>
            <a:ext cx="1231012" cy="1049575"/>
            <a:chOff x="3602363" y="2469325"/>
            <a:chExt cx="1231012" cy="1049575"/>
          </a:xfrm>
        </p:grpSpPr>
        <p:pic>
          <p:nvPicPr>
            <p:cNvPr id="105" name="Google Shape;105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6"/>
            <p:cNvSpPr txBox="1"/>
            <p:nvPr/>
          </p:nvSpPr>
          <p:spPr>
            <a:xfrm>
              <a:off x="3656475" y="3211100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6"/>
          <p:cNvGrpSpPr/>
          <p:nvPr/>
        </p:nvGrpSpPr>
        <p:grpSpPr>
          <a:xfrm>
            <a:off x="2397300" y="524950"/>
            <a:ext cx="1176900" cy="992700"/>
            <a:chOff x="-948150" y="1262238"/>
            <a:chExt cx="1176900" cy="992700"/>
          </a:xfrm>
        </p:grpSpPr>
        <p:pic>
          <p:nvPicPr>
            <p:cNvPr id="108" name="Google Shape;108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6"/>
            <p:cNvSpPr txBox="1"/>
            <p:nvPr/>
          </p:nvSpPr>
          <p:spPr>
            <a:xfrm>
              <a:off x="-948150" y="1947138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110;p6"/>
          <p:cNvSpPr txBox="1"/>
          <p:nvPr/>
        </p:nvSpPr>
        <p:spPr>
          <a:xfrm>
            <a:off x="549375" y="2657025"/>
            <a:ext cx="216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Ribozymes / introns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3375725" y="284550"/>
            <a:ext cx="207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Riboswitch/DNA aptamers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788125" y="389125"/>
            <a:ext cx="13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Viral RNA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6013513" y="389113"/>
            <a:ext cx="169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Bacterial ncRNA of unknown function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7744800" y="437513"/>
            <a:ext cx="13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Synthetic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Google Shape;115;p6"/>
          <p:cNvGrpSpPr/>
          <p:nvPr/>
        </p:nvGrpSpPr>
        <p:grpSpPr>
          <a:xfrm>
            <a:off x="7831050" y="632819"/>
            <a:ext cx="1365500" cy="1117643"/>
            <a:chOff x="4571225" y="3810132"/>
            <a:chExt cx="1365500" cy="1117643"/>
          </a:xfrm>
        </p:grpSpPr>
        <p:pic>
          <p:nvPicPr>
            <p:cNvPr id="116" name="Google Shape;116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6"/>
            <p:cNvSpPr txBox="1"/>
            <p:nvPr/>
          </p:nvSpPr>
          <p:spPr>
            <a:xfrm>
              <a:off x="4759825" y="461997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6"/>
          <p:cNvGrpSpPr/>
          <p:nvPr/>
        </p:nvGrpSpPr>
        <p:grpSpPr>
          <a:xfrm>
            <a:off x="4309650" y="3680175"/>
            <a:ext cx="1475813" cy="1260950"/>
            <a:chOff x="176837" y="1922725"/>
            <a:chExt cx="1475813" cy="1260950"/>
          </a:xfrm>
        </p:grpSpPr>
        <p:sp>
          <p:nvSpPr>
            <p:cNvPr id="119" name="Google Shape;119;p6"/>
            <p:cNvSpPr txBox="1"/>
            <p:nvPr/>
          </p:nvSpPr>
          <p:spPr>
            <a:xfrm>
              <a:off x="475750" y="287587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0" name="Google Shape;120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7666251" y="1869304"/>
            <a:ext cx="1522686" cy="1126147"/>
            <a:chOff x="9958864" y="3420366"/>
            <a:chExt cx="1522686" cy="1126147"/>
          </a:xfrm>
        </p:grpSpPr>
        <p:pic>
          <p:nvPicPr>
            <p:cNvPr id="122" name="Google Shape;122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6"/>
            <p:cNvSpPr txBox="1"/>
            <p:nvPr/>
          </p:nvSpPr>
          <p:spPr>
            <a:xfrm>
              <a:off x="10304650" y="4238713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7666262" y="3018364"/>
            <a:ext cx="1522676" cy="1300174"/>
            <a:chOff x="4036800" y="5758339"/>
            <a:chExt cx="1522676" cy="1300174"/>
          </a:xfrm>
        </p:grpSpPr>
        <p:pic>
          <p:nvPicPr>
            <p:cNvPr id="125" name="Google Shape;125;p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6"/>
            <p:cNvSpPr txBox="1"/>
            <p:nvPr/>
          </p:nvSpPr>
          <p:spPr>
            <a:xfrm>
              <a:off x="4287875" y="6750713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6"/>
          <p:cNvGrpSpPr/>
          <p:nvPr/>
        </p:nvGrpSpPr>
        <p:grpSpPr>
          <a:xfrm>
            <a:off x="6612087" y="3018396"/>
            <a:ext cx="1470863" cy="1175792"/>
            <a:chOff x="-2010888" y="3235308"/>
            <a:chExt cx="1470863" cy="1175792"/>
          </a:xfrm>
        </p:grpSpPr>
        <p:pic>
          <p:nvPicPr>
            <p:cNvPr id="128" name="Google Shape;128;p6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6"/>
            <p:cNvSpPr txBox="1"/>
            <p:nvPr/>
          </p:nvSpPr>
          <p:spPr>
            <a:xfrm>
              <a:off x="-1845025" y="4103300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130;p6"/>
          <p:cNvGrpSpPr/>
          <p:nvPr/>
        </p:nvGrpSpPr>
        <p:grpSpPr>
          <a:xfrm>
            <a:off x="6297686" y="1893314"/>
            <a:ext cx="1692502" cy="1143599"/>
            <a:chOff x="177023" y="3117289"/>
            <a:chExt cx="1692502" cy="1143599"/>
          </a:xfrm>
        </p:grpSpPr>
        <p:pic>
          <p:nvPicPr>
            <p:cNvPr id="131" name="Google Shape;131;p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6"/>
            <p:cNvSpPr txBox="1"/>
            <p:nvPr/>
          </p:nvSpPr>
          <p:spPr>
            <a:xfrm>
              <a:off x="764325" y="3742750"/>
              <a:ext cx="1105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6"/>
          <p:cNvGrpSpPr/>
          <p:nvPr/>
        </p:nvGrpSpPr>
        <p:grpSpPr>
          <a:xfrm>
            <a:off x="3407150" y="607646"/>
            <a:ext cx="1176900" cy="1040042"/>
            <a:chOff x="6433025" y="1793033"/>
            <a:chExt cx="1176900" cy="1040042"/>
          </a:xfrm>
        </p:grpSpPr>
        <p:pic>
          <p:nvPicPr>
            <p:cNvPr id="134" name="Google Shape;134;p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6"/>
            <p:cNvSpPr txBox="1"/>
            <p:nvPr/>
          </p:nvSpPr>
          <p:spPr>
            <a:xfrm>
              <a:off x="6433025" y="252527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6"/>
          <p:cNvGrpSpPr/>
          <p:nvPr/>
        </p:nvGrpSpPr>
        <p:grpSpPr>
          <a:xfrm>
            <a:off x="3956538" y="519850"/>
            <a:ext cx="1176900" cy="1002900"/>
            <a:chOff x="7209175" y="1905225"/>
            <a:chExt cx="1176900" cy="1002900"/>
          </a:xfrm>
        </p:grpSpPr>
        <p:pic>
          <p:nvPicPr>
            <p:cNvPr id="137" name="Google Shape;137;p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6"/>
            <p:cNvSpPr txBox="1"/>
            <p:nvPr/>
          </p:nvSpPr>
          <p:spPr>
            <a:xfrm>
              <a:off x="7209175" y="260032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6"/>
          <p:cNvGrpSpPr/>
          <p:nvPr/>
        </p:nvGrpSpPr>
        <p:grpSpPr>
          <a:xfrm>
            <a:off x="4529938" y="685852"/>
            <a:ext cx="1176900" cy="961848"/>
            <a:chOff x="8969475" y="1837302"/>
            <a:chExt cx="1176900" cy="961848"/>
          </a:xfrm>
        </p:grpSpPr>
        <p:pic>
          <p:nvPicPr>
            <p:cNvPr id="140" name="Google Shape;140;p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6"/>
            <p:cNvSpPr txBox="1"/>
            <p:nvPr/>
          </p:nvSpPr>
          <p:spPr>
            <a:xfrm>
              <a:off x="8969475" y="2491350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6"/>
          <p:cNvSpPr txBox="1"/>
          <p:nvPr/>
        </p:nvSpPr>
        <p:spPr>
          <a:xfrm>
            <a:off x="1567075" y="2159925"/>
            <a:ext cx="117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2464600" y="2152500"/>
            <a:ext cx="117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6"/>
          <p:cNvGrpSpPr/>
          <p:nvPr/>
        </p:nvGrpSpPr>
        <p:grpSpPr>
          <a:xfrm>
            <a:off x="-298162" y="1461223"/>
            <a:ext cx="1506375" cy="1217890"/>
            <a:chOff x="220050" y="1477235"/>
            <a:chExt cx="1506375" cy="1217890"/>
          </a:xfrm>
        </p:grpSpPr>
        <p:pic>
          <p:nvPicPr>
            <p:cNvPr id="145" name="Google Shape;145;p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6"/>
            <p:cNvSpPr txBox="1"/>
            <p:nvPr/>
          </p:nvSpPr>
          <p:spPr>
            <a:xfrm>
              <a:off x="549525" y="238732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6"/>
          <p:cNvGrpSpPr/>
          <p:nvPr/>
        </p:nvGrpSpPr>
        <p:grpSpPr>
          <a:xfrm>
            <a:off x="2809023" y="3378625"/>
            <a:ext cx="1250814" cy="979137"/>
            <a:chOff x="2391511" y="3913713"/>
            <a:chExt cx="1250814" cy="979137"/>
          </a:xfrm>
        </p:grpSpPr>
        <p:pic>
          <p:nvPicPr>
            <p:cNvPr id="148" name="Google Shape;148;p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6"/>
            <p:cNvSpPr txBox="1"/>
            <p:nvPr/>
          </p:nvSpPr>
          <p:spPr>
            <a:xfrm>
              <a:off x="2465425" y="4585050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6"/>
          <p:cNvGrpSpPr/>
          <p:nvPr/>
        </p:nvGrpSpPr>
        <p:grpSpPr>
          <a:xfrm>
            <a:off x="3375722" y="4047864"/>
            <a:ext cx="1239741" cy="1095624"/>
            <a:chOff x="2957172" y="3931226"/>
            <a:chExt cx="1239741" cy="1095624"/>
          </a:xfrm>
        </p:grpSpPr>
        <p:pic>
          <p:nvPicPr>
            <p:cNvPr id="151" name="Google Shape;151;p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6"/>
            <p:cNvSpPr txBox="1"/>
            <p:nvPr/>
          </p:nvSpPr>
          <p:spPr>
            <a:xfrm>
              <a:off x="3020013" y="4719050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6"/>
          <p:cNvGrpSpPr/>
          <p:nvPr/>
        </p:nvGrpSpPr>
        <p:grpSpPr>
          <a:xfrm>
            <a:off x="4018013" y="2571750"/>
            <a:ext cx="1232262" cy="1060325"/>
            <a:chOff x="2244313" y="3910700"/>
            <a:chExt cx="1232262" cy="1060325"/>
          </a:xfrm>
        </p:grpSpPr>
        <p:pic>
          <p:nvPicPr>
            <p:cNvPr id="154" name="Google Shape;154;p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6"/>
            <p:cNvSpPr txBox="1"/>
            <p:nvPr/>
          </p:nvSpPr>
          <p:spPr>
            <a:xfrm>
              <a:off x="2299675" y="466322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6"/>
          <p:cNvGrpSpPr/>
          <p:nvPr/>
        </p:nvGrpSpPr>
        <p:grpSpPr>
          <a:xfrm>
            <a:off x="5514762" y="693014"/>
            <a:ext cx="1385563" cy="964612"/>
            <a:chOff x="5229337" y="2956926"/>
            <a:chExt cx="1385563" cy="964612"/>
          </a:xfrm>
        </p:grpSpPr>
        <p:pic>
          <p:nvPicPr>
            <p:cNvPr id="157" name="Google Shape;157;p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6"/>
            <p:cNvSpPr txBox="1"/>
            <p:nvPr/>
          </p:nvSpPr>
          <p:spPr>
            <a:xfrm>
              <a:off x="5309900" y="361373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6"/>
          <p:cNvSpPr txBox="1"/>
          <p:nvPr/>
        </p:nvSpPr>
        <p:spPr>
          <a:xfrm>
            <a:off x="549375" y="2151350"/>
            <a:ext cx="117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" name="Google Shape;160;p6"/>
          <p:cNvGrpSpPr/>
          <p:nvPr/>
        </p:nvGrpSpPr>
        <p:grpSpPr>
          <a:xfrm>
            <a:off x="2096625" y="4093976"/>
            <a:ext cx="1176900" cy="1003399"/>
            <a:chOff x="2195050" y="2918151"/>
            <a:chExt cx="1176900" cy="1003399"/>
          </a:xfrm>
        </p:grpSpPr>
        <p:pic>
          <p:nvPicPr>
            <p:cNvPr id="161" name="Google Shape;161;p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6"/>
            <p:cNvSpPr txBox="1"/>
            <p:nvPr/>
          </p:nvSpPr>
          <p:spPr>
            <a:xfrm>
              <a:off x="2195050" y="3613750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821588" y="740099"/>
            <a:ext cx="1176900" cy="887826"/>
            <a:chOff x="821588" y="740099"/>
            <a:chExt cx="1176900" cy="887826"/>
          </a:xfrm>
        </p:grpSpPr>
        <p:pic>
          <p:nvPicPr>
            <p:cNvPr id="164" name="Google Shape;164;p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6"/>
            <p:cNvSpPr txBox="1"/>
            <p:nvPr/>
          </p:nvSpPr>
          <p:spPr>
            <a:xfrm>
              <a:off x="821588" y="132012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p6"/>
          <p:cNvGrpSpPr/>
          <p:nvPr/>
        </p:nvGrpSpPr>
        <p:grpSpPr>
          <a:xfrm>
            <a:off x="1659227" y="697750"/>
            <a:ext cx="1201086" cy="930175"/>
            <a:chOff x="1659227" y="697750"/>
            <a:chExt cx="1201086" cy="930175"/>
          </a:xfrm>
        </p:grpSpPr>
        <p:pic>
          <p:nvPicPr>
            <p:cNvPr id="167" name="Google Shape;167;p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6"/>
            <p:cNvSpPr txBox="1"/>
            <p:nvPr/>
          </p:nvSpPr>
          <p:spPr>
            <a:xfrm>
              <a:off x="1683413" y="132012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" name="Google Shape;169;p6"/>
          <p:cNvGrpSpPr/>
          <p:nvPr/>
        </p:nvGrpSpPr>
        <p:grpSpPr>
          <a:xfrm>
            <a:off x="6515663" y="815881"/>
            <a:ext cx="1256537" cy="1030493"/>
            <a:chOff x="6287538" y="1053156"/>
            <a:chExt cx="1256537" cy="1030493"/>
          </a:xfrm>
        </p:grpSpPr>
        <p:pic>
          <p:nvPicPr>
            <p:cNvPr id="170" name="Google Shape;170;p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6"/>
            <p:cNvSpPr txBox="1"/>
            <p:nvPr/>
          </p:nvSpPr>
          <p:spPr>
            <a:xfrm>
              <a:off x="6367175" y="1715713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172;p6"/>
          <p:cNvGrpSpPr/>
          <p:nvPr/>
        </p:nvGrpSpPr>
        <p:grpSpPr>
          <a:xfrm>
            <a:off x="5216475" y="2460299"/>
            <a:ext cx="1395600" cy="1166776"/>
            <a:chOff x="5087725" y="2499949"/>
            <a:chExt cx="1395600" cy="1166776"/>
          </a:xfrm>
        </p:grpSpPr>
        <p:pic>
          <p:nvPicPr>
            <p:cNvPr id="173" name="Google Shape;173;p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6"/>
            <p:cNvSpPr txBox="1"/>
            <p:nvPr/>
          </p:nvSpPr>
          <p:spPr>
            <a:xfrm>
              <a:off x="5178325" y="3358925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6"/>
          <p:cNvGrpSpPr/>
          <p:nvPr/>
        </p:nvGrpSpPr>
        <p:grpSpPr>
          <a:xfrm>
            <a:off x="5706838" y="3558150"/>
            <a:ext cx="1305000" cy="943088"/>
            <a:chOff x="5746538" y="4155700"/>
            <a:chExt cx="1305000" cy="943088"/>
          </a:xfrm>
        </p:grpSpPr>
        <p:pic>
          <p:nvPicPr>
            <p:cNvPr id="176" name="Google Shape;176;p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6"/>
            <p:cNvSpPr txBox="1"/>
            <p:nvPr/>
          </p:nvSpPr>
          <p:spPr>
            <a:xfrm>
              <a:off x="5746538" y="479098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6"/>
          <p:cNvGrpSpPr/>
          <p:nvPr/>
        </p:nvGrpSpPr>
        <p:grpSpPr>
          <a:xfrm>
            <a:off x="6385750" y="3993956"/>
            <a:ext cx="1486413" cy="1203444"/>
            <a:chOff x="6769425" y="3895344"/>
            <a:chExt cx="1486413" cy="1203444"/>
          </a:xfrm>
        </p:grpSpPr>
        <p:pic>
          <p:nvPicPr>
            <p:cNvPr id="179" name="Google Shape;179;p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6"/>
            <p:cNvSpPr txBox="1"/>
            <p:nvPr/>
          </p:nvSpPr>
          <p:spPr>
            <a:xfrm>
              <a:off x="6950838" y="479098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181;p6"/>
          <p:cNvGrpSpPr/>
          <p:nvPr/>
        </p:nvGrpSpPr>
        <p:grpSpPr>
          <a:xfrm>
            <a:off x="7759648" y="4270802"/>
            <a:ext cx="1178189" cy="994149"/>
            <a:chOff x="7924061" y="4370464"/>
            <a:chExt cx="1178189" cy="994149"/>
          </a:xfrm>
        </p:grpSpPr>
        <p:pic>
          <p:nvPicPr>
            <p:cNvPr id="182" name="Google Shape;182;p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6"/>
            <p:cNvSpPr txBox="1"/>
            <p:nvPr/>
          </p:nvSpPr>
          <p:spPr>
            <a:xfrm>
              <a:off x="7925350" y="5056813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6"/>
          <p:cNvGrpSpPr/>
          <p:nvPr/>
        </p:nvGrpSpPr>
        <p:grpSpPr>
          <a:xfrm>
            <a:off x="3911213" y="1462625"/>
            <a:ext cx="1267525" cy="1061013"/>
            <a:chOff x="2268500" y="343975"/>
            <a:chExt cx="1267525" cy="1061013"/>
          </a:xfrm>
        </p:grpSpPr>
        <p:sp>
          <p:nvSpPr>
            <p:cNvPr id="185" name="Google Shape;185;p6"/>
            <p:cNvSpPr txBox="1"/>
            <p:nvPr/>
          </p:nvSpPr>
          <p:spPr>
            <a:xfrm>
              <a:off x="2359125" y="1097188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" name="Google Shape;186;p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7" name="Google Shape;187;p6"/>
          <p:cNvGrpSpPr/>
          <p:nvPr/>
        </p:nvGrpSpPr>
        <p:grpSpPr>
          <a:xfrm>
            <a:off x="2710049" y="2246453"/>
            <a:ext cx="1522675" cy="1425585"/>
            <a:chOff x="4072524" y="1544640"/>
            <a:chExt cx="1522675" cy="1425585"/>
          </a:xfrm>
        </p:grpSpPr>
        <p:pic>
          <p:nvPicPr>
            <p:cNvPr id="188" name="Google Shape;188;p6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6"/>
            <p:cNvSpPr txBox="1"/>
            <p:nvPr/>
          </p:nvSpPr>
          <p:spPr>
            <a:xfrm>
              <a:off x="4300300" y="266242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190;p6"/>
          <p:cNvGrpSpPr/>
          <p:nvPr/>
        </p:nvGrpSpPr>
        <p:grpSpPr>
          <a:xfrm>
            <a:off x="1914975" y="2935762"/>
            <a:ext cx="1240953" cy="1112113"/>
            <a:chOff x="2283088" y="1832862"/>
            <a:chExt cx="1240953" cy="1112113"/>
          </a:xfrm>
        </p:grpSpPr>
        <p:pic>
          <p:nvPicPr>
            <p:cNvPr id="191" name="Google Shape;191;p6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6"/>
            <p:cNvSpPr txBox="1"/>
            <p:nvPr/>
          </p:nvSpPr>
          <p:spPr>
            <a:xfrm>
              <a:off x="2283088" y="2637175"/>
              <a:ext cx="117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1030463" y="2885834"/>
            <a:ext cx="1305000" cy="909016"/>
            <a:chOff x="3376488" y="304822"/>
            <a:chExt cx="1305000" cy="909016"/>
          </a:xfrm>
        </p:grpSpPr>
        <p:pic>
          <p:nvPicPr>
            <p:cNvPr id="194" name="Google Shape;194;p6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6"/>
            <p:cNvSpPr txBox="1"/>
            <p:nvPr/>
          </p:nvSpPr>
          <p:spPr>
            <a:xfrm>
              <a:off x="3376488" y="90603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6"/>
          <p:cNvGrpSpPr/>
          <p:nvPr/>
        </p:nvGrpSpPr>
        <p:grpSpPr>
          <a:xfrm>
            <a:off x="36050" y="2885840"/>
            <a:ext cx="1305000" cy="908998"/>
            <a:chOff x="4103450" y="304840"/>
            <a:chExt cx="1305000" cy="908998"/>
          </a:xfrm>
        </p:grpSpPr>
        <p:pic>
          <p:nvPicPr>
            <p:cNvPr id="197" name="Google Shape;197;p6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6"/>
            <p:cNvSpPr txBox="1"/>
            <p:nvPr/>
          </p:nvSpPr>
          <p:spPr>
            <a:xfrm>
              <a:off x="4103450" y="90603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6"/>
          <p:cNvGrpSpPr/>
          <p:nvPr/>
        </p:nvGrpSpPr>
        <p:grpSpPr>
          <a:xfrm>
            <a:off x="1030463" y="3672050"/>
            <a:ext cx="1305000" cy="1063638"/>
            <a:chOff x="4948675" y="150200"/>
            <a:chExt cx="1305000" cy="1063638"/>
          </a:xfrm>
        </p:grpSpPr>
        <p:pic>
          <p:nvPicPr>
            <p:cNvPr id="200" name="Google Shape;200;p6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6"/>
            <p:cNvSpPr txBox="1"/>
            <p:nvPr/>
          </p:nvSpPr>
          <p:spPr>
            <a:xfrm>
              <a:off x="4948675" y="90603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6"/>
          <p:cNvGrpSpPr/>
          <p:nvPr/>
        </p:nvGrpSpPr>
        <p:grpSpPr>
          <a:xfrm>
            <a:off x="-74800" y="3839912"/>
            <a:ext cx="1305000" cy="895776"/>
            <a:chOff x="5681175" y="279412"/>
            <a:chExt cx="1305000" cy="895776"/>
          </a:xfrm>
        </p:grpSpPr>
        <p:pic>
          <p:nvPicPr>
            <p:cNvPr id="203" name="Google Shape;203;p6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6"/>
            <p:cNvSpPr txBox="1"/>
            <p:nvPr/>
          </p:nvSpPr>
          <p:spPr>
            <a:xfrm>
              <a:off x="5681175" y="867388"/>
              <a:ext cx="1305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6"/>
          <p:cNvSpPr/>
          <p:nvPr/>
        </p:nvSpPr>
        <p:spPr>
          <a:xfrm>
            <a:off x="15450" y="406475"/>
            <a:ext cx="3475324" cy="2224571"/>
          </a:xfrm>
          <a:custGeom>
            <a:rect b="b" l="l" r="r" t="t"/>
            <a:pathLst>
              <a:path extrusionOk="0" h="93548" w="140007">
                <a:moveTo>
                  <a:pt x="0" y="93548"/>
                </a:moveTo>
                <a:cubicBezTo>
                  <a:pt x="11939" y="92839"/>
                  <a:pt x="48846" y="91749"/>
                  <a:pt x="71633" y="89296"/>
                </a:cubicBezTo>
                <a:cubicBezTo>
                  <a:pt x="94420" y="86843"/>
                  <a:pt x="126966" y="93712"/>
                  <a:pt x="136724" y="78829"/>
                </a:cubicBezTo>
                <a:cubicBezTo>
                  <a:pt x="146482" y="63946"/>
                  <a:pt x="131272" y="13138"/>
                  <a:pt x="130182" y="0"/>
                </a:cubicBez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3441725" y="2197300"/>
            <a:ext cx="2290225" cy="2943825"/>
          </a:xfrm>
          <a:custGeom>
            <a:rect b="b" l="l" r="r" t="t"/>
            <a:pathLst>
              <a:path extrusionOk="0" h="117753" w="91609">
                <a:moveTo>
                  <a:pt x="0" y="0"/>
                </a:moveTo>
                <a:cubicBezTo>
                  <a:pt x="6542" y="2453"/>
                  <a:pt x="28839" y="12702"/>
                  <a:pt x="39251" y="14719"/>
                </a:cubicBezTo>
                <a:cubicBezTo>
                  <a:pt x="49663" y="16736"/>
                  <a:pt x="56641" y="8122"/>
                  <a:pt x="62474" y="12102"/>
                </a:cubicBezTo>
                <a:cubicBezTo>
                  <a:pt x="68307" y="16082"/>
                  <a:pt x="72614" y="30311"/>
                  <a:pt x="74249" y="38597"/>
                </a:cubicBezTo>
                <a:cubicBezTo>
                  <a:pt x="75885" y="46883"/>
                  <a:pt x="69507" y="57677"/>
                  <a:pt x="72287" y="61820"/>
                </a:cubicBezTo>
                <a:cubicBezTo>
                  <a:pt x="75067" y="65963"/>
                  <a:pt x="88423" y="54134"/>
                  <a:pt x="90931" y="63456"/>
                </a:cubicBezTo>
                <a:cubicBezTo>
                  <a:pt x="93439" y="72778"/>
                  <a:pt x="87933" y="108704"/>
                  <a:pt x="87333" y="117753"/>
                </a:cubicBez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7706128" y="390125"/>
            <a:ext cx="1443300" cy="1407175"/>
          </a:xfrm>
          <a:custGeom>
            <a:rect b="b" l="l" r="r" t="t"/>
            <a:pathLst>
              <a:path extrusionOk="0" h="56287" w="57732">
                <a:moveTo>
                  <a:pt x="4744" y="0"/>
                </a:moveTo>
                <a:cubicBezTo>
                  <a:pt x="4581" y="8613"/>
                  <a:pt x="-5068" y="42685"/>
                  <a:pt x="3763" y="51680"/>
                </a:cubicBezTo>
                <a:cubicBezTo>
                  <a:pt x="12595" y="60675"/>
                  <a:pt x="48738" y="53588"/>
                  <a:pt x="57733" y="53970"/>
                </a:cubicBez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4990700" y="406475"/>
            <a:ext cx="549000" cy="2052500"/>
          </a:xfrm>
          <a:custGeom>
            <a:rect b="b" l="l" r="r" t="t"/>
            <a:pathLst>
              <a:path extrusionOk="0" h="82100" w="21960">
                <a:moveTo>
                  <a:pt x="18644" y="0"/>
                </a:moveTo>
                <a:cubicBezTo>
                  <a:pt x="19026" y="8395"/>
                  <a:pt x="24041" y="36689"/>
                  <a:pt x="20934" y="50372"/>
                </a:cubicBezTo>
                <a:cubicBezTo>
                  <a:pt x="17827" y="64055"/>
                  <a:pt x="3489" y="76812"/>
                  <a:pt x="0" y="82100"/>
                </a:cubicBez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4785044" y="-39484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c08e0db0b_1_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215" name="Google Shape;215;g31c08e0db0b_1_0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1c08e0db0b_1_0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g31c08e0db0b_1_0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218" name="Google Shape;218;g31c08e0db0b_1_0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9" name="Google Shape;219;g31c08e0db0b_1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g31c08e0db0b_1_0"/>
          <p:cNvGrpSpPr/>
          <p:nvPr/>
        </p:nvGrpSpPr>
        <p:grpSpPr>
          <a:xfrm>
            <a:off x="6126565" y="1658843"/>
            <a:ext cx="957727" cy="902084"/>
            <a:chOff x="3602363" y="2469325"/>
            <a:chExt cx="1231012" cy="1125775"/>
          </a:xfrm>
        </p:grpSpPr>
        <p:pic>
          <p:nvPicPr>
            <p:cNvPr id="221" name="Google Shape;221;g31c08e0db0b_1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g31c08e0db0b_1_0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g31c08e0db0b_1_0"/>
          <p:cNvGrpSpPr/>
          <p:nvPr/>
        </p:nvGrpSpPr>
        <p:grpSpPr>
          <a:xfrm>
            <a:off x="3777680" y="824711"/>
            <a:ext cx="915628" cy="856510"/>
            <a:chOff x="-948150" y="1262238"/>
            <a:chExt cx="1176900" cy="1068900"/>
          </a:xfrm>
        </p:grpSpPr>
        <p:pic>
          <p:nvPicPr>
            <p:cNvPr id="224" name="Google Shape;224;g31c08e0db0b_1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g31c08e0db0b_1_0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g31c08e0db0b_1_0"/>
          <p:cNvSpPr txBox="1"/>
          <p:nvPr/>
        </p:nvSpPr>
        <p:spPr>
          <a:xfrm>
            <a:off x="2340073" y="2532963"/>
            <a:ext cx="168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Ribozymes / introns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1c08e0db0b_1_0"/>
          <p:cNvSpPr txBox="1"/>
          <p:nvPr/>
        </p:nvSpPr>
        <p:spPr>
          <a:xfrm>
            <a:off x="2525814" y="715815"/>
            <a:ext cx="10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Viral RNA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Google Shape;228;g31c08e0db0b_1_0"/>
          <p:cNvGrpSpPr/>
          <p:nvPr/>
        </p:nvGrpSpPr>
        <p:grpSpPr>
          <a:xfrm>
            <a:off x="8005140" y="911275"/>
            <a:ext cx="1062359" cy="956626"/>
            <a:chOff x="4571225" y="3810132"/>
            <a:chExt cx="1365500" cy="1193843"/>
          </a:xfrm>
        </p:grpSpPr>
        <p:pic>
          <p:nvPicPr>
            <p:cNvPr id="229" name="Google Shape;229;g31c08e0db0b_1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g31c08e0db0b_1_0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g31c08e0db0b_1_0"/>
          <p:cNvGrpSpPr/>
          <p:nvPr/>
        </p:nvGrpSpPr>
        <p:grpSpPr>
          <a:xfrm>
            <a:off x="5265466" y="3352861"/>
            <a:ext cx="1148183" cy="1071458"/>
            <a:chOff x="176837" y="1922725"/>
            <a:chExt cx="1475813" cy="1337150"/>
          </a:xfrm>
        </p:grpSpPr>
        <p:sp>
          <p:nvSpPr>
            <p:cNvPr id="232" name="Google Shape;232;g31c08e0db0b_1_0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3" name="Google Shape;233;g31c08e0db0b_1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g31c08e0db0b_1_0"/>
          <p:cNvGrpSpPr/>
          <p:nvPr/>
        </p:nvGrpSpPr>
        <p:grpSpPr>
          <a:xfrm>
            <a:off x="7877080" y="1901985"/>
            <a:ext cx="1184650" cy="963441"/>
            <a:chOff x="9958864" y="3420366"/>
            <a:chExt cx="1522686" cy="1202347"/>
          </a:xfrm>
        </p:grpSpPr>
        <p:pic>
          <p:nvPicPr>
            <p:cNvPr id="235" name="Google Shape;235;g31c08e0db0b_1_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g31c08e0db0b_1_0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g31c08e0db0b_1_0"/>
          <p:cNvGrpSpPr/>
          <p:nvPr/>
        </p:nvGrpSpPr>
        <p:grpSpPr>
          <a:xfrm>
            <a:off x="7876925" y="2822789"/>
            <a:ext cx="1184642" cy="1102888"/>
            <a:chOff x="4036800" y="5758339"/>
            <a:chExt cx="1522676" cy="1376374"/>
          </a:xfrm>
        </p:grpSpPr>
        <p:pic>
          <p:nvPicPr>
            <p:cNvPr id="238" name="Google Shape;238;g31c08e0db0b_1_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g31c08e0db0b_1_0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" name="Google Shape;240;g31c08e0db0b_1_0"/>
          <p:cNvGrpSpPr/>
          <p:nvPr/>
        </p:nvGrpSpPr>
        <p:grpSpPr>
          <a:xfrm>
            <a:off x="7056636" y="2822682"/>
            <a:ext cx="1144331" cy="1003221"/>
            <a:chOff x="-2010888" y="3235308"/>
            <a:chExt cx="1470863" cy="1251992"/>
          </a:xfrm>
        </p:grpSpPr>
        <p:pic>
          <p:nvPicPr>
            <p:cNvPr id="241" name="Google Shape;241;g31c08e0db0b_1_0"/>
            <p:cNvPicPr preferRelativeResize="0"/>
            <p:nvPr/>
          </p:nvPicPr>
          <p:blipFill rotWithShape="1">
            <a:blip r:embed="rId10">
              <a:alphaModFix/>
            </a:blip>
            <a:srcRect b="0" l="16043" r="17414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31c08e0db0b_1_0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3" name="Google Shape;243;g31c08e0db0b_1_0"/>
          <p:cNvGrpSpPr/>
          <p:nvPr/>
        </p:nvGrpSpPr>
        <p:grpSpPr>
          <a:xfrm>
            <a:off x="6812103" y="1921208"/>
            <a:ext cx="1316767" cy="932201"/>
            <a:chOff x="177023" y="3117289"/>
            <a:chExt cx="1692502" cy="1163361"/>
          </a:xfrm>
        </p:grpSpPr>
        <p:pic>
          <p:nvPicPr>
            <p:cNvPr id="244" name="Google Shape;244;g31c08e0db0b_1_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g31c08e0db0b_1_0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g31c08e0db0b_1_0"/>
          <p:cNvGrpSpPr/>
          <p:nvPr/>
        </p:nvGrpSpPr>
        <p:grpSpPr>
          <a:xfrm>
            <a:off x="4563523" y="891001"/>
            <a:ext cx="915628" cy="894445"/>
            <a:chOff x="6433025" y="1793033"/>
            <a:chExt cx="1176900" cy="1116242"/>
          </a:xfrm>
        </p:grpSpPr>
        <p:pic>
          <p:nvPicPr>
            <p:cNvPr id="247" name="Google Shape;247;g31c08e0db0b_1_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g31c08e0db0b_1_0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g31c08e0db0b_1_0"/>
          <p:cNvGrpSpPr/>
          <p:nvPr/>
        </p:nvGrpSpPr>
        <p:grpSpPr>
          <a:xfrm>
            <a:off x="4990953" y="820659"/>
            <a:ext cx="915628" cy="864683"/>
            <a:chOff x="7209175" y="1905225"/>
            <a:chExt cx="1176900" cy="1079100"/>
          </a:xfrm>
        </p:grpSpPr>
        <p:pic>
          <p:nvPicPr>
            <p:cNvPr id="250" name="Google Shape;250;g31c08e0db0b_1_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g31c08e0db0b_1_0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g31c08e0db0b_1_0"/>
          <p:cNvGrpSpPr/>
          <p:nvPr/>
        </p:nvGrpSpPr>
        <p:grpSpPr>
          <a:xfrm>
            <a:off x="5437092" y="953664"/>
            <a:ext cx="915628" cy="831788"/>
            <a:chOff x="8969475" y="1837302"/>
            <a:chExt cx="1176900" cy="1038048"/>
          </a:xfrm>
        </p:grpSpPr>
        <p:pic>
          <p:nvPicPr>
            <p:cNvPr id="253" name="Google Shape;253;g31c08e0db0b_1_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g31c08e0db0b_1_0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g31c08e0db0b_1_0"/>
          <p:cNvSpPr txBox="1"/>
          <p:nvPr/>
        </p:nvSpPr>
        <p:spPr>
          <a:xfrm>
            <a:off x="3131819" y="2134774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1c08e0db0b_1_0"/>
          <p:cNvSpPr txBox="1"/>
          <p:nvPr/>
        </p:nvSpPr>
        <p:spPr>
          <a:xfrm>
            <a:off x="3830130" y="2128829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g31c08e0db0b_1_0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258" name="Google Shape;258;g31c08e0db0b_1_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g31c08e0db0b_1_0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g31c08e0db0b_1_0"/>
          <p:cNvGrpSpPr/>
          <p:nvPr/>
        </p:nvGrpSpPr>
        <p:grpSpPr>
          <a:xfrm>
            <a:off x="4098084" y="3111349"/>
            <a:ext cx="973133" cy="845642"/>
            <a:chOff x="2391511" y="3913713"/>
            <a:chExt cx="1250814" cy="1055337"/>
          </a:xfrm>
        </p:grpSpPr>
        <p:pic>
          <p:nvPicPr>
            <p:cNvPr id="261" name="Google Shape;261;g31c08e0db0b_1_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g31c08e0db0b_1_0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g31c08e0db0b_1_0"/>
          <p:cNvGrpSpPr/>
          <p:nvPr/>
        </p:nvGrpSpPr>
        <p:grpSpPr>
          <a:xfrm>
            <a:off x="4538975" y="3647579"/>
            <a:ext cx="964518" cy="938983"/>
            <a:chOff x="2957172" y="3931226"/>
            <a:chExt cx="1239741" cy="1171824"/>
          </a:xfrm>
        </p:grpSpPr>
        <p:pic>
          <p:nvPicPr>
            <p:cNvPr id="264" name="Google Shape;264;g31c08e0db0b_1_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g31c08e0db0b_1_0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g31c08e0db0b_1_0"/>
          <p:cNvGrpSpPr/>
          <p:nvPr/>
        </p:nvGrpSpPr>
        <p:grpSpPr>
          <a:xfrm>
            <a:off x="5038639" y="2464843"/>
            <a:ext cx="958700" cy="910697"/>
            <a:chOff x="2244313" y="3910700"/>
            <a:chExt cx="1232262" cy="1136525"/>
          </a:xfrm>
        </p:grpSpPr>
        <p:pic>
          <p:nvPicPr>
            <p:cNvPr id="267" name="Google Shape;267;g31c08e0db0b_1_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g31c08e0db0b_1_0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g31c08e0db0b_1_0"/>
          <p:cNvGrpSpPr/>
          <p:nvPr/>
        </p:nvGrpSpPr>
        <p:grpSpPr>
          <a:xfrm>
            <a:off x="6203151" y="959462"/>
            <a:ext cx="1077968" cy="834003"/>
            <a:chOff x="5229337" y="2956926"/>
            <a:chExt cx="1385563" cy="1040812"/>
          </a:xfrm>
        </p:grpSpPr>
        <p:pic>
          <p:nvPicPr>
            <p:cNvPr id="270" name="Google Shape;270;g31c08e0db0b_1_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g31c08e0db0b_1_0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g31c08e0db0b_1_0"/>
          <p:cNvSpPr txBox="1"/>
          <p:nvPr/>
        </p:nvSpPr>
        <p:spPr>
          <a:xfrm>
            <a:off x="2340100" y="2127955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g31c08e0db0b_1_0"/>
          <p:cNvGrpSpPr/>
          <p:nvPr/>
        </p:nvGrpSpPr>
        <p:grpSpPr>
          <a:xfrm>
            <a:off x="3543851" y="3684469"/>
            <a:ext cx="915628" cy="865083"/>
            <a:chOff x="2195050" y="2918151"/>
            <a:chExt cx="1176900" cy="1079599"/>
          </a:xfrm>
        </p:grpSpPr>
        <p:pic>
          <p:nvPicPr>
            <p:cNvPr id="274" name="Google Shape;274;g31c08e0db0b_1_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g31c08e0db0b_1_0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g31c08e0db0b_1_0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277" name="Google Shape;277;g31c08e0db0b_1_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g31c08e0db0b_1_0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g31c08e0db0b_1_0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280" name="Google Shape;280;g31c08e0db0b_1_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g31c08e0db0b_1_0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g31c08e0db0b_1_0"/>
          <p:cNvGrpSpPr/>
          <p:nvPr/>
        </p:nvGrpSpPr>
        <p:grpSpPr>
          <a:xfrm>
            <a:off x="6981852" y="1057808"/>
            <a:ext cx="977586" cy="838606"/>
            <a:chOff x="6287538" y="1053156"/>
            <a:chExt cx="1256537" cy="1046557"/>
          </a:xfrm>
        </p:grpSpPr>
        <p:pic>
          <p:nvPicPr>
            <p:cNvPr id="283" name="Google Shape;283;g31c08e0db0b_1_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g31c08e0db0b_1_0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g31c08e0db0b_1_0"/>
          <p:cNvGrpSpPr/>
          <p:nvPr/>
        </p:nvGrpSpPr>
        <p:grpSpPr>
          <a:xfrm>
            <a:off x="5971087" y="2375469"/>
            <a:ext cx="1085777" cy="995997"/>
            <a:chOff x="5087725" y="2499949"/>
            <a:chExt cx="1395600" cy="1242976"/>
          </a:xfrm>
        </p:grpSpPr>
        <p:pic>
          <p:nvPicPr>
            <p:cNvPr id="286" name="Google Shape;286;g31c08e0db0b_1_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g31c08e0db0b_1_0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g31c08e0db0b_1_0"/>
          <p:cNvGrpSpPr/>
          <p:nvPr/>
        </p:nvGrpSpPr>
        <p:grpSpPr>
          <a:xfrm>
            <a:off x="6352595" y="3255210"/>
            <a:ext cx="1015290" cy="816755"/>
            <a:chOff x="5746538" y="4155700"/>
            <a:chExt cx="1305000" cy="1019288"/>
          </a:xfrm>
        </p:grpSpPr>
        <p:pic>
          <p:nvPicPr>
            <p:cNvPr id="289" name="Google Shape;289;g31c08e0db0b_1_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g31c08e0db0b_1_0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g31c08e0db0b_1_0"/>
          <p:cNvGrpSpPr/>
          <p:nvPr/>
        </p:nvGrpSpPr>
        <p:grpSpPr>
          <a:xfrm>
            <a:off x="6880796" y="3604381"/>
            <a:ext cx="1156429" cy="1025379"/>
            <a:chOff x="6769425" y="3895344"/>
            <a:chExt cx="1486413" cy="1279644"/>
          </a:xfrm>
        </p:grpSpPr>
        <p:pic>
          <p:nvPicPr>
            <p:cNvPr id="292" name="Google Shape;292;g31c08e0db0b_1_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g31c08e0db0b_1_0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g31c08e0db0b_1_0"/>
          <p:cNvGrpSpPr/>
          <p:nvPr/>
        </p:nvGrpSpPr>
        <p:grpSpPr>
          <a:xfrm>
            <a:off x="7949685" y="3826228"/>
            <a:ext cx="916631" cy="857671"/>
            <a:chOff x="7924061" y="4370464"/>
            <a:chExt cx="1178189" cy="1070349"/>
          </a:xfrm>
        </p:grpSpPr>
        <p:pic>
          <p:nvPicPr>
            <p:cNvPr id="295" name="Google Shape;295;g31c08e0db0b_1_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g31c08e0db0b_1_0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g31c08e0db0b_1_0"/>
          <p:cNvGrpSpPr/>
          <p:nvPr/>
        </p:nvGrpSpPr>
        <p:grpSpPr>
          <a:xfrm>
            <a:off x="4955553" y="1575972"/>
            <a:ext cx="986134" cy="911249"/>
            <a:chOff x="2268500" y="343975"/>
            <a:chExt cx="1267525" cy="1137213"/>
          </a:xfrm>
        </p:grpSpPr>
        <p:sp>
          <p:nvSpPr>
            <p:cNvPr id="298" name="Google Shape;298;g31c08e0db0b_1_0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9" name="Google Shape;299;g31c08e0db0b_1_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" name="Google Shape;300;g31c08e0db0b_1_0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301" name="Google Shape;301;g31c08e0db0b_1_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g31c08e0db0b_1_0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g31c08e0db0b_1_0"/>
          <p:cNvGrpSpPr/>
          <p:nvPr/>
        </p:nvGrpSpPr>
        <p:grpSpPr>
          <a:xfrm>
            <a:off x="3402536" y="2756398"/>
            <a:ext cx="965462" cy="952195"/>
            <a:chOff x="2283088" y="1832862"/>
            <a:chExt cx="1240953" cy="1188313"/>
          </a:xfrm>
        </p:grpSpPr>
        <p:pic>
          <p:nvPicPr>
            <p:cNvPr id="304" name="Google Shape;304;g31c08e0db0b_1_0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g31c08e0db0b_1_0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g31c08e0db0b_1_0"/>
          <p:cNvGrpSpPr/>
          <p:nvPr/>
        </p:nvGrpSpPr>
        <p:grpSpPr>
          <a:xfrm>
            <a:off x="2714440" y="2716312"/>
            <a:ext cx="1015290" cy="789454"/>
            <a:chOff x="3376488" y="304822"/>
            <a:chExt cx="1305000" cy="985216"/>
          </a:xfrm>
        </p:grpSpPr>
        <p:pic>
          <p:nvPicPr>
            <p:cNvPr id="307" name="Google Shape;307;g31c08e0db0b_1_0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g31c08e0db0b_1_0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g31c08e0db0b_1_0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310" name="Google Shape;310;g31c08e0db0b_1_0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g31c08e0db0b_1_0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g31c08e0db0b_1_0"/>
          <p:cNvGrpSpPr/>
          <p:nvPr/>
        </p:nvGrpSpPr>
        <p:grpSpPr>
          <a:xfrm>
            <a:off x="2714484" y="3346257"/>
            <a:ext cx="1015290" cy="913352"/>
            <a:chOff x="4948675" y="150200"/>
            <a:chExt cx="1305000" cy="1139838"/>
          </a:xfrm>
        </p:grpSpPr>
        <p:pic>
          <p:nvPicPr>
            <p:cNvPr id="313" name="Google Shape;313;g31c08e0db0b_1_0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g31c08e0db0b_1_0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g31c08e0db0b_1_0"/>
          <p:cNvGrpSpPr/>
          <p:nvPr/>
        </p:nvGrpSpPr>
        <p:grpSpPr>
          <a:xfrm>
            <a:off x="1854641" y="3480763"/>
            <a:ext cx="1015290" cy="778844"/>
            <a:chOff x="5681175" y="279412"/>
            <a:chExt cx="1305000" cy="971976"/>
          </a:xfrm>
        </p:grpSpPr>
        <p:pic>
          <p:nvPicPr>
            <p:cNvPr id="316" name="Google Shape;316;g31c08e0db0b_1_0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g31c08e0db0b_1_0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g31c08e0db0b_1_0"/>
          <p:cNvSpPr txBox="1"/>
          <p:nvPr/>
        </p:nvSpPr>
        <p:spPr>
          <a:xfrm>
            <a:off x="4785044" y="-39484"/>
            <a:ext cx="1371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g31c08e0db0b_1_0"/>
          <p:cNvGrpSpPr/>
          <p:nvPr/>
        </p:nvGrpSpPr>
        <p:grpSpPr>
          <a:xfrm>
            <a:off x="0" y="389100"/>
            <a:ext cx="1375750" cy="1244938"/>
            <a:chOff x="0" y="389100"/>
            <a:chExt cx="1375750" cy="1244938"/>
          </a:xfrm>
        </p:grpSpPr>
        <p:grpSp>
          <p:nvGrpSpPr>
            <p:cNvPr id="320" name="Google Shape;320;g31c08e0db0b_1_0"/>
            <p:cNvGrpSpPr/>
            <p:nvPr/>
          </p:nvGrpSpPr>
          <p:grpSpPr>
            <a:xfrm>
              <a:off x="0" y="660550"/>
              <a:ext cx="1329850" cy="973488"/>
              <a:chOff x="4720825" y="3421675"/>
              <a:chExt cx="1329850" cy="973488"/>
            </a:xfrm>
          </p:grpSpPr>
          <p:pic>
            <p:nvPicPr>
              <p:cNvPr id="321" name="Google Shape;321;g31c08e0db0b_1_0"/>
              <p:cNvPicPr preferRelativeResize="0"/>
              <p:nvPr/>
            </p:nvPicPr>
            <p:blipFill rotWithShape="1">
              <a:blip r:embed="rId35">
                <a:alphaModFix/>
              </a:blip>
              <a:srcRect b="0" l="0" r="0" t="0"/>
              <a:stretch/>
            </p:blipFill>
            <p:spPr>
              <a:xfrm>
                <a:off x="4720825" y="3421675"/>
                <a:ext cx="957724" cy="7960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2" name="Google Shape;322;g31c08e0db0b_1_0"/>
              <p:cNvSpPr txBox="1"/>
              <p:nvPr/>
            </p:nvSpPr>
            <p:spPr>
              <a:xfrm>
                <a:off x="4873775" y="4087363"/>
                <a:ext cx="11769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R1260TS391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3" name="Google Shape;323;g31c08e0db0b_1_0"/>
            <p:cNvSpPr txBox="1"/>
            <p:nvPr/>
          </p:nvSpPr>
          <p:spPr>
            <a:xfrm>
              <a:off x="10150" y="389100"/>
              <a:ext cx="136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*water and ion*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324;g31c08e0db0b_1_0"/>
          <p:cNvGrpSpPr/>
          <p:nvPr/>
        </p:nvGrpSpPr>
        <p:grpSpPr>
          <a:xfrm>
            <a:off x="-68600" y="1591070"/>
            <a:ext cx="3967455" cy="3638674"/>
            <a:chOff x="-68600" y="1591070"/>
            <a:chExt cx="3967455" cy="3638674"/>
          </a:xfrm>
        </p:grpSpPr>
        <p:grpSp>
          <p:nvGrpSpPr>
            <p:cNvPr id="325" name="Google Shape;325;g31c08e0db0b_1_0"/>
            <p:cNvGrpSpPr/>
            <p:nvPr/>
          </p:nvGrpSpPr>
          <p:grpSpPr>
            <a:xfrm>
              <a:off x="1106236" y="2923937"/>
              <a:ext cx="1144263" cy="752079"/>
              <a:chOff x="4472282" y="2482793"/>
              <a:chExt cx="1506600" cy="1054365"/>
            </a:xfrm>
          </p:grpSpPr>
          <p:pic>
            <p:nvPicPr>
              <p:cNvPr id="326" name="Google Shape;326;g31c08e0db0b_1_0"/>
              <p:cNvPicPr preferRelativeResize="0"/>
              <p:nvPr/>
            </p:nvPicPr>
            <p:blipFill rotWithShape="1">
              <a:blip r:embed="rId36">
                <a:alphaModFix/>
              </a:blip>
              <a:srcRect b="0" l="0" r="0" t="0"/>
              <a:stretch/>
            </p:blipFill>
            <p:spPr>
              <a:xfrm>
                <a:off x="4541847" y="2482793"/>
                <a:ext cx="1079213" cy="8970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7" name="Google Shape;327;g31c08e0db0b_1_0"/>
              <p:cNvSpPr txBox="1"/>
              <p:nvPr/>
            </p:nvSpPr>
            <p:spPr>
              <a:xfrm>
                <a:off x="4472282" y="3105758"/>
                <a:ext cx="15066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M1268TS481_2 v1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8" name="Google Shape;328;g31c08e0db0b_1_0"/>
            <p:cNvSpPr txBox="1"/>
            <p:nvPr/>
          </p:nvSpPr>
          <p:spPr>
            <a:xfrm>
              <a:off x="44651" y="3448101"/>
              <a:ext cx="1077958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M1268TS262_1 v2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" name="Google Shape;329;g31c08e0db0b_1_0"/>
            <p:cNvGrpSpPr/>
            <p:nvPr/>
          </p:nvGrpSpPr>
          <p:grpSpPr>
            <a:xfrm>
              <a:off x="51637" y="1591070"/>
              <a:ext cx="1298194" cy="789510"/>
              <a:chOff x="4192679" y="950559"/>
              <a:chExt cx="1709274" cy="1106841"/>
            </a:xfrm>
          </p:grpSpPr>
          <p:pic>
            <p:nvPicPr>
              <p:cNvPr id="330" name="Google Shape;330;g31c08e0db0b_1_0"/>
              <p:cNvPicPr preferRelativeResize="0"/>
              <p:nvPr/>
            </p:nvPicPr>
            <p:blipFill rotWithShape="1">
              <a:blip r:embed="rId37">
                <a:alphaModFix/>
              </a:blip>
              <a:srcRect b="0" l="0" r="0" t="0"/>
              <a:stretch/>
            </p:blipFill>
            <p:spPr>
              <a:xfrm>
                <a:off x="4192679" y="950559"/>
                <a:ext cx="1246610" cy="10440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1" name="Google Shape;331;g31c08e0db0b_1_0"/>
              <p:cNvSpPr txBox="1"/>
              <p:nvPr/>
            </p:nvSpPr>
            <p:spPr>
              <a:xfrm>
                <a:off x="4342253" y="1626000"/>
                <a:ext cx="15597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M1276TS304_3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2" name="Google Shape;332;g31c08e0db0b_1_0"/>
            <p:cNvGrpSpPr/>
            <p:nvPr/>
          </p:nvGrpSpPr>
          <p:grpSpPr>
            <a:xfrm>
              <a:off x="-68600" y="3770571"/>
              <a:ext cx="1015300" cy="845747"/>
              <a:chOff x="79974" y="2200875"/>
              <a:chExt cx="1336800" cy="1185682"/>
            </a:xfrm>
          </p:grpSpPr>
          <p:pic>
            <p:nvPicPr>
              <p:cNvPr id="333" name="Google Shape;333;g31c08e0db0b_1_0"/>
              <p:cNvPicPr preferRelativeResize="0"/>
              <p:nvPr/>
            </p:nvPicPr>
            <p:blipFill rotWithShape="1">
              <a:blip r:embed="rId38">
                <a:alphaModFix/>
              </a:blip>
              <a:srcRect b="0" l="0" r="0" t="0"/>
              <a:stretch/>
            </p:blipFill>
            <p:spPr>
              <a:xfrm>
                <a:off x="170175" y="2200875"/>
                <a:ext cx="1136150" cy="951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4" name="Google Shape;334;g31c08e0db0b_1_0"/>
              <p:cNvSpPr txBox="1"/>
              <p:nvPr/>
            </p:nvSpPr>
            <p:spPr>
              <a:xfrm>
                <a:off x="79974" y="2955157"/>
                <a:ext cx="13368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M1282TS294_3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" name="Google Shape;335;g31c08e0db0b_1_0"/>
            <p:cNvSpPr txBox="1"/>
            <p:nvPr/>
          </p:nvSpPr>
          <p:spPr>
            <a:xfrm>
              <a:off x="122696" y="2700486"/>
              <a:ext cx="1184592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M1287TS462_5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31c08e0db0b_1_0"/>
            <p:cNvSpPr txBox="1"/>
            <p:nvPr/>
          </p:nvSpPr>
          <p:spPr>
            <a:xfrm>
              <a:off x="927662" y="1852575"/>
              <a:ext cx="958793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M1297TS286_2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7" name="Google Shape;337;g31c08e0db0b_1_0"/>
            <p:cNvGrpSpPr/>
            <p:nvPr/>
          </p:nvGrpSpPr>
          <p:grpSpPr>
            <a:xfrm>
              <a:off x="857411" y="2068902"/>
              <a:ext cx="1118600" cy="904528"/>
              <a:chOff x="6443304" y="984951"/>
              <a:chExt cx="1472811" cy="1268089"/>
            </a:xfrm>
          </p:grpSpPr>
          <p:pic>
            <p:nvPicPr>
              <p:cNvPr id="338" name="Google Shape;338;g31c08e0db0b_1_0"/>
              <p:cNvPicPr preferRelativeResize="0"/>
              <p:nvPr/>
            </p:nvPicPr>
            <p:blipFill rotWithShape="1">
              <a:blip r:embed="rId39">
                <a:alphaModFix/>
              </a:blip>
              <a:srcRect b="0" l="0" r="0" t="0"/>
              <a:stretch/>
            </p:blipFill>
            <p:spPr>
              <a:xfrm>
                <a:off x="6443304" y="984951"/>
                <a:ext cx="1205563" cy="1009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9" name="Google Shape;339;g31c08e0db0b_1_0"/>
              <p:cNvSpPr txBox="1"/>
              <p:nvPr/>
            </p:nvSpPr>
            <p:spPr>
              <a:xfrm>
                <a:off x="6579315" y="1821640"/>
                <a:ext cx="13368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M1216TS462_3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0" name="Google Shape;340;g31c08e0db0b_1_0"/>
            <p:cNvSpPr txBox="1"/>
            <p:nvPr/>
          </p:nvSpPr>
          <p:spPr>
            <a:xfrm>
              <a:off x="731274" y="4871437"/>
              <a:ext cx="1077958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M1228v1TS262_1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31c08e0db0b_1_0"/>
            <p:cNvSpPr txBox="1"/>
            <p:nvPr/>
          </p:nvSpPr>
          <p:spPr>
            <a:xfrm>
              <a:off x="786649" y="4131027"/>
              <a:ext cx="1118516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M1228v2TS481_1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31c08e0db0b_1_0"/>
            <p:cNvSpPr txBox="1"/>
            <p:nvPr/>
          </p:nvSpPr>
          <p:spPr>
            <a:xfrm>
              <a:off x="2655933" y="4922026"/>
              <a:ext cx="1242922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M1239v1TS294_1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31c08e0db0b_1_0"/>
            <p:cNvSpPr txBox="1"/>
            <p:nvPr/>
          </p:nvSpPr>
          <p:spPr>
            <a:xfrm>
              <a:off x="1652150" y="4894727"/>
              <a:ext cx="1085705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M1239v2TS235_4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g31c08e0db0b_1_0"/>
          <p:cNvGrpSpPr/>
          <p:nvPr/>
        </p:nvGrpSpPr>
        <p:grpSpPr>
          <a:xfrm>
            <a:off x="5209801" y="572900"/>
            <a:ext cx="3889475" cy="4107575"/>
            <a:chOff x="5209801" y="572900"/>
            <a:chExt cx="3889475" cy="4107575"/>
          </a:xfrm>
        </p:grpSpPr>
        <p:sp>
          <p:nvSpPr>
            <p:cNvPr id="345" name="Google Shape;345;g31c08e0db0b_1_0"/>
            <p:cNvSpPr txBox="1"/>
            <p:nvPr/>
          </p:nvSpPr>
          <p:spPr>
            <a:xfrm>
              <a:off x="7725200" y="572900"/>
              <a:ext cx="136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38761D"/>
                  </a:solidFill>
                  <a:latin typeface="Arial"/>
                  <a:ea typeface="Arial"/>
                  <a:cs typeface="Arial"/>
                  <a:sym typeface="Arial"/>
                </a:rPr>
                <a:t>RNA multimer</a:t>
              </a:r>
              <a:endParaRPr b="1" i="0" sz="12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31c08e0db0b_1_0"/>
            <p:cNvSpPr/>
            <p:nvPr/>
          </p:nvSpPr>
          <p:spPr>
            <a:xfrm>
              <a:off x="5209801" y="1035225"/>
              <a:ext cx="3889475" cy="3645250"/>
            </a:xfrm>
            <a:custGeom>
              <a:rect b="b" l="l" r="r" t="t"/>
              <a:pathLst>
                <a:path extrusionOk="0" h="145810" w="155579">
                  <a:moveTo>
                    <a:pt x="108526" y="0"/>
                  </a:moveTo>
                  <a:cubicBezTo>
                    <a:pt x="108635" y="5833"/>
                    <a:pt x="111688" y="28947"/>
                    <a:pt x="109180" y="34998"/>
                  </a:cubicBezTo>
                  <a:cubicBezTo>
                    <a:pt x="106672" y="41049"/>
                    <a:pt x="100294" y="36634"/>
                    <a:pt x="93480" y="36307"/>
                  </a:cubicBezTo>
                  <a:cubicBezTo>
                    <a:pt x="86666" y="35980"/>
                    <a:pt x="72219" y="30746"/>
                    <a:pt x="68294" y="33036"/>
                  </a:cubicBezTo>
                  <a:cubicBezTo>
                    <a:pt x="64369" y="35326"/>
                    <a:pt x="69766" y="45575"/>
                    <a:pt x="69929" y="50045"/>
                  </a:cubicBezTo>
                  <a:cubicBezTo>
                    <a:pt x="70093" y="54515"/>
                    <a:pt x="73854" y="58876"/>
                    <a:pt x="69275" y="59857"/>
                  </a:cubicBezTo>
                  <a:cubicBezTo>
                    <a:pt x="64696" y="60838"/>
                    <a:pt x="48069" y="54896"/>
                    <a:pt x="42454" y="55932"/>
                  </a:cubicBezTo>
                  <a:cubicBezTo>
                    <a:pt x="36839" y="56968"/>
                    <a:pt x="36675" y="61438"/>
                    <a:pt x="35585" y="66072"/>
                  </a:cubicBezTo>
                  <a:cubicBezTo>
                    <a:pt x="34495" y="70706"/>
                    <a:pt x="36185" y="78556"/>
                    <a:pt x="35912" y="83735"/>
                  </a:cubicBezTo>
                  <a:cubicBezTo>
                    <a:pt x="35639" y="88914"/>
                    <a:pt x="39292" y="94965"/>
                    <a:pt x="33949" y="97146"/>
                  </a:cubicBezTo>
                  <a:cubicBezTo>
                    <a:pt x="28607" y="99327"/>
                    <a:pt x="9090" y="94202"/>
                    <a:pt x="3857" y="96819"/>
                  </a:cubicBezTo>
                  <a:cubicBezTo>
                    <a:pt x="-1376" y="99436"/>
                    <a:pt x="3094" y="107885"/>
                    <a:pt x="2549" y="112846"/>
                  </a:cubicBezTo>
                  <a:cubicBezTo>
                    <a:pt x="2004" y="117807"/>
                    <a:pt x="-1213" y="122877"/>
                    <a:pt x="586" y="126584"/>
                  </a:cubicBezTo>
                  <a:cubicBezTo>
                    <a:pt x="2385" y="130291"/>
                    <a:pt x="6255" y="133017"/>
                    <a:pt x="13342" y="135088"/>
                  </a:cubicBezTo>
                  <a:cubicBezTo>
                    <a:pt x="20429" y="137160"/>
                    <a:pt x="31932" y="137487"/>
                    <a:pt x="43108" y="139013"/>
                  </a:cubicBezTo>
                  <a:cubicBezTo>
                    <a:pt x="54284" y="140540"/>
                    <a:pt x="63769" y="143320"/>
                    <a:pt x="80396" y="144247"/>
                  </a:cubicBezTo>
                  <a:cubicBezTo>
                    <a:pt x="97023" y="145174"/>
                    <a:pt x="130441" y="146864"/>
                    <a:pt x="142870" y="144574"/>
                  </a:cubicBezTo>
                  <a:cubicBezTo>
                    <a:pt x="155300" y="142284"/>
                    <a:pt x="153174" y="154550"/>
                    <a:pt x="154973" y="130509"/>
                  </a:cubicBezTo>
                  <a:cubicBezTo>
                    <a:pt x="156772" y="106468"/>
                    <a:pt x="153882" y="22024"/>
                    <a:pt x="153664" y="327"/>
                  </a:cubicBezTo>
                </a:path>
              </a:pathLst>
            </a:custGeom>
            <a:noFill/>
            <a:ln cap="flat" cmpd="sng" w="3810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g31c08e0db0b_1_0"/>
          <p:cNvGrpSpPr/>
          <p:nvPr/>
        </p:nvGrpSpPr>
        <p:grpSpPr>
          <a:xfrm>
            <a:off x="13644" y="824700"/>
            <a:ext cx="5157731" cy="4326825"/>
            <a:chOff x="13644" y="824700"/>
            <a:chExt cx="5157731" cy="4326825"/>
          </a:xfrm>
        </p:grpSpPr>
        <p:sp>
          <p:nvSpPr>
            <p:cNvPr id="348" name="Google Shape;348;g31c08e0db0b_1_0"/>
            <p:cNvSpPr/>
            <p:nvPr/>
          </p:nvSpPr>
          <p:spPr>
            <a:xfrm>
              <a:off x="13644" y="902575"/>
              <a:ext cx="1220200" cy="4186750"/>
            </a:xfrm>
            <a:custGeom>
              <a:rect b="b" l="l" r="r" t="t"/>
              <a:pathLst>
                <a:path extrusionOk="0" h="167470" w="48808">
                  <a:moveTo>
                    <a:pt x="48808" y="0"/>
                  </a:moveTo>
                  <a:cubicBezTo>
                    <a:pt x="47064" y="4688"/>
                    <a:pt x="44011" y="22732"/>
                    <a:pt x="38341" y="28129"/>
                  </a:cubicBezTo>
                  <a:cubicBezTo>
                    <a:pt x="32672" y="33526"/>
                    <a:pt x="21060" y="31510"/>
                    <a:pt x="14791" y="32382"/>
                  </a:cubicBezTo>
                  <a:cubicBezTo>
                    <a:pt x="8522" y="33254"/>
                    <a:pt x="2852" y="10848"/>
                    <a:pt x="726" y="33363"/>
                  </a:cubicBezTo>
                  <a:cubicBezTo>
                    <a:pt x="-1400" y="55878"/>
                    <a:pt x="1816" y="145119"/>
                    <a:pt x="2034" y="167470"/>
                  </a:cubicBezTo>
                </a:path>
              </a:pathLst>
            </a:custGeom>
            <a:noFill/>
            <a:ln cap="flat" cmpd="sng" w="38100">
              <a:solidFill>
                <a:srgbClr val="BF9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9" name="Google Shape;349;g31c08e0db0b_1_0"/>
            <p:cNvGrpSpPr/>
            <p:nvPr/>
          </p:nvGrpSpPr>
          <p:grpSpPr>
            <a:xfrm>
              <a:off x="72675" y="824700"/>
              <a:ext cx="5098700" cy="4326825"/>
              <a:chOff x="72675" y="824700"/>
              <a:chExt cx="5098700" cy="4326825"/>
            </a:xfrm>
          </p:grpSpPr>
          <p:sp>
            <p:nvSpPr>
              <p:cNvPr id="350" name="Google Shape;350;g31c08e0db0b_1_0"/>
              <p:cNvSpPr txBox="1"/>
              <p:nvPr/>
            </p:nvSpPr>
            <p:spPr>
              <a:xfrm>
                <a:off x="876100" y="824700"/>
                <a:ext cx="1365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" sz="1200" u="none" cap="none" strike="noStrike">
                    <a:solidFill>
                      <a:srgbClr val="BF9000"/>
                    </a:solidFill>
                    <a:latin typeface="Arial"/>
                    <a:ea typeface="Arial"/>
                    <a:cs typeface="Arial"/>
                    <a:sym typeface="Arial"/>
                  </a:rPr>
                  <a:t>Hybrid</a:t>
                </a:r>
                <a:endParaRPr b="1" i="0" sz="1200" u="none" cap="none" strike="noStrike">
                  <a:solidFill>
                    <a:srgbClr val="BF9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g31c08e0db0b_1_0"/>
              <p:cNvSpPr/>
              <p:nvPr/>
            </p:nvSpPr>
            <p:spPr>
              <a:xfrm>
                <a:off x="72675" y="935275"/>
                <a:ext cx="5098700" cy="4216250"/>
              </a:xfrm>
              <a:custGeom>
                <a:rect b="b" l="l" r="r" t="t"/>
                <a:pathLst>
                  <a:path extrusionOk="0" h="168650" w="203948">
                    <a:moveTo>
                      <a:pt x="72942" y="0"/>
                    </a:moveTo>
                    <a:cubicBezTo>
                      <a:pt x="73160" y="4252"/>
                      <a:pt x="69725" y="21152"/>
                      <a:pt x="74250" y="25513"/>
                    </a:cubicBezTo>
                    <a:cubicBezTo>
                      <a:pt x="78775" y="29874"/>
                      <a:pt x="87225" y="25894"/>
                      <a:pt x="100090" y="26167"/>
                    </a:cubicBezTo>
                    <a:cubicBezTo>
                      <a:pt x="112956" y="26440"/>
                      <a:pt x="138523" y="26985"/>
                      <a:pt x="151443" y="27149"/>
                    </a:cubicBezTo>
                    <a:cubicBezTo>
                      <a:pt x="164363" y="27313"/>
                      <a:pt x="172378" y="24096"/>
                      <a:pt x="177611" y="27149"/>
                    </a:cubicBezTo>
                    <a:cubicBezTo>
                      <a:pt x="182845" y="30202"/>
                      <a:pt x="181536" y="40832"/>
                      <a:pt x="182844" y="45466"/>
                    </a:cubicBezTo>
                    <a:cubicBezTo>
                      <a:pt x="184152" y="50100"/>
                      <a:pt x="182626" y="52825"/>
                      <a:pt x="185461" y="54951"/>
                    </a:cubicBezTo>
                    <a:cubicBezTo>
                      <a:pt x="188296" y="57077"/>
                      <a:pt x="196800" y="53915"/>
                      <a:pt x="199853" y="58222"/>
                    </a:cubicBezTo>
                    <a:cubicBezTo>
                      <a:pt x="202906" y="62529"/>
                      <a:pt x="204378" y="74849"/>
                      <a:pt x="203778" y="80791"/>
                    </a:cubicBezTo>
                    <a:cubicBezTo>
                      <a:pt x="203178" y="86733"/>
                      <a:pt x="202851" y="90931"/>
                      <a:pt x="196255" y="93875"/>
                    </a:cubicBezTo>
                    <a:cubicBezTo>
                      <a:pt x="189659" y="96819"/>
                      <a:pt x="172377" y="95238"/>
                      <a:pt x="164200" y="98454"/>
                    </a:cubicBezTo>
                    <a:cubicBezTo>
                      <a:pt x="156023" y="101670"/>
                      <a:pt x="151334" y="105759"/>
                      <a:pt x="147191" y="113173"/>
                    </a:cubicBezTo>
                    <a:cubicBezTo>
                      <a:pt x="143048" y="120587"/>
                      <a:pt x="139614" y="134053"/>
                      <a:pt x="139341" y="142939"/>
                    </a:cubicBezTo>
                    <a:cubicBezTo>
                      <a:pt x="139069" y="151825"/>
                      <a:pt x="147573" y="162401"/>
                      <a:pt x="145556" y="166489"/>
                    </a:cubicBezTo>
                    <a:cubicBezTo>
                      <a:pt x="143539" y="170578"/>
                      <a:pt x="151498" y="167470"/>
                      <a:pt x="127239" y="167470"/>
                    </a:cubicBezTo>
                    <a:cubicBezTo>
                      <a:pt x="102980" y="167470"/>
                      <a:pt x="21207" y="166653"/>
                      <a:pt x="0" y="166489"/>
                    </a:cubicBezTo>
                  </a:path>
                </a:pathLst>
              </a:custGeom>
              <a:noFill/>
              <a:ln cap="flat" cmpd="sng" w="38100">
                <a:solidFill>
                  <a:srgbClr val="BF9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2" name="Google Shape;352;g31c08e0db0b_1_0"/>
          <p:cNvGrpSpPr/>
          <p:nvPr/>
        </p:nvGrpSpPr>
        <p:grpSpPr>
          <a:xfrm>
            <a:off x="4578450" y="582538"/>
            <a:ext cx="1719900" cy="2838737"/>
            <a:chOff x="4578450" y="582538"/>
            <a:chExt cx="1719900" cy="2838737"/>
          </a:xfrm>
        </p:grpSpPr>
        <p:sp>
          <p:nvSpPr>
            <p:cNvPr id="353" name="Google Shape;353;g31c08e0db0b_1_0"/>
            <p:cNvSpPr txBox="1"/>
            <p:nvPr/>
          </p:nvSpPr>
          <p:spPr>
            <a:xfrm>
              <a:off x="4693288" y="582538"/>
              <a:ext cx="136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980000"/>
                  </a:solidFill>
                  <a:latin typeface="Arial"/>
                  <a:ea typeface="Arial"/>
                  <a:cs typeface="Arial"/>
                  <a:sym typeface="Arial"/>
                </a:rPr>
                <a:t>NA ligand</a:t>
              </a:r>
              <a:endParaRPr b="1" i="0" sz="12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31c08e0db0b_1_0"/>
            <p:cNvSpPr/>
            <p:nvPr/>
          </p:nvSpPr>
          <p:spPr>
            <a:xfrm>
              <a:off x="4578450" y="708125"/>
              <a:ext cx="1719900" cy="2713150"/>
            </a:xfrm>
            <a:custGeom>
              <a:rect b="b" l="l" r="r" t="t"/>
              <a:pathLst>
                <a:path extrusionOk="0" h="108526" w="68796">
                  <a:moveTo>
                    <a:pt x="0" y="654"/>
                  </a:moveTo>
                  <a:cubicBezTo>
                    <a:pt x="327" y="4852"/>
                    <a:pt x="1635" y="19952"/>
                    <a:pt x="1962" y="25840"/>
                  </a:cubicBezTo>
                  <a:cubicBezTo>
                    <a:pt x="2289" y="31728"/>
                    <a:pt x="1471" y="31946"/>
                    <a:pt x="1962" y="35980"/>
                  </a:cubicBezTo>
                  <a:cubicBezTo>
                    <a:pt x="2453" y="40014"/>
                    <a:pt x="3216" y="45575"/>
                    <a:pt x="4906" y="50045"/>
                  </a:cubicBezTo>
                  <a:cubicBezTo>
                    <a:pt x="6596" y="54515"/>
                    <a:pt x="9322" y="59804"/>
                    <a:pt x="12102" y="62802"/>
                  </a:cubicBezTo>
                  <a:cubicBezTo>
                    <a:pt x="14882" y="65800"/>
                    <a:pt x="20007" y="66236"/>
                    <a:pt x="21588" y="68035"/>
                  </a:cubicBezTo>
                  <a:cubicBezTo>
                    <a:pt x="23169" y="69834"/>
                    <a:pt x="21534" y="69944"/>
                    <a:pt x="21588" y="73596"/>
                  </a:cubicBezTo>
                  <a:cubicBezTo>
                    <a:pt x="21643" y="77249"/>
                    <a:pt x="21806" y="85698"/>
                    <a:pt x="21915" y="89950"/>
                  </a:cubicBezTo>
                  <a:cubicBezTo>
                    <a:pt x="22024" y="94202"/>
                    <a:pt x="21806" y="96165"/>
                    <a:pt x="22242" y="99109"/>
                  </a:cubicBezTo>
                  <a:cubicBezTo>
                    <a:pt x="22678" y="102053"/>
                    <a:pt x="22242" y="106087"/>
                    <a:pt x="24532" y="107613"/>
                  </a:cubicBezTo>
                  <a:cubicBezTo>
                    <a:pt x="26822" y="109139"/>
                    <a:pt x="31074" y="108267"/>
                    <a:pt x="35980" y="108267"/>
                  </a:cubicBezTo>
                  <a:cubicBezTo>
                    <a:pt x="40886" y="108267"/>
                    <a:pt x="50263" y="108703"/>
                    <a:pt x="53970" y="107613"/>
                  </a:cubicBezTo>
                  <a:cubicBezTo>
                    <a:pt x="57677" y="106523"/>
                    <a:pt x="57786" y="107613"/>
                    <a:pt x="58222" y="101725"/>
                  </a:cubicBezTo>
                  <a:cubicBezTo>
                    <a:pt x="58658" y="95837"/>
                    <a:pt x="56204" y="79810"/>
                    <a:pt x="56586" y="72287"/>
                  </a:cubicBezTo>
                  <a:cubicBezTo>
                    <a:pt x="56968" y="64764"/>
                    <a:pt x="58549" y="61766"/>
                    <a:pt x="60512" y="56587"/>
                  </a:cubicBezTo>
                  <a:cubicBezTo>
                    <a:pt x="62475" y="51408"/>
                    <a:pt x="67272" y="45630"/>
                    <a:pt x="68362" y="41214"/>
                  </a:cubicBezTo>
                  <a:cubicBezTo>
                    <a:pt x="69452" y="36798"/>
                    <a:pt x="68198" y="34508"/>
                    <a:pt x="67053" y="30092"/>
                  </a:cubicBezTo>
                  <a:cubicBezTo>
                    <a:pt x="65908" y="25676"/>
                    <a:pt x="63019" y="19734"/>
                    <a:pt x="61493" y="14719"/>
                  </a:cubicBezTo>
                  <a:cubicBezTo>
                    <a:pt x="59967" y="9704"/>
                    <a:pt x="58495" y="2453"/>
                    <a:pt x="57895" y="0"/>
                  </a:cubicBezTo>
                </a:path>
              </a:pathLst>
            </a:custGeom>
            <a:noFill/>
            <a:ln cap="flat" cmpd="sng" w="38100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g31c08e0db0b_1_0"/>
          <p:cNvGrpSpPr/>
          <p:nvPr/>
        </p:nvGrpSpPr>
        <p:grpSpPr>
          <a:xfrm>
            <a:off x="1840950" y="338825"/>
            <a:ext cx="7303356" cy="4439576"/>
            <a:chOff x="1840950" y="338825"/>
            <a:chExt cx="7303356" cy="4439576"/>
          </a:xfrm>
        </p:grpSpPr>
        <p:sp>
          <p:nvSpPr>
            <p:cNvPr id="356" name="Google Shape;356;g31c08e0db0b_1_0"/>
            <p:cNvSpPr txBox="1"/>
            <p:nvPr/>
          </p:nvSpPr>
          <p:spPr>
            <a:xfrm>
              <a:off x="3729725" y="338825"/>
              <a:ext cx="136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NA monomer</a:t>
              </a:r>
              <a:endParaRPr b="1" i="0" sz="1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31c08e0db0b_1_0"/>
            <p:cNvSpPr/>
            <p:nvPr/>
          </p:nvSpPr>
          <p:spPr>
            <a:xfrm>
              <a:off x="1840950" y="416575"/>
              <a:ext cx="7303356" cy="4361826"/>
            </a:xfrm>
            <a:custGeom>
              <a:rect b="b" l="l" r="r" t="t"/>
              <a:pathLst>
                <a:path extrusionOk="0" h="170851" w="288044">
                  <a:moveTo>
                    <a:pt x="78753" y="2758"/>
                  </a:moveTo>
                  <a:cubicBezTo>
                    <a:pt x="75918" y="5157"/>
                    <a:pt x="70304" y="14915"/>
                    <a:pt x="61745" y="17150"/>
                  </a:cubicBezTo>
                  <a:cubicBezTo>
                    <a:pt x="53186" y="19385"/>
                    <a:pt x="35905" y="14970"/>
                    <a:pt x="27400" y="16169"/>
                  </a:cubicBezTo>
                  <a:cubicBezTo>
                    <a:pt x="18896" y="17368"/>
                    <a:pt x="15079" y="19603"/>
                    <a:pt x="10718" y="24346"/>
                  </a:cubicBezTo>
                  <a:cubicBezTo>
                    <a:pt x="6357" y="29089"/>
                    <a:pt x="2214" y="35249"/>
                    <a:pt x="1233" y="44626"/>
                  </a:cubicBezTo>
                  <a:cubicBezTo>
                    <a:pt x="252" y="54003"/>
                    <a:pt x="4068" y="69867"/>
                    <a:pt x="4831" y="80606"/>
                  </a:cubicBezTo>
                  <a:cubicBezTo>
                    <a:pt x="5594" y="91345"/>
                    <a:pt x="5921" y="100939"/>
                    <a:pt x="5812" y="109062"/>
                  </a:cubicBezTo>
                  <a:cubicBezTo>
                    <a:pt x="5703" y="117185"/>
                    <a:pt x="4940" y="122091"/>
                    <a:pt x="4177" y="129342"/>
                  </a:cubicBezTo>
                  <a:cubicBezTo>
                    <a:pt x="3414" y="136593"/>
                    <a:pt x="-2474" y="148259"/>
                    <a:pt x="1233" y="152566"/>
                  </a:cubicBezTo>
                  <a:cubicBezTo>
                    <a:pt x="4940" y="156873"/>
                    <a:pt x="17860" y="154964"/>
                    <a:pt x="26419" y="155182"/>
                  </a:cubicBezTo>
                  <a:cubicBezTo>
                    <a:pt x="34978" y="155400"/>
                    <a:pt x="41738" y="152566"/>
                    <a:pt x="52586" y="153874"/>
                  </a:cubicBezTo>
                  <a:cubicBezTo>
                    <a:pt x="63435" y="155182"/>
                    <a:pt x="77609" y="161615"/>
                    <a:pt x="91510" y="163032"/>
                  </a:cubicBezTo>
                  <a:cubicBezTo>
                    <a:pt x="105411" y="164449"/>
                    <a:pt x="121711" y="162760"/>
                    <a:pt x="135994" y="162378"/>
                  </a:cubicBezTo>
                  <a:cubicBezTo>
                    <a:pt x="150277" y="161997"/>
                    <a:pt x="166632" y="159925"/>
                    <a:pt x="177208" y="160743"/>
                  </a:cubicBezTo>
                  <a:cubicBezTo>
                    <a:pt x="187784" y="161561"/>
                    <a:pt x="188438" y="165922"/>
                    <a:pt x="199450" y="167285"/>
                  </a:cubicBezTo>
                  <a:cubicBezTo>
                    <a:pt x="210462" y="168648"/>
                    <a:pt x="230142" y="168430"/>
                    <a:pt x="243280" y="168920"/>
                  </a:cubicBezTo>
                  <a:cubicBezTo>
                    <a:pt x="256418" y="169411"/>
                    <a:pt x="270920" y="172027"/>
                    <a:pt x="278279" y="170228"/>
                  </a:cubicBezTo>
                  <a:cubicBezTo>
                    <a:pt x="285639" y="168429"/>
                    <a:pt x="285965" y="166412"/>
                    <a:pt x="287437" y="158126"/>
                  </a:cubicBezTo>
                  <a:cubicBezTo>
                    <a:pt x="288909" y="149840"/>
                    <a:pt x="287110" y="131360"/>
                    <a:pt x="287110" y="120511"/>
                  </a:cubicBezTo>
                  <a:cubicBezTo>
                    <a:pt x="287110" y="109663"/>
                    <a:pt x="287383" y="105301"/>
                    <a:pt x="287437" y="93035"/>
                  </a:cubicBezTo>
                  <a:cubicBezTo>
                    <a:pt x="287492" y="80769"/>
                    <a:pt x="287819" y="60598"/>
                    <a:pt x="287437" y="46915"/>
                  </a:cubicBezTo>
                  <a:cubicBezTo>
                    <a:pt x="287055" y="33232"/>
                    <a:pt x="286619" y="18731"/>
                    <a:pt x="285147" y="10935"/>
                  </a:cubicBezTo>
                  <a:cubicBezTo>
                    <a:pt x="283675" y="3139"/>
                    <a:pt x="288092" y="1122"/>
                    <a:pt x="278606" y="141"/>
                  </a:cubicBezTo>
                  <a:cubicBezTo>
                    <a:pt x="269121" y="-840"/>
                    <a:pt x="248568" y="4830"/>
                    <a:pt x="228234" y="5048"/>
                  </a:cubicBezTo>
                  <a:cubicBezTo>
                    <a:pt x="207900" y="5266"/>
                    <a:pt x="172574" y="1777"/>
                    <a:pt x="156601" y="1450"/>
                  </a:cubicBezTo>
                  <a:cubicBezTo>
                    <a:pt x="140628" y="1123"/>
                    <a:pt x="136430" y="2813"/>
                    <a:pt x="132396" y="3085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g31c08e0db0b_1_0"/>
          <p:cNvSpPr txBox="1"/>
          <p:nvPr/>
        </p:nvSpPr>
        <p:spPr>
          <a:xfrm>
            <a:off x="5147875" y="1720425"/>
            <a:ext cx="117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b="1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CASP16 Nucleic acid targets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364" name="Google Shape;364;p10"/>
          <p:cNvSpPr/>
          <p:nvPr/>
        </p:nvSpPr>
        <p:spPr>
          <a:xfrm>
            <a:off x="6093100" y="-72775"/>
            <a:ext cx="3138600" cy="447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0"/>
          <p:cNvSpPr txBox="1"/>
          <p:nvPr/>
        </p:nvSpPr>
        <p:spPr>
          <a:xfrm>
            <a:off x="5381075" y="-96775"/>
            <a:ext cx="37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Best predicted model </a:t>
            </a:r>
            <a:r>
              <a:rPr b="1" i="0" lang="en" sz="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experimentally unresolved</a:t>
            </a:r>
            <a:endParaRPr b="1" i="0" sz="8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Experimental structure 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b="1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r>
              <a:rPr b="1" i="0" lang="en" sz="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protein</a:t>
            </a:r>
            <a:endParaRPr b="1" i="0" sz="8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10"/>
          <p:cNvGrpSpPr/>
          <p:nvPr/>
        </p:nvGrpSpPr>
        <p:grpSpPr>
          <a:xfrm>
            <a:off x="1886344" y="973560"/>
            <a:ext cx="915628" cy="766173"/>
            <a:chOff x="135300" y="633525"/>
            <a:chExt cx="1176900" cy="956163"/>
          </a:xfrm>
        </p:grpSpPr>
        <p:sp>
          <p:nvSpPr>
            <p:cNvPr id="367" name="Google Shape;367;p10"/>
            <p:cNvSpPr txBox="1"/>
            <p:nvPr/>
          </p:nvSpPr>
          <p:spPr>
            <a:xfrm>
              <a:off x="135300" y="12056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R1205TS417_1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" name="Google Shape;36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200" y="633525"/>
              <a:ext cx="876125" cy="76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9" name="Google Shape;369;p10"/>
          <p:cNvGrpSpPr/>
          <p:nvPr/>
        </p:nvGrpSpPr>
        <p:grpSpPr>
          <a:xfrm>
            <a:off x="6126564" y="1658844"/>
            <a:ext cx="957727" cy="902084"/>
            <a:chOff x="3602363" y="2469325"/>
            <a:chExt cx="1231012" cy="1125775"/>
          </a:xfrm>
        </p:grpSpPr>
        <p:pic>
          <p:nvPicPr>
            <p:cNvPr id="370" name="Google Shape;37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2363" y="2469325"/>
              <a:ext cx="1031637" cy="90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10"/>
            <p:cNvSpPr txBox="1"/>
            <p:nvPr/>
          </p:nvSpPr>
          <p:spPr>
            <a:xfrm>
              <a:off x="3656475" y="321110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R1242TS338_3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10"/>
          <p:cNvGrpSpPr/>
          <p:nvPr/>
        </p:nvGrpSpPr>
        <p:grpSpPr>
          <a:xfrm>
            <a:off x="3777680" y="824712"/>
            <a:ext cx="915628" cy="856510"/>
            <a:chOff x="-948150" y="1262238"/>
            <a:chExt cx="1176900" cy="1068900"/>
          </a:xfrm>
        </p:grpSpPr>
        <p:pic>
          <p:nvPicPr>
            <p:cNvPr id="373" name="Google Shape;373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87999" y="1262238"/>
              <a:ext cx="813175" cy="766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10"/>
            <p:cNvSpPr txBox="1"/>
            <p:nvPr/>
          </p:nvSpPr>
          <p:spPr>
            <a:xfrm>
              <a:off x="-948150" y="194713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R1203TS159_1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p10"/>
          <p:cNvGrpSpPr/>
          <p:nvPr/>
        </p:nvGrpSpPr>
        <p:grpSpPr>
          <a:xfrm>
            <a:off x="8005140" y="911277"/>
            <a:ext cx="1062359" cy="956627"/>
            <a:chOff x="4571225" y="3810132"/>
            <a:chExt cx="1365500" cy="1193843"/>
          </a:xfrm>
        </p:grpSpPr>
        <p:pic>
          <p:nvPicPr>
            <p:cNvPr id="376" name="Google Shape;376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1225" y="3810132"/>
              <a:ext cx="1267525" cy="918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10"/>
            <p:cNvSpPr txBox="1"/>
            <p:nvPr/>
          </p:nvSpPr>
          <p:spPr>
            <a:xfrm>
              <a:off x="4759825" y="46199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R1281TS052_3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10"/>
          <p:cNvGrpSpPr/>
          <p:nvPr/>
        </p:nvGrpSpPr>
        <p:grpSpPr>
          <a:xfrm>
            <a:off x="5265466" y="3352861"/>
            <a:ext cx="1148182" cy="1071458"/>
            <a:chOff x="176837" y="1922725"/>
            <a:chExt cx="1475813" cy="1337150"/>
          </a:xfrm>
        </p:grpSpPr>
        <p:sp>
          <p:nvSpPr>
            <p:cNvPr id="379" name="Google Shape;379;p10"/>
            <p:cNvSpPr txBox="1"/>
            <p:nvPr/>
          </p:nvSpPr>
          <p:spPr>
            <a:xfrm>
              <a:off x="475750" y="28758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R1290TS238_5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0" name="Google Shape;380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6837" y="1922725"/>
              <a:ext cx="1410095" cy="1233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1" name="Google Shape;381;p10"/>
          <p:cNvGrpSpPr/>
          <p:nvPr/>
        </p:nvGrpSpPr>
        <p:grpSpPr>
          <a:xfrm>
            <a:off x="7877082" y="1901986"/>
            <a:ext cx="1184650" cy="963441"/>
            <a:chOff x="9958864" y="3420366"/>
            <a:chExt cx="1522686" cy="1202347"/>
          </a:xfrm>
        </p:grpSpPr>
        <p:pic>
          <p:nvPicPr>
            <p:cNvPr id="382" name="Google Shape;382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58864" y="3420366"/>
              <a:ext cx="1470874" cy="95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10304650" y="4238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R1250TS325_2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10"/>
          <p:cNvGrpSpPr/>
          <p:nvPr/>
        </p:nvGrpSpPr>
        <p:grpSpPr>
          <a:xfrm>
            <a:off x="7876925" y="2822791"/>
            <a:ext cx="1184642" cy="1102889"/>
            <a:chOff x="4036800" y="5758339"/>
            <a:chExt cx="1522676" cy="1376374"/>
          </a:xfrm>
        </p:grpSpPr>
        <p:pic>
          <p:nvPicPr>
            <p:cNvPr id="385" name="Google Shape;385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36800" y="5758339"/>
              <a:ext cx="1522676" cy="109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10"/>
            <p:cNvSpPr txBox="1"/>
            <p:nvPr/>
          </p:nvSpPr>
          <p:spPr>
            <a:xfrm>
              <a:off x="4287875" y="6750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R1251TS167_1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10"/>
          <p:cNvGrpSpPr/>
          <p:nvPr/>
        </p:nvGrpSpPr>
        <p:grpSpPr>
          <a:xfrm>
            <a:off x="7056637" y="2822682"/>
            <a:ext cx="1144331" cy="1003221"/>
            <a:chOff x="-2010888" y="3235308"/>
            <a:chExt cx="1470863" cy="1251992"/>
          </a:xfrm>
        </p:grpSpPr>
        <p:pic>
          <p:nvPicPr>
            <p:cNvPr id="388" name="Google Shape;388;p10"/>
            <p:cNvPicPr preferRelativeResize="0"/>
            <p:nvPr/>
          </p:nvPicPr>
          <p:blipFill rotWithShape="1">
            <a:blip r:embed="rId10">
              <a:alphaModFix/>
            </a:blip>
            <a:srcRect b="0" l="16042" r="17413" t="0"/>
            <a:stretch/>
          </p:blipFill>
          <p:spPr>
            <a:xfrm>
              <a:off x="-2010888" y="3235308"/>
              <a:ext cx="1267525" cy="970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-1845025" y="4103300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R1283v1TS304_3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6812103" y="1921208"/>
            <a:ext cx="1316766" cy="932201"/>
            <a:chOff x="177023" y="3117289"/>
            <a:chExt cx="1692502" cy="1163361"/>
          </a:xfrm>
        </p:grpSpPr>
        <p:pic>
          <p:nvPicPr>
            <p:cNvPr id="391" name="Google Shape;391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77023" y="3117289"/>
              <a:ext cx="1365501" cy="114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10"/>
            <p:cNvSpPr txBox="1"/>
            <p:nvPr/>
          </p:nvSpPr>
          <p:spPr>
            <a:xfrm>
              <a:off x="764325" y="3742750"/>
              <a:ext cx="1105200" cy="5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R1285TS033_5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10"/>
          <p:cNvGrpSpPr/>
          <p:nvPr/>
        </p:nvGrpSpPr>
        <p:grpSpPr>
          <a:xfrm>
            <a:off x="4563522" y="891000"/>
            <a:ext cx="915628" cy="894444"/>
            <a:chOff x="6433025" y="1793033"/>
            <a:chExt cx="1176900" cy="1116242"/>
          </a:xfrm>
        </p:grpSpPr>
        <p:pic>
          <p:nvPicPr>
            <p:cNvPr id="394" name="Google Shape;394;p1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635854" y="1793033"/>
              <a:ext cx="498575" cy="797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10"/>
            <p:cNvSpPr txBox="1"/>
            <p:nvPr/>
          </p:nvSpPr>
          <p:spPr>
            <a:xfrm>
              <a:off x="6433025" y="25252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R1261TS338_1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10"/>
          <p:cNvGrpSpPr/>
          <p:nvPr/>
        </p:nvGrpSpPr>
        <p:grpSpPr>
          <a:xfrm>
            <a:off x="4990952" y="820659"/>
            <a:ext cx="915628" cy="864683"/>
            <a:chOff x="7209175" y="1905225"/>
            <a:chExt cx="1176900" cy="1079100"/>
          </a:xfrm>
        </p:grpSpPr>
        <p:pic>
          <p:nvPicPr>
            <p:cNvPr id="397" name="Google Shape;397;p1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418725" y="1905225"/>
              <a:ext cx="490124" cy="78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10"/>
            <p:cNvSpPr txBox="1"/>
            <p:nvPr/>
          </p:nvSpPr>
          <p:spPr>
            <a:xfrm>
              <a:off x="7209175" y="2600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R1263TS189_5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5437090" y="953664"/>
            <a:ext cx="915628" cy="831788"/>
            <a:chOff x="8969475" y="1837302"/>
            <a:chExt cx="1176900" cy="1038048"/>
          </a:xfrm>
        </p:grpSpPr>
        <p:pic>
          <p:nvPicPr>
            <p:cNvPr id="400" name="Google Shape;400;p1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172300" y="1837302"/>
              <a:ext cx="475725" cy="76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10"/>
            <p:cNvSpPr txBox="1"/>
            <p:nvPr/>
          </p:nvSpPr>
          <p:spPr>
            <a:xfrm>
              <a:off x="8969475" y="24913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R1264TS189_5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" name="Google Shape;402;p10"/>
          <p:cNvSpPr txBox="1"/>
          <p:nvPr/>
        </p:nvSpPr>
        <p:spPr>
          <a:xfrm>
            <a:off x="3131819" y="2134774"/>
            <a:ext cx="915629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R1209TS238_1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0"/>
          <p:cNvSpPr txBox="1"/>
          <p:nvPr/>
        </p:nvSpPr>
        <p:spPr>
          <a:xfrm>
            <a:off x="3830130" y="2128830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R1296TS481_3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Google Shape;404;p10"/>
          <p:cNvGrpSpPr/>
          <p:nvPr/>
        </p:nvGrpSpPr>
        <p:grpSpPr>
          <a:xfrm>
            <a:off x="1680718" y="1574909"/>
            <a:ext cx="1171960" cy="1036954"/>
            <a:chOff x="220050" y="1477235"/>
            <a:chExt cx="1506375" cy="1294090"/>
          </a:xfrm>
        </p:grpSpPr>
        <p:pic>
          <p:nvPicPr>
            <p:cNvPr id="405" name="Google Shape;405;p1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0050" y="1477235"/>
              <a:ext cx="1288275" cy="110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10"/>
            <p:cNvSpPr txBox="1"/>
            <p:nvPr/>
          </p:nvSpPr>
          <p:spPr>
            <a:xfrm>
              <a:off x="549525" y="23873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R1293TS063_3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p10"/>
          <p:cNvGrpSpPr/>
          <p:nvPr/>
        </p:nvGrpSpPr>
        <p:grpSpPr>
          <a:xfrm>
            <a:off x="4098083" y="3111351"/>
            <a:ext cx="973133" cy="845642"/>
            <a:chOff x="2391511" y="3913713"/>
            <a:chExt cx="1250814" cy="1055337"/>
          </a:xfrm>
        </p:grpSpPr>
        <p:pic>
          <p:nvPicPr>
            <p:cNvPr id="408" name="Google Shape;408;p1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91511" y="3913713"/>
              <a:ext cx="1124359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10"/>
            <p:cNvSpPr txBox="1"/>
            <p:nvPr/>
          </p:nvSpPr>
          <p:spPr>
            <a:xfrm>
              <a:off x="2465425" y="4585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R1291TS481_2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10"/>
          <p:cNvGrpSpPr/>
          <p:nvPr/>
        </p:nvGrpSpPr>
        <p:grpSpPr>
          <a:xfrm>
            <a:off x="4538974" y="3647577"/>
            <a:ext cx="964518" cy="938982"/>
            <a:chOff x="2957172" y="3931226"/>
            <a:chExt cx="1239741" cy="1171824"/>
          </a:xfrm>
        </p:grpSpPr>
        <p:pic>
          <p:nvPicPr>
            <p:cNvPr id="411" name="Google Shape;411;p1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957172" y="3931226"/>
              <a:ext cx="1124356" cy="96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10"/>
            <p:cNvSpPr txBox="1"/>
            <p:nvPr/>
          </p:nvSpPr>
          <p:spPr>
            <a:xfrm>
              <a:off x="3020013" y="47190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R1289TS028_3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0"/>
          <p:cNvGrpSpPr/>
          <p:nvPr/>
        </p:nvGrpSpPr>
        <p:grpSpPr>
          <a:xfrm>
            <a:off x="5038639" y="2464845"/>
            <a:ext cx="958700" cy="910698"/>
            <a:chOff x="2244313" y="3910700"/>
            <a:chExt cx="1232262" cy="1136525"/>
          </a:xfrm>
        </p:grpSpPr>
        <p:pic>
          <p:nvPicPr>
            <p:cNvPr id="414" name="Google Shape;414;p1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244313" y="3910700"/>
              <a:ext cx="1194404" cy="100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10"/>
            <p:cNvSpPr txBox="1"/>
            <p:nvPr/>
          </p:nvSpPr>
          <p:spPr>
            <a:xfrm>
              <a:off x="2299675" y="46632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R1288TS094_5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10"/>
          <p:cNvGrpSpPr/>
          <p:nvPr/>
        </p:nvGrpSpPr>
        <p:grpSpPr>
          <a:xfrm>
            <a:off x="6203151" y="959463"/>
            <a:ext cx="1077968" cy="834003"/>
            <a:chOff x="5229337" y="2956926"/>
            <a:chExt cx="1385563" cy="1040812"/>
          </a:xfrm>
        </p:grpSpPr>
        <p:pic>
          <p:nvPicPr>
            <p:cNvPr id="417" name="Google Shape;417;p1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5229337" y="2956926"/>
              <a:ext cx="1004700" cy="843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10"/>
            <p:cNvSpPr txBox="1"/>
            <p:nvPr/>
          </p:nvSpPr>
          <p:spPr>
            <a:xfrm>
              <a:off x="5309900" y="36137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R1286TS481_4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p10"/>
          <p:cNvSpPr txBox="1"/>
          <p:nvPr/>
        </p:nvSpPr>
        <p:spPr>
          <a:xfrm>
            <a:off x="2340100" y="2127957"/>
            <a:ext cx="915628" cy="30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R1211TS143_5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" name="Google Shape;420;p10"/>
          <p:cNvGrpSpPr/>
          <p:nvPr/>
        </p:nvGrpSpPr>
        <p:grpSpPr>
          <a:xfrm>
            <a:off x="3543851" y="3684470"/>
            <a:ext cx="915628" cy="865083"/>
            <a:chOff x="2195050" y="2918151"/>
            <a:chExt cx="1176900" cy="1079599"/>
          </a:xfrm>
        </p:grpSpPr>
        <p:pic>
          <p:nvPicPr>
            <p:cNvPr id="421" name="Google Shape;421;p1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248740" y="2918151"/>
              <a:ext cx="1123209" cy="94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10"/>
            <p:cNvSpPr txBox="1"/>
            <p:nvPr/>
          </p:nvSpPr>
          <p:spPr>
            <a:xfrm>
              <a:off x="2195050" y="3613750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R1241TS183_4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0"/>
          <p:cNvGrpSpPr/>
          <p:nvPr/>
        </p:nvGrpSpPr>
        <p:grpSpPr>
          <a:xfrm>
            <a:off x="2551869" y="997072"/>
            <a:ext cx="915628" cy="772474"/>
            <a:chOff x="821588" y="740099"/>
            <a:chExt cx="1176900" cy="964026"/>
          </a:xfrm>
        </p:grpSpPr>
        <p:pic>
          <p:nvPicPr>
            <p:cNvPr id="424" name="Google Shape;424;p1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975704" y="740099"/>
              <a:ext cx="825625" cy="69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10"/>
            <p:cNvSpPr txBox="1"/>
            <p:nvPr/>
          </p:nvSpPr>
          <p:spPr>
            <a:xfrm>
              <a:off x="821588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R1255TS183_2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3203553" y="963137"/>
            <a:ext cx="934445" cy="806408"/>
            <a:chOff x="1659227" y="697750"/>
            <a:chExt cx="1201086" cy="1006375"/>
          </a:xfrm>
        </p:grpSpPr>
        <p:pic>
          <p:nvPicPr>
            <p:cNvPr id="427" name="Google Shape;427;p1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659227" y="697750"/>
              <a:ext cx="926504" cy="7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10"/>
            <p:cNvSpPr txBox="1"/>
            <p:nvPr/>
          </p:nvSpPr>
          <p:spPr>
            <a:xfrm>
              <a:off x="1683413" y="13201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R1256TS052_1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p10"/>
          <p:cNvGrpSpPr/>
          <p:nvPr/>
        </p:nvGrpSpPr>
        <p:grpSpPr>
          <a:xfrm>
            <a:off x="6981853" y="1057808"/>
            <a:ext cx="977586" cy="838606"/>
            <a:chOff x="6287538" y="1053156"/>
            <a:chExt cx="1256537" cy="1046557"/>
          </a:xfrm>
        </p:grpSpPr>
        <p:pic>
          <p:nvPicPr>
            <p:cNvPr id="430" name="Google Shape;430;p1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287538" y="1053156"/>
              <a:ext cx="1239749" cy="1030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10"/>
            <p:cNvSpPr txBox="1"/>
            <p:nvPr/>
          </p:nvSpPr>
          <p:spPr>
            <a:xfrm>
              <a:off x="6367175" y="17157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R1248TS238_5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2" name="Google Shape;432;p10"/>
          <p:cNvGrpSpPr/>
          <p:nvPr/>
        </p:nvGrpSpPr>
        <p:grpSpPr>
          <a:xfrm>
            <a:off x="5971088" y="2375470"/>
            <a:ext cx="1085777" cy="995997"/>
            <a:chOff x="5087725" y="2499949"/>
            <a:chExt cx="1395600" cy="1242976"/>
          </a:xfrm>
        </p:grpSpPr>
        <p:pic>
          <p:nvPicPr>
            <p:cNvPr id="433" name="Google Shape;433;p1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5087725" y="2499949"/>
              <a:ext cx="1239749" cy="103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10"/>
            <p:cNvSpPr txBox="1"/>
            <p:nvPr/>
          </p:nvSpPr>
          <p:spPr>
            <a:xfrm>
              <a:off x="5178325" y="3358925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R1252v1TS189_3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0"/>
          <p:cNvGrpSpPr/>
          <p:nvPr/>
        </p:nvGrpSpPr>
        <p:grpSpPr>
          <a:xfrm>
            <a:off x="6352595" y="3255208"/>
            <a:ext cx="1015290" cy="816755"/>
            <a:chOff x="5746538" y="4155700"/>
            <a:chExt cx="1305000" cy="1019288"/>
          </a:xfrm>
        </p:grpSpPr>
        <p:pic>
          <p:nvPicPr>
            <p:cNvPr id="436" name="Google Shape;436;p1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46547" y="4155700"/>
              <a:ext cx="1058653" cy="8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10"/>
            <p:cNvSpPr txBox="1"/>
            <p:nvPr/>
          </p:nvSpPr>
          <p:spPr>
            <a:xfrm>
              <a:off x="57465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R1253v1TS435_5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10"/>
          <p:cNvGrpSpPr/>
          <p:nvPr/>
        </p:nvGrpSpPr>
        <p:grpSpPr>
          <a:xfrm>
            <a:off x="6880799" y="3604382"/>
            <a:ext cx="1156430" cy="1025379"/>
            <a:chOff x="6769425" y="3895344"/>
            <a:chExt cx="1486413" cy="1279644"/>
          </a:xfrm>
        </p:grpSpPr>
        <p:pic>
          <p:nvPicPr>
            <p:cNvPr id="439" name="Google Shape;439;p1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769425" y="3895344"/>
              <a:ext cx="1312575" cy="1091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10"/>
            <p:cNvSpPr txBox="1"/>
            <p:nvPr/>
          </p:nvSpPr>
          <p:spPr>
            <a:xfrm>
              <a:off x="6950838" y="47909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R1253v2TS159_2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10"/>
          <p:cNvGrpSpPr/>
          <p:nvPr/>
        </p:nvGrpSpPr>
        <p:grpSpPr>
          <a:xfrm>
            <a:off x="7949685" y="3826229"/>
            <a:ext cx="916631" cy="857671"/>
            <a:chOff x="7924061" y="4370464"/>
            <a:chExt cx="1178189" cy="1070349"/>
          </a:xfrm>
        </p:grpSpPr>
        <p:pic>
          <p:nvPicPr>
            <p:cNvPr id="442" name="Google Shape;442;p1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7924061" y="4370464"/>
              <a:ext cx="993483" cy="82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10"/>
            <p:cNvSpPr txBox="1"/>
            <p:nvPr/>
          </p:nvSpPr>
          <p:spPr>
            <a:xfrm>
              <a:off x="7925350" y="5056813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R1254TS294_3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10"/>
          <p:cNvGrpSpPr/>
          <p:nvPr/>
        </p:nvGrpSpPr>
        <p:grpSpPr>
          <a:xfrm>
            <a:off x="4955552" y="1575972"/>
            <a:ext cx="986134" cy="911249"/>
            <a:chOff x="2268500" y="343975"/>
            <a:chExt cx="1267525" cy="1137213"/>
          </a:xfrm>
        </p:grpSpPr>
        <p:sp>
          <p:nvSpPr>
            <p:cNvPr id="445" name="Google Shape;445;p10"/>
            <p:cNvSpPr txBox="1"/>
            <p:nvPr/>
          </p:nvSpPr>
          <p:spPr>
            <a:xfrm>
              <a:off x="2359125" y="1097188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D1273TS272_4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6" name="Google Shape;446;p1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2268500" y="343975"/>
              <a:ext cx="1092826" cy="889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7" name="Google Shape;447;p10"/>
          <p:cNvGrpSpPr/>
          <p:nvPr/>
        </p:nvGrpSpPr>
        <p:grpSpPr>
          <a:xfrm>
            <a:off x="4021131" y="2204076"/>
            <a:ext cx="1184641" cy="1203380"/>
            <a:chOff x="4072524" y="1544640"/>
            <a:chExt cx="1522675" cy="1501785"/>
          </a:xfrm>
        </p:grpSpPr>
        <p:pic>
          <p:nvPicPr>
            <p:cNvPr id="448" name="Google Shape;448;p1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72524" y="1544640"/>
              <a:ext cx="1522675" cy="1332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10"/>
            <p:cNvSpPr txBox="1"/>
            <p:nvPr/>
          </p:nvSpPr>
          <p:spPr>
            <a:xfrm>
              <a:off x="4300300" y="266242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R1271TS369_3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10"/>
          <p:cNvGrpSpPr/>
          <p:nvPr/>
        </p:nvGrpSpPr>
        <p:grpSpPr>
          <a:xfrm>
            <a:off x="3402535" y="2756398"/>
            <a:ext cx="965461" cy="952195"/>
            <a:chOff x="2283088" y="1832862"/>
            <a:chExt cx="1240953" cy="1188313"/>
          </a:xfrm>
        </p:grpSpPr>
        <p:pic>
          <p:nvPicPr>
            <p:cNvPr id="451" name="Google Shape;451;p10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311250" y="1832862"/>
              <a:ext cx="1212791" cy="106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10"/>
            <p:cNvSpPr txBox="1"/>
            <p:nvPr/>
          </p:nvSpPr>
          <p:spPr>
            <a:xfrm>
              <a:off x="2283088" y="2637175"/>
              <a:ext cx="117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R1212TS063_5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10"/>
          <p:cNvGrpSpPr/>
          <p:nvPr/>
        </p:nvGrpSpPr>
        <p:grpSpPr>
          <a:xfrm>
            <a:off x="2714440" y="2716312"/>
            <a:ext cx="1015290" cy="789453"/>
            <a:chOff x="3376488" y="304822"/>
            <a:chExt cx="1305000" cy="985216"/>
          </a:xfrm>
        </p:grpSpPr>
        <p:pic>
          <p:nvPicPr>
            <p:cNvPr id="454" name="Google Shape;454;p10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546125" y="304822"/>
              <a:ext cx="868200" cy="727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10"/>
            <p:cNvSpPr txBox="1"/>
            <p:nvPr/>
          </p:nvSpPr>
          <p:spPr>
            <a:xfrm>
              <a:off x="3376488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R1221s2TS481_1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10"/>
          <p:cNvGrpSpPr/>
          <p:nvPr/>
        </p:nvGrpSpPr>
        <p:grpSpPr>
          <a:xfrm>
            <a:off x="1940835" y="2716316"/>
            <a:ext cx="1015290" cy="789439"/>
            <a:chOff x="4103450" y="304840"/>
            <a:chExt cx="1305000" cy="985198"/>
          </a:xfrm>
        </p:grpSpPr>
        <p:pic>
          <p:nvPicPr>
            <p:cNvPr id="457" name="Google Shape;457;p10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254800" y="304840"/>
              <a:ext cx="868200" cy="72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10"/>
            <p:cNvSpPr txBox="1"/>
            <p:nvPr/>
          </p:nvSpPr>
          <p:spPr>
            <a:xfrm>
              <a:off x="4103450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R1221s3TS481_5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0"/>
          <p:cNvGrpSpPr/>
          <p:nvPr/>
        </p:nvGrpSpPr>
        <p:grpSpPr>
          <a:xfrm>
            <a:off x="2714484" y="3346257"/>
            <a:ext cx="1015290" cy="913353"/>
            <a:chOff x="4948675" y="150200"/>
            <a:chExt cx="1305000" cy="1139838"/>
          </a:xfrm>
        </p:grpSpPr>
        <p:pic>
          <p:nvPicPr>
            <p:cNvPr id="460" name="Google Shape;460;p10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4965288" y="150200"/>
              <a:ext cx="928906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10"/>
            <p:cNvSpPr txBox="1"/>
            <p:nvPr/>
          </p:nvSpPr>
          <p:spPr>
            <a:xfrm>
              <a:off x="4948675" y="90603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R1224s2TS417_3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10"/>
          <p:cNvGrpSpPr/>
          <p:nvPr/>
        </p:nvGrpSpPr>
        <p:grpSpPr>
          <a:xfrm>
            <a:off x="1854641" y="3480763"/>
            <a:ext cx="1015290" cy="778845"/>
            <a:chOff x="5681175" y="279412"/>
            <a:chExt cx="1305000" cy="971976"/>
          </a:xfrm>
        </p:grpSpPr>
        <p:pic>
          <p:nvPicPr>
            <p:cNvPr id="463" name="Google Shape;463;p10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5746550" y="279412"/>
              <a:ext cx="928894" cy="7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10"/>
            <p:cNvSpPr txBox="1"/>
            <p:nvPr/>
          </p:nvSpPr>
          <p:spPr>
            <a:xfrm>
              <a:off x="5681175" y="867388"/>
              <a:ext cx="13050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R1224s3TS325_2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10"/>
          <p:cNvSpPr txBox="1"/>
          <p:nvPr/>
        </p:nvSpPr>
        <p:spPr>
          <a:xfrm>
            <a:off x="3729725" y="338825"/>
            <a:ext cx="13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NA monomer</a:t>
            </a:r>
            <a:endParaRPr b="1" i="0" sz="12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Google Shape;466;p10"/>
          <p:cNvGrpSpPr/>
          <p:nvPr/>
        </p:nvGrpSpPr>
        <p:grpSpPr>
          <a:xfrm>
            <a:off x="-68600" y="416575"/>
            <a:ext cx="9136706" cy="4813168"/>
            <a:chOff x="-68600" y="416575"/>
            <a:chExt cx="9136706" cy="4813168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1106238" y="2923939"/>
              <a:ext cx="1144263" cy="752079"/>
              <a:chOff x="4472282" y="2482793"/>
              <a:chExt cx="1506600" cy="1054365"/>
            </a:xfrm>
          </p:grpSpPr>
          <p:pic>
            <p:nvPicPr>
              <p:cNvPr id="468" name="Google Shape;468;p10"/>
              <p:cNvPicPr preferRelativeResize="0"/>
              <p:nvPr/>
            </p:nvPicPr>
            <p:blipFill rotWithShape="1">
              <a:blip r:embed="rId35">
                <a:alphaModFix/>
              </a:blip>
              <a:srcRect b="0" l="0" r="0" t="0"/>
              <a:stretch/>
            </p:blipFill>
            <p:spPr>
              <a:xfrm>
                <a:off x="4541847" y="2482793"/>
                <a:ext cx="1079213" cy="8970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9" name="Google Shape;469;p10"/>
              <p:cNvSpPr txBox="1"/>
              <p:nvPr/>
            </p:nvSpPr>
            <p:spPr>
              <a:xfrm>
                <a:off x="4472282" y="3105758"/>
                <a:ext cx="15066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M1268TS481_2 v1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0" name="Google Shape;470;p10"/>
            <p:cNvSpPr txBox="1"/>
            <p:nvPr/>
          </p:nvSpPr>
          <p:spPr>
            <a:xfrm>
              <a:off x="44651" y="3448100"/>
              <a:ext cx="1077958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M1268TS262_1 v2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1" name="Google Shape;471;p10"/>
            <p:cNvGrpSpPr/>
            <p:nvPr/>
          </p:nvGrpSpPr>
          <p:grpSpPr>
            <a:xfrm>
              <a:off x="51637" y="1591070"/>
              <a:ext cx="1298193" cy="789510"/>
              <a:chOff x="4192679" y="950559"/>
              <a:chExt cx="1709274" cy="1106841"/>
            </a:xfrm>
          </p:grpSpPr>
          <p:pic>
            <p:nvPicPr>
              <p:cNvPr id="472" name="Google Shape;472;p10"/>
              <p:cNvPicPr preferRelativeResize="0"/>
              <p:nvPr/>
            </p:nvPicPr>
            <p:blipFill rotWithShape="1">
              <a:blip r:embed="rId36">
                <a:alphaModFix/>
              </a:blip>
              <a:srcRect b="0" l="0" r="0" t="0"/>
              <a:stretch/>
            </p:blipFill>
            <p:spPr>
              <a:xfrm>
                <a:off x="4192679" y="950559"/>
                <a:ext cx="1246610" cy="10440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3" name="Google Shape;473;p10"/>
              <p:cNvSpPr txBox="1"/>
              <p:nvPr/>
            </p:nvSpPr>
            <p:spPr>
              <a:xfrm>
                <a:off x="4342253" y="1626000"/>
                <a:ext cx="15597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M1276TS304_3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10"/>
            <p:cNvGrpSpPr/>
            <p:nvPr/>
          </p:nvGrpSpPr>
          <p:grpSpPr>
            <a:xfrm>
              <a:off x="-68600" y="3770571"/>
              <a:ext cx="1015300" cy="845747"/>
              <a:chOff x="79974" y="2200875"/>
              <a:chExt cx="1336800" cy="1185682"/>
            </a:xfrm>
          </p:grpSpPr>
          <p:pic>
            <p:nvPicPr>
              <p:cNvPr id="475" name="Google Shape;475;p10"/>
              <p:cNvPicPr preferRelativeResize="0"/>
              <p:nvPr/>
            </p:nvPicPr>
            <p:blipFill rotWithShape="1">
              <a:blip r:embed="rId37">
                <a:alphaModFix/>
              </a:blip>
              <a:srcRect b="0" l="0" r="0" t="0"/>
              <a:stretch/>
            </p:blipFill>
            <p:spPr>
              <a:xfrm>
                <a:off x="170175" y="2200875"/>
                <a:ext cx="1136150" cy="951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6" name="Google Shape;476;p10"/>
              <p:cNvSpPr txBox="1"/>
              <p:nvPr/>
            </p:nvSpPr>
            <p:spPr>
              <a:xfrm>
                <a:off x="79974" y="2955157"/>
                <a:ext cx="13368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M1282TS294_3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7" name="Google Shape;477;p10"/>
            <p:cNvSpPr txBox="1"/>
            <p:nvPr/>
          </p:nvSpPr>
          <p:spPr>
            <a:xfrm>
              <a:off x="122696" y="2700488"/>
              <a:ext cx="1184592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M1287TS462_5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 txBox="1"/>
            <p:nvPr/>
          </p:nvSpPr>
          <p:spPr>
            <a:xfrm>
              <a:off x="927662" y="1852575"/>
              <a:ext cx="958793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M1297TS286_2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9" name="Google Shape;479;p10"/>
            <p:cNvGrpSpPr/>
            <p:nvPr/>
          </p:nvGrpSpPr>
          <p:grpSpPr>
            <a:xfrm>
              <a:off x="857411" y="2068902"/>
              <a:ext cx="1118600" cy="904528"/>
              <a:chOff x="6443304" y="984951"/>
              <a:chExt cx="1472811" cy="1268089"/>
            </a:xfrm>
          </p:grpSpPr>
          <p:pic>
            <p:nvPicPr>
              <p:cNvPr id="480" name="Google Shape;480;p10"/>
              <p:cNvPicPr preferRelativeResize="0"/>
              <p:nvPr/>
            </p:nvPicPr>
            <p:blipFill rotWithShape="1">
              <a:blip r:embed="rId38">
                <a:alphaModFix/>
              </a:blip>
              <a:srcRect b="0" l="0" r="0" t="0"/>
              <a:stretch/>
            </p:blipFill>
            <p:spPr>
              <a:xfrm>
                <a:off x="6443304" y="984951"/>
                <a:ext cx="1205563" cy="1009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1" name="Google Shape;481;p10"/>
              <p:cNvSpPr txBox="1"/>
              <p:nvPr/>
            </p:nvSpPr>
            <p:spPr>
              <a:xfrm>
                <a:off x="6579315" y="1821640"/>
                <a:ext cx="1336800" cy="4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M1216TS462_3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2" name="Google Shape;482;p10"/>
            <p:cNvSpPr txBox="1"/>
            <p:nvPr/>
          </p:nvSpPr>
          <p:spPr>
            <a:xfrm>
              <a:off x="731274" y="4871436"/>
              <a:ext cx="1077958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M1228v1TS262_1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0"/>
            <p:cNvSpPr txBox="1"/>
            <p:nvPr/>
          </p:nvSpPr>
          <p:spPr>
            <a:xfrm>
              <a:off x="786651" y="4131025"/>
              <a:ext cx="1118516" cy="3077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M1228v2TS481_1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0"/>
            <p:cNvSpPr txBox="1"/>
            <p:nvPr/>
          </p:nvSpPr>
          <p:spPr>
            <a:xfrm>
              <a:off x="2655933" y="4922025"/>
              <a:ext cx="1242922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M1239v1TS294_1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0"/>
            <p:cNvSpPr txBox="1"/>
            <p:nvPr/>
          </p:nvSpPr>
          <p:spPr>
            <a:xfrm>
              <a:off x="1652148" y="4894726"/>
              <a:ext cx="1085705" cy="307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M1239v2TS235_4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764750" y="416575"/>
              <a:ext cx="7303356" cy="4361826"/>
            </a:xfrm>
            <a:custGeom>
              <a:rect b="b" l="l" r="r" t="t"/>
              <a:pathLst>
                <a:path extrusionOk="0" h="170851" w="288044">
                  <a:moveTo>
                    <a:pt x="78753" y="2758"/>
                  </a:moveTo>
                  <a:cubicBezTo>
                    <a:pt x="75918" y="5157"/>
                    <a:pt x="70304" y="14915"/>
                    <a:pt x="61745" y="17150"/>
                  </a:cubicBezTo>
                  <a:cubicBezTo>
                    <a:pt x="53186" y="19385"/>
                    <a:pt x="35905" y="14970"/>
                    <a:pt x="27400" y="16169"/>
                  </a:cubicBezTo>
                  <a:cubicBezTo>
                    <a:pt x="18896" y="17368"/>
                    <a:pt x="15079" y="19603"/>
                    <a:pt x="10718" y="24346"/>
                  </a:cubicBezTo>
                  <a:cubicBezTo>
                    <a:pt x="6357" y="29089"/>
                    <a:pt x="2214" y="35249"/>
                    <a:pt x="1233" y="44626"/>
                  </a:cubicBezTo>
                  <a:cubicBezTo>
                    <a:pt x="252" y="54003"/>
                    <a:pt x="4068" y="69867"/>
                    <a:pt x="4831" y="80606"/>
                  </a:cubicBezTo>
                  <a:cubicBezTo>
                    <a:pt x="5594" y="91345"/>
                    <a:pt x="5921" y="100939"/>
                    <a:pt x="5812" y="109062"/>
                  </a:cubicBezTo>
                  <a:cubicBezTo>
                    <a:pt x="5703" y="117185"/>
                    <a:pt x="4940" y="122091"/>
                    <a:pt x="4177" y="129342"/>
                  </a:cubicBezTo>
                  <a:cubicBezTo>
                    <a:pt x="3414" y="136593"/>
                    <a:pt x="-2474" y="148259"/>
                    <a:pt x="1233" y="152566"/>
                  </a:cubicBezTo>
                  <a:cubicBezTo>
                    <a:pt x="4940" y="156873"/>
                    <a:pt x="17860" y="154964"/>
                    <a:pt x="26419" y="155182"/>
                  </a:cubicBezTo>
                  <a:cubicBezTo>
                    <a:pt x="34978" y="155400"/>
                    <a:pt x="41738" y="152566"/>
                    <a:pt x="52586" y="153874"/>
                  </a:cubicBezTo>
                  <a:cubicBezTo>
                    <a:pt x="63435" y="155182"/>
                    <a:pt x="77609" y="161615"/>
                    <a:pt x="91510" y="163032"/>
                  </a:cubicBezTo>
                  <a:cubicBezTo>
                    <a:pt x="105411" y="164449"/>
                    <a:pt x="121711" y="162760"/>
                    <a:pt x="135994" y="162378"/>
                  </a:cubicBezTo>
                  <a:cubicBezTo>
                    <a:pt x="150277" y="161997"/>
                    <a:pt x="166632" y="159925"/>
                    <a:pt x="177208" y="160743"/>
                  </a:cubicBezTo>
                  <a:cubicBezTo>
                    <a:pt x="187784" y="161561"/>
                    <a:pt x="188438" y="165922"/>
                    <a:pt x="199450" y="167285"/>
                  </a:cubicBezTo>
                  <a:cubicBezTo>
                    <a:pt x="210462" y="168648"/>
                    <a:pt x="230142" y="168430"/>
                    <a:pt x="243280" y="168920"/>
                  </a:cubicBezTo>
                  <a:cubicBezTo>
                    <a:pt x="256418" y="169411"/>
                    <a:pt x="270920" y="172027"/>
                    <a:pt x="278279" y="170228"/>
                  </a:cubicBezTo>
                  <a:cubicBezTo>
                    <a:pt x="285639" y="168429"/>
                    <a:pt x="285965" y="166412"/>
                    <a:pt x="287437" y="158126"/>
                  </a:cubicBezTo>
                  <a:cubicBezTo>
                    <a:pt x="288909" y="149840"/>
                    <a:pt x="287110" y="131360"/>
                    <a:pt x="287110" y="120511"/>
                  </a:cubicBezTo>
                  <a:cubicBezTo>
                    <a:pt x="287110" y="109663"/>
                    <a:pt x="287383" y="105301"/>
                    <a:pt x="287437" y="93035"/>
                  </a:cubicBezTo>
                  <a:cubicBezTo>
                    <a:pt x="287492" y="80769"/>
                    <a:pt x="287819" y="60598"/>
                    <a:pt x="287437" y="46915"/>
                  </a:cubicBezTo>
                  <a:cubicBezTo>
                    <a:pt x="287055" y="33232"/>
                    <a:pt x="286619" y="18731"/>
                    <a:pt x="285147" y="10935"/>
                  </a:cubicBezTo>
                  <a:cubicBezTo>
                    <a:pt x="283675" y="3139"/>
                    <a:pt x="288092" y="1122"/>
                    <a:pt x="278606" y="141"/>
                  </a:cubicBezTo>
                  <a:cubicBezTo>
                    <a:pt x="269121" y="-840"/>
                    <a:pt x="248568" y="4830"/>
                    <a:pt x="228234" y="5048"/>
                  </a:cubicBezTo>
                  <a:cubicBezTo>
                    <a:pt x="207900" y="5266"/>
                    <a:pt x="172574" y="1777"/>
                    <a:pt x="156601" y="1450"/>
                  </a:cubicBezTo>
                  <a:cubicBezTo>
                    <a:pt x="140628" y="1123"/>
                    <a:pt x="136430" y="2813"/>
                    <a:pt x="132396" y="3085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p10"/>
          <p:cNvSpPr txBox="1"/>
          <p:nvPr/>
        </p:nvSpPr>
        <p:spPr>
          <a:xfrm>
            <a:off x="4785044" y="-39484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Chosen by TM-score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b70af0dc8_0_1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Overview performance							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493" name="Google Shape;493;g31b70af0dc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51100"/>
            <a:ext cx="9184799" cy="242176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31b70af0dc8_0_1"/>
          <p:cNvSpPr txBox="1"/>
          <p:nvPr/>
        </p:nvSpPr>
        <p:spPr>
          <a:xfrm>
            <a:off x="195350" y="3801200"/>
            <a:ext cx="51141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CASP15 TM&gt;0.45: 9/12 (75%)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CASP16 TM&gt;0.45: 20/35 (57%)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b70af0dc8_1_630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Overview performance							</a:t>
            </a:r>
            <a:endParaRPr b="1" sz="1808">
              <a:solidFill>
                <a:schemeClr val="lt1"/>
              </a:solidFill>
            </a:endParaRPr>
          </a:p>
        </p:txBody>
      </p:sp>
      <p:sp>
        <p:nvSpPr>
          <p:cNvPr id="500" name="Google Shape;500;g31b70af0dc8_1_630"/>
          <p:cNvSpPr txBox="1"/>
          <p:nvPr/>
        </p:nvSpPr>
        <p:spPr>
          <a:xfrm>
            <a:off x="195350" y="3801200"/>
            <a:ext cx="51141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CASP15 TM&gt;0.45: 9/12 (75%)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CASP16 TM&gt;0.45: 20/35 (57%)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g31b70af0dc8_1_6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51100"/>
            <a:ext cx="9184799" cy="242176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31b70af0dc8_1_630"/>
          <p:cNvSpPr/>
          <p:nvPr/>
        </p:nvSpPr>
        <p:spPr>
          <a:xfrm>
            <a:off x="1228475" y="1616800"/>
            <a:ext cx="241800" cy="1787700"/>
          </a:xfrm>
          <a:prstGeom prst="rect">
            <a:avLst/>
          </a:prstGeom>
          <a:solidFill>
            <a:srgbClr val="8F8F8F">
              <a:alpha val="3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31b70af0dc8_1_630"/>
          <p:cNvSpPr/>
          <p:nvPr/>
        </p:nvSpPr>
        <p:spPr>
          <a:xfrm>
            <a:off x="479675" y="1616800"/>
            <a:ext cx="241800" cy="1787700"/>
          </a:xfrm>
          <a:prstGeom prst="rect">
            <a:avLst/>
          </a:prstGeom>
          <a:solidFill>
            <a:srgbClr val="8F8F8F">
              <a:alpha val="3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31b70af0dc8_1_630"/>
          <p:cNvSpPr/>
          <p:nvPr/>
        </p:nvSpPr>
        <p:spPr>
          <a:xfrm>
            <a:off x="1701800" y="1616800"/>
            <a:ext cx="1263300" cy="1787700"/>
          </a:xfrm>
          <a:prstGeom prst="rect">
            <a:avLst/>
          </a:prstGeom>
          <a:solidFill>
            <a:srgbClr val="8F8F8F">
              <a:alpha val="3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31b70af0dc8_1_630"/>
          <p:cNvSpPr/>
          <p:nvPr/>
        </p:nvSpPr>
        <p:spPr>
          <a:xfrm>
            <a:off x="4928450" y="1616800"/>
            <a:ext cx="1707300" cy="1787700"/>
          </a:xfrm>
          <a:prstGeom prst="rect">
            <a:avLst/>
          </a:prstGeom>
          <a:solidFill>
            <a:srgbClr val="8F8F8F">
              <a:alpha val="3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g31b70af0dc8_1_630"/>
          <p:cNvSpPr/>
          <p:nvPr/>
        </p:nvSpPr>
        <p:spPr>
          <a:xfrm>
            <a:off x="7659925" y="1616800"/>
            <a:ext cx="968700" cy="1787700"/>
          </a:xfrm>
          <a:prstGeom prst="rect">
            <a:avLst/>
          </a:prstGeom>
          <a:solidFill>
            <a:srgbClr val="8F8F8F">
              <a:alpha val="3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g31b70af0dc8_1_630"/>
          <p:cNvSpPr txBox="1"/>
          <p:nvPr/>
        </p:nvSpPr>
        <p:spPr>
          <a:xfrm>
            <a:off x="4655525" y="3801200"/>
            <a:ext cx="4702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CASP16 no template with TM&gt;0.45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TM&gt;0.45: 2/17 (12%)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8" name="Google Shape;508;g31b70af0dc8_1_630"/>
          <p:cNvCxnSpPr>
            <a:endCxn id="507" idx="1"/>
          </p:cNvCxnSpPr>
          <p:nvPr/>
        </p:nvCxnSpPr>
        <p:spPr>
          <a:xfrm flipH="1" rot="10800000">
            <a:off x="4149125" y="4232150"/>
            <a:ext cx="506400" cy="20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1b70af0dc8_1_587"/>
          <p:cNvSpPr txBox="1"/>
          <p:nvPr>
            <p:ph type="title"/>
          </p:nvPr>
        </p:nvSpPr>
        <p:spPr>
          <a:xfrm>
            <a:off x="-33850" y="0"/>
            <a:ext cx="9184800" cy="3891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54850" lIns="91425" spcFirstLastPara="1" rIns="91425" wrap="square" tIns="548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08">
                <a:solidFill>
                  <a:schemeClr val="lt1"/>
                </a:solidFill>
              </a:rPr>
              <a:t>RNA monomers - Overview performance							</a:t>
            </a:r>
            <a:endParaRPr b="1" sz="1808">
              <a:solidFill>
                <a:schemeClr val="lt1"/>
              </a:solidFill>
            </a:endParaRPr>
          </a:p>
        </p:txBody>
      </p:sp>
      <p:pic>
        <p:nvPicPr>
          <p:cNvPr id="514" name="Google Shape;514;g31b70af0dc8_1_5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425" y="693900"/>
            <a:ext cx="4032240" cy="396931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1b70af0dc8_1_587"/>
          <p:cNvSpPr txBox="1"/>
          <p:nvPr/>
        </p:nvSpPr>
        <p:spPr>
          <a:xfrm>
            <a:off x="1210650" y="4663225"/>
            <a:ext cx="67227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Best predicted TM = 0.966 Best template TM + 0.003 Neff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1b70af0dc8_1_587"/>
          <p:cNvSpPr/>
          <p:nvPr/>
        </p:nvSpPr>
        <p:spPr>
          <a:xfrm>
            <a:off x="4664800" y="752225"/>
            <a:ext cx="1500900" cy="33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1b70af0dc8_1_587"/>
          <p:cNvSpPr/>
          <p:nvPr/>
        </p:nvSpPr>
        <p:spPr>
          <a:xfrm>
            <a:off x="4572000" y="948600"/>
            <a:ext cx="478500" cy="132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1b70af0dc8_1_587"/>
          <p:cNvSpPr/>
          <p:nvPr/>
        </p:nvSpPr>
        <p:spPr>
          <a:xfrm>
            <a:off x="5904025" y="948600"/>
            <a:ext cx="478500" cy="132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31b70af0dc8_1_587"/>
          <p:cNvSpPr/>
          <p:nvPr/>
        </p:nvSpPr>
        <p:spPr>
          <a:xfrm>
            <a:off x="4869950" y="2151675"/>
            <a:ext cx="1665000" cy="27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1b70af0dc8_1_587"/>
          <p:cNvSpPr txBox="1"/>
          <p:nvPr/>
        </p:nvSpPr>
        <p:spPr>
          <a:xfrm>
            <a:off x="4767375" y="652325"/>
            <a:ext cx="37455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predicted TM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31b70af0dc8_1_587"/>
          <p:cNvSpPr/>
          <p:nvPr/>
        </p:nvSpPr>
        <p:spPr>
          <a:xfrm>
            <a:off x="4760050" y="620350"/>
            <a:ext cx="1721700" cy="1597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Rachael Kretsch</dc:creator>
</cp:coreProperties>
</file>