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94" r:id="rId2"/>
    <p:sldId id="602" r:id="rId3"/>
    <p:sldId id="603" r:id="rId4"/>
    <p:sldId id="604" r:id="rId5"/>
    <p:sldId id="606" r:id="rId6"/>
    <p:sldId id="607" r:id="rId7"/>
    <p:sldId id="608" r:id="rId8"/>
    <p:sldId id="598" r:id="rId9"/>
    <p:sldId id="610" r:id="rId10"/>
    <p:sldId id="611" r:id="rId11"/>
    <p:sldId id="609" r:id="rId12"/>
    <p:sldId id="61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  <a:srgbClr val="31C9FF"/>
    <a:srgbClr val="FFA49B"/>
    <a:srgbClr val="5EB062"/>
    <a:srgbClr val="FF6F6C"/>
    <a:srgbClr val="FF9300"/>
    <a:srgbClr val="73FE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3" autoAdjust="0"/>
    <p:restoredTop sz="96778" autoAdjust="0"/>
  </p:normalViewPr>
  <p:slideViewPr>
    <p:cSldViewPr snapToGrid="0">
      <p:cViewPr varScale="1">
        <p:scale>
          <a:sx n="101" d="100"/>
          <a:sy n="101" d="100"/>
        </p:scale>
        <p:origin x="54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0E46C-CC4A-4ECC-BDFE-8AB6C0298514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53A09-2A7B-4F8C-991E-B69CF6B9EE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87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7BB1EE-D88E-EB41-6DBD-07CEEC865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41DF263-432C-80B7-E155-509E76DE6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0E976B-550C-7DDA-4DC2-2B5B56B3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EB99DD-E049-54DF-20B7-D0BD6ECF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9F4706-55CF-8F46-BCCC-D154CA17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2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4716CF-282C-E742-C163-628F97D1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F7D4EC0-FD0E-8FFF-CF4D-E6DF277C5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070D28-3591-08D6-7119-171D32F1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114681-B695-6801-3B1D-5AA14DCD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F2B280-C3FF-8B18-357E-9B2EAE3A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91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ED71EB2-7B24-7310-2875-CBF1CC9912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2C21333-6EB1-21C4-0DBB-408071DA5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42700B-7404-07AC-FF13-6AAB4C40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7EF6EF-F969-5407-F02D-C7ED8EB2E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82AB73-0573-1A53-C123-AFF71966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834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0C699-A223-27A0-0E96-FF83A0EE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C78DC0-9C11-5861-EC8E-7734A7609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B6CF19-8D2B-94D8-1D81-24CBF078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6A7929-2576-1BEF-718D-60368749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0B8EAD-4DA7-FD31-D07C-A0933462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21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810377-45E3-1045-F3A4-A00CC827D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9CA129-EF3A-B83E-5C08-396F4DABE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5AB898-E80B-8E38-E952-6F5A3958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2A99B4-0032-8F00-7746-BA23A451A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ACCD83-9C9C-9EB4-6CD1-5B0A5D9B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2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400FD-ECB3-10DE-0B24-E2BF7898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1E3C2E-66BF-DD6D-C830-8C96EEA37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4345091-EF60-80D1-7E27-F0E200D98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D3F44A-4443-F8E2-B82F-1209FE6B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FE5BA9-E58B-E509-BF30-1CE838A3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8C21B5-0F91-D838-C2A3-AB7CEEE3D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6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FB5D88-4E7E-C254-BFC9-18E806A53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98F188-07B4-1194-F420-1C8B91000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22BD01-8750-D5ED-C492-24041A14F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7D07899-B47A-ADC2-14C9-54FB9DF48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9C57F77-72C2-6FAC-9E84-EE6CA3371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698F75E-F703-9AA3-C973-DD2B5F6A5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C905057-9A93-8D22-8F09-B211B85E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21B2CA-4A2C-0C7E-D9CF-612B5EE6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81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4D57B0-2752-114F-410A-F863AC930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58379C-FAE6-03D1-13F0-A95AE735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76A4BF-6C4B-845E-3BAC-725FA485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2222C37-D234-CE78-0AD7-E0ED7375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455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E2D2F6D-A91C-B83A-672D-F0B73385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00FBA24-E672-FB05-57A4-88C2C41D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ADDCFA-F21F-0CB0-5BDD-517A1A89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72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66F980-B837-E895-B722-E48F5B22E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B790C2-5AAF-6475-C2E0-F3AF5F091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F879D7-A05F-48B9-821E-8056DCC95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B11FE6-3196-BBF1-CBC9-890096DA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D5F8629-B263-737E-AF5E-7DCB2CA0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5EEADF-4AE0-3479-1DC9-2E6BA0C4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67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96392-C1E5-630F-91CD-D767761A6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4281BD7-EA17-1C81-2D8B-9C92FA3B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77276F-46E1-5272-623A-B98908C64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95078B-B140-98DB-74EB-2E1116BD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E1F7EC-ABA5-E027-F74A-B392CF36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BDF64DA-A056-A53F-73B0-C9330C6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09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5B74963-A8F8-45BA-5F68-9FE5579C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A95AA8-38CC-85F8-D193-79C4F144A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ED2687-D386-E1AC-DC77-9AB45E43E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75AE-5754-492A-9944-29CDF4ED343B}" type="datetimeFigureOut">
              <a:rPr lang="zh-CN" altLang="en-US" smtClean="0"/>
              <a:t>2024/12/4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F91A79-9A60-A5CD-C38A-18B18DE0F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16FB3F-2F7C-B6EB-50A2-7EC7D89C5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BB828-0A08-4C71-968F-4E260C1C3C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85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D51CC-5797-385E-BD76-B04D970D9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772" y="1262522"/>
            <a:ext cx="10047276" cy="238760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Protein structure /accuracy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1C8DA-38C0-DDF4-F6B3-D16EA44E7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4543" y="4736858"/>
            <a:ext cx="9144000" cy="754279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A1E0F07-DDE3-C398-5202-ABC24F5FF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28" y="33454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83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C619E-B86F-B063-E634-E6315BC98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996E653B-3556-FF40-D9D7-75F91888DB4B}"/>
              </a:ext>
            </a:extLst>
          </p:cNvPr>
          <p:cNvSpPr txBox="1"/>
          <p:nvPr/>
        </p:nvSpPr>
        <p:spPr>
          <a:xfrm>
            <a:off x="1212598" y="1244216"/>
            <a:ext cx="9766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Filaments and extended structures</a:t>
            </a:r>
          </a:p>
        </p:txBody>
      </p:sp>
    </p:spTree>
    <p:extLst>
      <p:ext uri="{BB962C8B-B14F-4D97-AF65-F5344CB8AC3E}">
        <p14:creationId xmlns:p14="http://schemas.microsoft.com/office/powerpoint/2010/main" val="399375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AAB60-F359-0091-F91B-4C666E4C7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E11A65-CECF-B6B6-545E-9CB8FE6A06C3}"/>
              </a:ext>
            </a:extLst>
          </p:cNvPr>
          <p:cNvSpPr txBox="1"/>
          <p:nvPr/>
        </p:nvSpPr>
        <p:spPr>
          <a:xfrm>
            <a:off x="1596214" y="1414981"/>
            <a:ext cx="88715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Organization of the experiment: T0, T1, T2</a:t>
            </a:r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sz="24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7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4B12F-79A7-596E-E0EF-B667342BF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0BD8A-57F3-D945-2432-EE1DEADB0747}"/>
              </a:ext>
            </a:extLst>
          </p:cNvPr>
          <p:cNvSpPr txBox="1"/>
          <p:nvPr/>
        </p:nvSpPr>
        <p:spPr>
          <a:xfrm>
            <a:off x="1596214" y="1414981"/>
            <a:ext cx="88715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Assessment methods: are we doing it right? </a:t>
            </a:r>
          </a:p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Suggestions to do it better.</a:t>
            </a:r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sz="24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1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334B12-7704-89B9-9240-96742CDFD3E3}"/>
              </a:ext>
            </a:extLst>
          </p:cNvPr>
          <p:cNvSpPr txBox="1"/>
          <p:nvPr/>
        </p:nvSpPr>
        <p:spPr>
          <a:xfrm>
            <a:off x="873197" y="3013501"/>
            <a:ext cx="1088641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CASP in a phase of incremental progress </a:t>
            </a:r>
            <a:b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in protein structure prediction and accuracy self-assessment?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AF6B0C-F222-D195-6709-BE5ADF0C5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61" y="46632"/>
            <a:ext cx="3509790" cy="24786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46F1B4-E300-BA12-2895-A9CE6B5C3DF4}"/>
              </a:ext>
            </a:extLst>
          </p:cNvPr>
          <p:cNvSpPr txBox="1"/>
          <p:nvPr/>
        </p:nvSpPr>
        <p:spPr>
          <a:xfrm>
            <a:off x="-38862" y="6673334"/>
            <a:ext cx="522931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/>
              <a:t>All images are taken from internet, may be subject to copyright, and are quoted here for the purpose of this presentation delivered to a limited audience</a:t>
            </a:r>
          </a:p>
        </p:txBody>
      </p:sp>
    </p:spTree>
    <p:extLst>
      <p:ext uri="{BB962C8B-B14F-4D97-AF65-F5344CB8AC3E}">
        <p14:creationId xmlns:p14="http://schemas.microsoft.com/office/powerpoint/2010/main" val="229422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0D08C-7465-F944-15ED-72847BC91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623196-D2FB-2027-6A83-FC052F860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60" y="140647"/>
            <a:ext cx="2966436" cy="32458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D78660-82FC-982C-8E79-CB86B8C57C10}"/>
              </a:ext>
            </a:extLst>
          </p:cNvPr>
          <p:cNvSpPr txBox="1"/>
          <p:nvPr/>
        </p:nvSpPr>
        <p:spPr>
          <a:xfrm>
            <a:off x="1212598" y="4060071"/>
            <a:ext cx="9766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Is there life beyond AF3?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7FA01D-B585-D174-5AB5-5A169AA88894}"/>
              </a:ext>
            </a:extLst>
          </p:cNvPr>
          <p:cNvSpPr txBox="1"/>
          <p:nvPr/>
        </p:nvSpPr>
        <p:spPr>
          <a:xfrm>
            <a:off x="-38862" y="6673334"/>
            <a:ext cx="522931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/>
              <a:t>All images are taken from internet, may be subject to copyright, and are quoted here for the purpose of this presentation delivered to a limited audience</a:t>
            </a:r>
          </a:p>
        </p:txBody>
      </p:sp>
    </p:spTree>
    <p:extLst>
      <p:ext uri="{BB962C8B-B14F-4D97-AF65-F5344CB8AC3E}">
        <p14:creationId xmlns:p14="http://schemas.microsoft.com/office/powerpoint/2010/main" val="22858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2EB05-F4DE-E855-13FA-BB79909EA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84BBB0-8999-405B-1D1C-AC7788E57FFF}"/>
              </a:ext>
            </a:extLst>
          </p:cNvPr>
          <p:cNvSpPr txBox="1"/>
          <p:nvPr/>
        </p:nvSpPr>
        <p:spPr>
          <a:xfrm>
            <a:off x="879931" y="4522587"/>
            <a:ext cx="9766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Antibody-antigen interaction prediction (and design?)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27A337-50C0-94D7-6611-C1A04E0AA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99" y="352827"/>
            <a:ext cx="4104215" cy="35760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59F48C-BB3C-5544-11A7-EE335305026C}"/>
              </a:ext>
            </a:extLst>
          </p:cNvPr>
          <p:cNvSpPr txBox="1"/>
          <p:nvPr/>
        </p:nvSpPr>
        <p:spPr>
          <a:xfrm>
            <a:off x="-38862" y="6673334"/>
            <a:ext cx="522931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/>
              <a:t>All images are taken from internet, may be subject to copyright, and are quoted here for the purpose of this presentation delivered to a limited audience</a:t>
            </a:r>
          </a:p>
        </p:txBody>
      </p:sp>
    </p:spTree>
    <p:extLst>
      <p:ext uri="{BB962C8B-B14F-4D97-AF65-F5344CB8AC3E}">
        <p14:creationId xmlns:p14="http://schemas.microsoft.com/office/powerpoint/2010/main" val="314669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125C01-2629-3C74-4590-9CA598A03531}"/>
              </a:ext>
            </a:extLst>
          </p:cNvPr>
          <p:cNvSpPr txBox="1"/>
          <p:nvPr/>
        </p:nvSpPr>
        <p:spPr>
          <a:xfrm>
            <a:off x="1745069" y="1755223"/>
            <a:ext cx="88715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Are there new ideas for accuracy estimation within the academic community, apart from reporting the results from AF2, AF3 and their derivatives?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3351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6850E9-1EB1-11E3-DFFC-43060AEBEBA2}"/>
              </a:ext>
            </a:extLst>
          </p:cNvPr>
          <p:cNvSpPr txBox="1"/>
          <p:nvPr/>
        </p:nvSpPr>
        <p:spPr>
          <a:xfrm>
            <a:off x="1745069" y="1755223"/>
            <a:ext cx="88715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Are there more useful ways to communicate confidence measures that make them more intuitive to downstream users of the predicted structures?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143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57F836-5990-AEB1-6270-3405B70D7432}"/>
              </a:ext>
            </a:extLst>
          </p:cNvPr>
          <p:cNvSpPr txBox="1"/>
          <p:nvPr/>
        </p:nvSpPr>
        <p:spPr>
          <a:xfrm>
            <a:off x="1596214" y="1414981"/>
            <a:ext cx="88715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Straighter, more regular, more compact,</a:t>
            </a:r>
            <a:endParaRPr lang="en-US" sz="2400" b="1" dirty="0"/>
          </a:p>
          <a:p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a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 predicted models better than some experimental ones?</a:t>
            </a:r>
          </a:p>
          <a:p>
            <a:endParaRPr lang="en-US" sz="24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92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E1AF7E1-D9DA-0800-A29A-A98F10032236}"/>
              </a:ext>
            </a:extLst>
          </p:cNvPr>
          <p:cNvSpPr txBox="1"/>
          <p:nvPr/>
        </p:nvSpPr>
        <p:spPr>
          <a:xfrm>
            <a:off x="887019" y="1283202"/>
            <a:ext cx="9766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More AF3 runs, more accurate models. How to pick the right one? </a:t>
            </a:r>
          </a:p>
        </p:txBody>
      </p:sp>
    </p:spTree>
    <p:extLst>
      <p:ext uri="{BB962C8B-B14F-4D97-AF65-F5344CB8AC3E}">
        <p14:creationId xmlns:p14="http://schemas.microsoft.com/office/powerpoint/2010/main" val="208995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D9F1E-FFD9-388A-D4BE-82DCA6430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52982C0-0431-8334-A4F3-851F1C6DDFF8}"/>
              </a:ext>
            </a:extLst>
          </p:cNvPr>
          <p:cNvSpPr txBox="1"/>
          <p:nvPr/>
        </p:nvSpPr>
        <p:spPr>
          <a:xfrm>
            <a:off x="1019926" y="1065717"/>
            <a:ext cx="99900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Which targets are more difficult to predict: small sequence changes that introduce structural changes are nearly impossible: point mutations, truncation of a protein</a:t>
            </a:r>
          </a:p>
        </p:txBody>
      </p:sp>
    </p:spTree>
    <p:extLst>
      <p:ext uri="{BB962C8B-B14F-4D97-AF65-F5344CB8AC3E}">
        <p14:creationId xmlns:p14="http://schemas.microsoft.com/office/powerpoint/2010/main" val="2102911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60879</TotalTime>
  <Words>255</Words>
  <Application>Microsoft Office PowerPoint</Application>
  <PresentationFormat>Widescreen</PresentationFormat>
  <Paragraphs>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Protein structure /accuracy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Rongqing Yuan</dc:creator>
  <cp:lastModifiedBy>anonynous</cp:lastModifiedBy>
  <cp:revision>2893</cp:revision>
  <dcterms:created xsi:type="dcterms:W3CDTF">2023-10-12T05:17:51Z</dcterms:created>
  <dcterms:modified xsi:type="dcterms:W3CDTF">2024-12-04T12:57:10Z</dcterms:modified>
</cp:coreProperties>
</file>