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0"/>
  </p:notesMasterIdLst>
  <p:handoutMasterIdLst>
    <p:handoutMasterId r:id="rId41"/>
  </p:handoutMasterIdLst>
  <p:sldIdLst>
    <p:sldId id="256" r:id="rId2"/>
    <p:sldId id="257" r:id="rId3"/>
    <p:sldId id="258" r:id="rId4"/>
    <p:sldId id="318" r:id="rId5"/>
    <p:sldId id="259" r:id="rId6"/>
    <p:sldId id="260" r:id="rId7"/>
    <p:sldId id="319" r:id="rId8"/>
    <p:sldId id="264" r:id="rId9"/>
    <p:sldId id="262" r:id="rId10"/>
    <p:sldId id="266" r:id="rId11"/>
    <p:sldId id="292" r:id="rId12"/>
    <p:sldId id="276" r:id="rId13"/>
    <p:sldId id="277" r:id="rId14"/>
    <p:sldId id="278" r:id="rId15"/>
    <p:sldId id="279" r:id="rId16"/>
    <p:sldId id="280" r:id="rId17"/>
    <p:sldId id="303" r:id="rId18"/>
    <p:sldId id="281" r:id="rId19"/>
    <p:sldId id="282" r:id="rId20"/>
    <p:sldId id="283" r:id="rId21"/>
    <p:sldId id="284" r:id="rId22"/>
    <p:sldId id="285" r:id="rId23"/>
    <p:sldId id="308" r:id="rId24"/>
    <p:sldId id="309" r:id="rId25"/>
    <p:sldId id="307" r:id="rId26"/>
    <p:sldId id="310" r:id="rId27"/>
    <p:sldId id="286" r:id="rId28"/>
    <p:sldId id="287" r:id="rId29"/>
    <p:sldId id="298" r:id="rId30"/>
    <p:sldId id="288" r:id="rId31"/>
    <p:sldId id="311" r:id="rId32"/>
    <p:sldId id="312" r:id="rId33"/>
    <p:sldId id="313" r:id="rId34"/>
    <p:sldId id="315" r:id="rId35"/>
    <p:sldId id="314" r:id="rId36"/>
    <p:sldId id="316" r:id="rId37"/>
    <p:sldId id="317" r:id="rId38"/>
    <p:sldId id="301" r:id="rId3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charset="0"/>
        <a:ea typeface="+mn-ea"/>
        <a:cs typeface="+mn-cs"/>
      </a:defRPr>
    </a:lvl1pPr>
    <a:lvl2pPr marL="457200" algn="l" rtl="0" fontAlgn="base">
      <a:spcBef>
        <a:spcPct val="0"/>
      </a:spcBef>
      <a:spcAft>
        <a:spcPct val="0"/>
      </a:spcAft>
      <a:defRPr sz="2400" kern="1200">
        <a:solidFill>
          <a:schemeClr val="tx1"/>
        </a:solidFill>
        <a:latin typeface="Tahoma" charset="0"/>
        <a:ea typeface="+mn-ea"/>
        <a:cs typeface="+mn-cs"/>
      </a:defRPr>
    </a:lvl2pPr>
    <a:lvl3pPr marL="914400" algn="l" rtl="0" fontAlgn="base">
      <a:spcBef>
        <a:spcPct val="0"/>
      </a:spcBef>
      <a:spcAft>
        <a:spcPct val="0"/>
      </a:spcAft>
      <a:defRPr sz="2400" kern="1200">
        <a:solidFill>
          <a:schemeClr val="tx1"/>
        </a:solidFill>
        <a:latin typeface="Tahoma" charset="0"/>
        <a:ea typeface="+mn-ea"/>
        <a:cs typeface="+mn-cs"/>
      </a:defRPr>
    </a:lvl3pPr>
    <a:lvl4pPr marL="1371600" algn="l" rtl="0" fontAlgn="base">
      <a:spcBef>
        <a:spcPct val="0"/>
      </a:spcBef>
      <a:spcAft>
        <a:spcPct val="0"/>
      </a:spcAft>
      <a:defRPr sz="2400" kern="1200">
        <a:solidFill>
          <a:schemeClr val="tx1"/>
        </a:solidFill>
        <a:latin typeface="Tahoma" charset="0"/>
        <a:ea typeface="+mn-ea"/>
        <a:cs typeface="+mn-cs"/>
      </a:defRPr>
    </a:lvl4pPr>
    <a:lvl5pPr marL="1828800" algn="l" rtl="0" fontAlgn="base">
      <a:spcBef>
        <a:spcPct val="0"/>
      </a:spcBef>
      <a:spcAft>
        <a:spcPct val="0"/>
      </a:spcAft>
      <a:defRPr sz="2400" kern="1200">
        <a:solidFill>
          <a:schemeClr val="tx1"/>
        </a:solidFill>
        <a:latin typeface="Tahoma" charset="0"/>
        <a:ea typeface="+mn-ea"/>
        <a:cs typeface="+mn-cs"/>
      </a:defRPr>
    </a:lvl5pPr>
    <a:lvl6pPr marL="2286000" algn="l" defTabSz="457200" rtl="0" eaLnBrk="1" latinLnBrk="0" hangingPunct="1">
      <a:defRPr sz="2400" kern="1200">
        <a:solidFill>
          <a:schemeClr val="tx1"/>
        </a:solidFill>
        <a:latin typeface="Tahoma" charset="0"/>
        <a:ea typeface="+mn-ea"/>
        <a:cs typeface="+mn-cs"/>
      </a:defRPr>
    </a:lvl6pPr>
    <a:lvl7pPr marL="2743200" algn="l" defTabSz="457200" rtl="0" eaLnBrk="1" latinLnBrk="0" hangingPunct="1">
      <a:defRPr sz="2400" kern="1200">
        <a:solidFill>
          <a:schemeClr val="tx1"/>
        </a:solidFill>
        <a:latin typeface="Tahoma" charset="0"/>
        <a:ea typeface="+mn-ea"/>
        <a:cs typeface="+mn-cs"/>
      </a:defRPr>
    </a:lvl7pPr>
    <a:lvl8pPr marL="3200400" algn="l" defTabSz="457200" rtl="0" eaLnBrk="1" latinLnBrk="0" hangingPunct="1">
      <a:defRPr sz="2400" kern="1200">
        <a:solidFill>
          <a:schemeClr val="tx1"/>
        </a:solidFill>
        <a:latin typeface="Tahoma" charset="0"/>
        <a:ea typeface="+mn-ea"/>
        <a:cs typeface="+mn-cs"/>
      </a:defRPr>
    </a:lvl8pPr>
    <a:lvl9pPr marL="3657600" algn="l" defTabSz="457200" rtl="0" eaLnBrk="1" latinLnBrk="0" hangingPunct="1">
      <a:defRPr sz="24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0A"/>
    <a:srgbClr val="0000FF"/>
    <a:srgbClr val="618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9107"/>
  </p:normalViewPr>
  <p:slideViewPr>
    <p:cSldViewPr>
      <p:cViewPr varScale="1">
        <p:scale>
          <a:sx n="111" d="100"/>
          <a:sy n="111" d="100"/>
        </p:scale>
        <p:origin x="16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C9B2B9-CC95-6F4F-9843-F7479E68D9CB}" type="datetimeFigureOut">
              <a:rPr lang="en-US" smtClean="0"/>
              <a:pPr/>
              <a:t>12/12/2018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7CE7C3-9DFA-BC48-8A7A-D36CB1CF3B25}" type="slidenum">
              <a:rPr lang="en-US" smtClean="0"/>
              <a:pPr/>
              <a:t>‹#›</a:t>
            </a:fld>
            <a:endParaRPr lang="en-US"/>
          </a:p>
        </p:txBody>
      </p:sp>
    </p:spTree>
    <p:extLst>
      <p:ext uri="{BB962C8B-B14F-4D97-AF65-F5344CB8AC3E}">
        <p14:creationId xmlns:p14="http://schemas.microsoft.com/office/powerpoint/2010/main" val="479733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DBF408-0A62-4540-A0CF-FD52CF0D3D0D}" type="datetimeFigureOut">
              <a:rPr lang="en-US" smtClean="0"/>
              <a:pPr/>
              <a:t>12/12/2018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56A6F9-F6CC-C641-B72F-7B4ADB467859}" type="slidenum">
              <a:rPr lang="en-US" smtClean="0"/>
              <a:pPr/>
              <a:t>‹#›</a:t>
            </a:fld>
            <a:endParaRPr lang="en-US"/>
          </a:p>
        </p:txBody>
      </p:sp>
    </p:spTree>
    <p:extLst>
      <p:ext uri="{BB962C8B-B14F-4D97-AF65-F5344CB8AC3E}">
        <p14:creationId xmlns:p14="http://schemas.microsoft.com/office/powerpoint/2010/main" val="4019862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Zhang lab</a:t>
            </a:r>
          </a:p>
          <a:p>
            <a:r>
              <a:rPr lang="en-US" dirty="0"/>
              <a:t>222: Seok-refine</a:t>
            </a:r>
          </a:p>
          <a:p>
            <a:r>
              <a:rPr lang="en-US" dirty="0"/>
              <a:t>261: Zhang server</a:t>
            </a:r>
          </a:p>
          <a:p>
            <a:r>
              <a:rPr lang="en-US" dirty="0"/>
              <a:t>043: A7D (Deep Mind/UCL)</a:t>
            </a:r>
          </a:p>
          <a:p>
            <a:r>
              <a:rPr lang="en-US" dirty="0"/>
              <a:t>145: QUARK (Zhang)</a:t>
            </a:r>
          </a:p>
          <a:p>
            <a:r>
              <a:rPr lang="en-US" dirty="0"/>
              <a:t>460: McGuffin</a:t>
            </a:r>
          </a:p>
          <a:p>
            <a:r>
              <a:rPr lang="en-US" dirty="0"/>
              <a:t>324: </a:t>
            </a:r>
            <a:r>
              <a:rPr lang="en-US" dirty="0" err="1"/>
              <a:t>RaptorX-DeepModeller</a:t>
            </a:r>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9</a:t>
            </a:fld>
            <a:endParaRPr lang="en-US"/>
          </a:p>
        </p:txBody>
      </p:sp>
    </p:spTree>
    <p:extLst>
      <p:ext uri="{BB962C8B-B14F-4D97-AF65-F5344CB8AC3E}">
        <p14:creationId xmlns:p14="http://schemas.microsoft.com/office/powerpoint/2010/main" val="45138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222: Seok-refine</a:t>
            </a:r>
          </a:p>
          <a:p>
            <a:r>
              <a:rPr lang="en-US" dirty="0"/>
              <a:t>368: Baker-</a:t>
            </a:r>
            <a:r>
              <a:rPr lang="en-US" dirty="0" err="1"/>
              <a:t>RosettaServer</a:t>
            </a:r>
            <a:endParaRPr lang="en-US" dirty="0"/>
          </a:p>
          <a:p>
            <a:r>
              <a:rPr lang="en-US" dirty="0"/>
              <a:t>344: </a:t>
            </a:r>
            <a:r>
              <a:rPr lang="en-US" dirty="0" err="1"/>
              <a:t>Kihara</a:t>
            </a:r>
            <a:r>
              <a:rPr lang="en-US" dirty="0"/>
              <a:t> lab</a:t>
            </a:r>
          </a:p>
          <a:p>
            <a:r>
              <a:rPr lang="en-US" dirty="0"/>
              <a:t>156: Seok-server</a:t>
            </a:r>
          </a:p>
          <a:p>
            <a:r>
              <a:rPr lang="en-US" dirty="0"/>
              <a:t>43: A7D</a:t>
            </a:r>
          </a:p>
        </p:txBody>
      </p:sp>
      <p:sp>
        <p:nvSpPr>
          <p:cNvPr id="4" name="Slide Number Placeholder 3"/>
          <p:cNvSpPr>
            <a:spLocks noGrp="1"/>
          </p:cNvSpPr>
          <p:nvPr>
            <p:ph type="sldNum" sz="quarter" idx="5"/>
          </p:nvPr>
        </p:nvSpPr>
        <p:spPr/>
        <p:txBody>
          <a:bodyPr/>
          <a:lstStyle/>
          <a:p>
            <a:fld id="{3356A6F9-F6CC-C641-B72F-7B4ADB467859}" type="slidenum">
              <a:rPr lang="en-US" smtClean="0"/>
              <a:pPr/>
              <a:t>29</a:t>
            </a:fld>
            <a:endParaRPr lang="en-US"/>
          </a:p>
        </p:txBody>
      </p:sp>
    </p:spTree>
    <p:extLst>
      <p:ext uri="{BB962C8B-B14F-4D97-AF65-F5344CB8AC3E}">
        <p14:creationId xmlns:p14="http://schemas.microsoft.com/office/powerpoint/2010/main" val="286282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 A7D</a:t>
            </a:r>
          </a:p>
          <a:p>
            <a:r>
              <a:rPr lang="en-US" dirty="0"/>
              <a:t>222: Seok-Refine</a:t>
            </a:r>
          </a:p>
          <a:p>
            <a:r>
              <a:rPr lang="en-US" dirty="0"/>
              <a:t>86: Baker</a:t>
            </a:r>
          </a:p>
        </p:txBody>
      </p:sp>
      <p:sp>
        <p:nvSpPr>
          <p:cNvPr id="4" name="Slide Number Placeholder 3"/>
          <p:cNvSpPr>
            <a:spLocks noGrp="1"/>
          </p:cNvSpPr>
          <p:nvPr>
            <p:ph type="sldNum" sz="quarter" idx="5"/>
          </p:nvPr>
        </p:nvSpPr>
        <p:spPr/>
        <p:txBody>
          <a:bodyPr/>
          <a:lstStyle/>
          <a:p>
            <a:fld id="{3356A6F9-F6CC-C641-B72F-7B4ADB467859}" type="slidenum">
              <a:rPr lang="en-US" smtClean="0"/>
              <a:pPr/>
              <a:t>30</a:t>
            </a:fld>
            <a:endParaRPr lang="en-US"/>
          </a:p>
        </p:txBody>
      </p:sp>
    </p:spTree>
    <p:extLst>
      <p:ext uri="{BB962C8B-B14F-4D97-AF65-F5344CB8AC3E}">
        <p14:creationId xmlns:p14="http://schemas.microsoft.com/office/powerpoint/2010/main" val="108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322: Zhang</a:t>
            </a:r>
          </a:p>
          <a:p>
            <a:r>
              <a:rPr lang="en-US" dirty="0"/>
              <a:t>222: Seok-refine</a:t>
            </a:r>
          </a:p>
          <a:p>
            <a:r>
              <a:rPr lang="en-US" dirty="0"/>
              <a:t>261: Zhang server</a:t>
            </a:r>
          </a:p>
          <a:p>
            <a:r>
              <a:rPr lang="en-US" dirty="0"/>
              <a:t>43: A7D</a:t>
            </a:r>
          </a:p>
          <a:p>
            <a:r>
              <a:rPr lang="en-US"/>
              <a:t>89: MULTICOM</a:t>
            </a:r>
            <a:endParaRPr lang="en-US" dirty="0"/>
          </a:p>
          <a:p>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10</a:t>
            </a:fld>
            <a:endParaRPr lang="en-US"/>
          </a:p>
        </p:txBody>
      </p:sp>
    </p:spTree>
    <p:extLst>
      <p:ext uri="{BB962C8B-B14F-4D97-AF65-F5344CB8AC3E}">
        <p14:creationId xmlns:p14="http://schemas.microsoft.com/office/powerpoint/2010/main" val="99226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HMSCasper</a:t>
            </a:r>
            <a:r>
              <a:rPr lang="en-US" dirty="0"/>
              <a:t>-Refiner – Recurrent geometric network in torsion space for backbone, Rosetta </a:t>
            </a:r>
            <a:r>
              <a:rPr lang="en-US" dirty="0" err="1"/>
              <a:t>FastRelax</a:t>
            </a:r>
            <a:r>
              <a:rPr lang="en-US" dirty="0"/>
              <a:t> for adding sidechains &amp; </a:t>
            </a:r>
            <a:r>
              <a:rPr lang="en-US" dirty="0" err="1"/>
              <a:t>minimising</a:t>
            </a:r>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20</a:t>
            </a:fld>
            <a:endParaRPr lang="en-US"/>
          </a:p>
        </p:txBody>
      </p:sp>
    </p:spTree>
    <p:extLst>
      <p:ext uri="{BB962C8B-B14F-4D97-AF65-F5344CB8AC3E}">
        <p14:creationId xmlns:p14="http://schemas.microsoft.com/office/powerpoint/2010/main" val="418839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GDT-HA included to penalize models with incorrect overall fold</a:t>
            </a:r>
          </a:p>
        </p:txBody>
      </p:sp>
      <p:sp>
        <p:nvSpPr>
          <p:cNvPr id="4" name="Slide Number Placeholder 3"/>
          <p:cNvSpPr>
            <a:spLocks noGrp="1"/>
          </p:cNvSpPr>
          <p:nvPr>
            <p:ph type="sldNum" sz="quarter" idx="5"/>
          </p:nvPr>
        </p:nvSpPr>
        <p:spPr/>
        <p:txBody>
          <a:bodyPr/>
          <a:lstStyle/>
          <a:p>
            <a:fld id="{3356A6F9-F6CC-C641-B72F-7B4ADB467859}" type="slidenum">
              <a:rPr lang="en-US" smtClean="0"/>
              <a:pPr/>
              <a:t>21</a:t>
            </a:fld>
            <a:endParaRPr lang="en-US"/>
          </a:p>
        </p:txBody>
      </p:sp>
    </p:spTree>
    <p:extLst>
      <p:ext uri="{BB962C8B-B14F-4D97-AF65-F5344CB8AC3E}">
        <p14:creationId xmlns:p14="http://schemas.microsoft.com/office/powerpoint/2010/main" val="108944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are </a:t>
            </a:r>
            <a:r>
              <a:rPr lang="en-US" dirty="0" err="1"/>
              <a:t>coloured</a:t>
            </a:r>
            <a:r>
              <a:rPr lang="en-US" dirty="0"/>
              <a:t> by how far each model shifts in the rankings</a:t>
            </a:r>
          </a:p>
          <a:p>
            <a:r>
              <a:rPr lang="en-US" dirty="0"/>
              <a:t>Red numbers: top 5 MR groups.</a:t>
            </a:r>
          </a:p>
          <a:p>
            <a:r>
              <a:rPr lang="en-US" dirty="0"/>
              <a:t>368, 043, 344, 055, 309</a:t>
            </a:r>
          </a:p>
        </p:txBody>
      </p:sp>
      <p:sp>
        <p:nvSpPr>
          <p:cNvPr id="4" name="Slide Number Placeholder 3"/>
          <p:cNvSpPr>
            <a:spLocks noGrp="1"/>
          </p:cNvSpPr>
          <p:nvPr>
            <p:ph type="sldNum" sz="quarter" idx="5"/>
          </p:nvPr>
        </p:nvSpPr>
        <p:spPr/>
        <p:txBody>
          <a:bodyPr/>
          <a:lstStyle/>
          <a:p>
            <a:fld id="{3356A6F9-F6CC-C641-B72F-7B4ADB467859}" type="slidenum">
              <a:rPr lang="en-US" smtClean="0"/>
              <a:pPr/>
              <a:t>22</a:t>
            </a:fld>
            <a:endParaRPr lang="en-US"/>
          </a:p>
        </p:txBody>
      </p:sp>
    </p:spTree>
    <p:extLst>
      <p:ext uri="{BB962C8B-B14F-4D97-AF65-F5344CB8AC3E}">
        <p14:creationId xmlns:p14="http://schemas.microsoft.com/office/powerpoint/2010/main" val="203082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23</a:t>
            </a:fld>
            <a:endParaRPr lang="en-US"/>
          </a:p>
        </p:txBody>
      </p:sp>
    </p:spTree>
    <p:extLst>
      <p:ext uri="{BB962C8B-B14F-4D97-AF65-F5344CB8AC3E}">
        <p14:creationId xmlns:p14="http://schemas.microsoft.com/office/powerpoint/2010/main" val="296690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24</a:t>
            </a:fld>
            <a:endParaRPr lang="en-US"/>
          </a:p>
        </p:txBody>
      </p:sp>
    </p:spTree>
    <p:extLst>
      <p:ext uri="{BB962C8B-B14F-4D97-AF65-F5344CB8AC3E}">
        <p14:creationId xmlns:p14="http://schemas.microsoft.com/office/powerpoint/2010/main" val="189775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6A6F9-F6CC-C641-B72F-7B4ADB467859}" type="slidenum">
              <a:rPr lang="en-US" smtClean="0"/>
              <a:pPr/>
              <a:t>25</a:t>
            </a:fld>
            <a:endParaRPr lang="en-US"/>
          </a:p>
        </p:txBody>
      </p:sp>
    </p:spTree>
    <p:extLst>
      <p:ext uri="{BB962C8B-B14F-4D97-AF65-F5344CB8AC3E}">
        <p14:creationId xmlns:p14="http://schemas.microsoft.com/office/powerpoint/2010/main" val="289728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43 </a:t>
            </a:r>
            <a:r>
              <a:rPr lang="en-US" dirty="0" err="1"/>
              <a:t>penalised</a:t>
            </a:r>
            <a:r>
              <a:rPr lang="en-US" dirty="0"/>
              <a:t> in default scoring due to incorrect presentation of ASE, and wrong turn on floppy tail. Significantly better on both backbone and sidechain torsions throughout (note substantial number of twisted peptide bonds in 322 model). Note that the template comparison for 322 is wrong (my script chose the wrong template to compare it against – I need to do some tweaking)</a:t>
            </a:r>
          </a:p>
        </p:txBody>
      </p:sp>
      <p:sp>
        <p:nvSpPr>
          <p:cNvPr id="4" name="Slide Number Placeholder 3"/>
          <p:cNvSpPr>
            <a:spLocks noGrp="1"/>
          </p:cNvSpPr>
          <p:nvPr>
            <p:ph type="sldNum" sz="quarter" idx="5"/>
          </p:nvPr>
        </p:nvSpPr>
        <p:spPr/>
        <p:txBody>
          <a:bodyPr/>
          <a:lstStyle/>
          <a:p>
            <a:fld id="{3356A6F9-F6CC-C641-B72F-7B4ADB467859}" type="slidenum">
              <a:rPr lang="en-US" smtClean="0"/>
              <a:pPr/>
              <a:t>28</a:t>
            </a:fld>
            <a:endParaRPr lang="en-US"/>
          </a:p>
        </p:txBody>
      </p:sp>
    </p:spTree>
    <p:extLst>
      <p:ext uri="{BB962C8B-B14F-4D97-AF65-F5344CB8AC3E}">
        <p14:creationId xmlns:p14="http://schemas.microsoft.com/office/powerpoint/2010/main" val="151182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gray">
          <a:xfrm>
            <a:off x="442913" y="2971800"/>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prstTxWarp prst="textNoShape">
              <a:avLst/>
            </a:prstTxWarp>
          </a:bodyPr>
          <a:lstStyle/>
          <a:p>
            <a:pPr algn="ctr">
              <a:defRPr/>
            </a:pPr>
            <a:endParaRPr kumimoji="1" lang="en-US"/>
          </a:p>
        </p:txBody>
      </p:sp>
      <p:pic>
        <p:nvPicPr>
          <p:cNvPr id="5" name="Picture 6" descr="CUnibig"/>
          <p:cNvPicPr>
            <a:picLocks noChangeAspect="1" noChangeArrowheads="1"/>
          </p:cNvPicPr>
          <p:nvPr/>
        </p:nvPicPr>
        <p:blipFill>
          <a:blip r:embed="rId2"/>
          <a:srcRect/>
          <a:stretch>
            <a:fillRect/>
          </a:stretch>
        </p:blipFill>
        <p:spPr bwMode="auto">
          <a:xfrm>
            <a:off x="555625" y="6203950"/>
            <a:ext cx="2187575" cy="450850"/>
          </a:xfrm>
          <a:prstGeom prst="rect">
            <a:avLst/>
          </a:prstGeom>
          <a:noFill/>
          <a:ln w="9525">
            <a:noFill/>
            <a:miter lim="800000"/>
            <a:headEnd/>
            <a:tailEnd/>
          </a:ln>
        </p:spPr>
      </p:pic>
      <p:sp>
        <p:nvSpPr>
          <p:cNvPr id="5122" name="Rectangle 2"/>
          <p:cNvSpPr>
            <a:spLocks noGrp="1" noChangeArrowheads="1"/>
          </p:cNvSpPr>
          <p:nvPr>
            <p:ph type="ctrTitle"/>
          </p:nvPr>
        </p:nvSpPr>
        <p:spPr>
          <a:xfrm>
            <a:off x="457200" y="1803400"/>
            <a:ext cx="8305800" cy="1143000"/>
          </a:xfrm>
        </p:spPr>
        <p:txBody>
          <a:bodyPr/>
          <a:lstStyle>
            <a:lvl1pPr>
              <a:defRPr/>
            </a:lvl1pPr>
          </a:lstStyle>
          <a:p>
            <a:r>
              <a:rPr lang="en-US"/>
              <a:t>Click to edit Master title style</a:t>
            </a:r>
            <a:endParaRPr lang="en-GB"/>
          </a:p>
        </p:txBody>
      </p:sp>
      <p:sp>
        <p:nvSpPr>
          <p:cNvPr id="5123" name="Rectangle 3"/>
          <p:cNvSpPr>
            <a:spLocks noGrp="1" noChangeArrowheads="1"/>
          </p:cNvSpPr>
          <p:nvPr>
            <p:ph type="subTitle" idx="1"/>
          </p:nvPr>
        </p:nvSpPr>
        <p:spPr>
          <a:xfrm>
            <a:off x="1143000" y="3733800"/>
            <a:ext cx="6629400" cy="1752600"/>
          </a:xfrm>
        </p:spPr>
        <p:txBody>
          <a:bodyPr/>
          <a:lstStyle>
            <a:lvl1pPr marL="0" indent="0" algn="ctr">
              <a:buFontTx/>
              <a:buNone/>
              <a:defRPr/>
            </a:lvl1pPr>
          </a:lstStyle>
          <a:p>
            <a:r>
              <a:rPr lang="en-US"/>
              <a:t>Click to edit Master subtitle style</a:t>
            </a:r>
            <a:endParaRPr lang="en-GB"/>
          </a:p>
        </p:txBody>
      </p:sp>
      <p:pic>
        <p:nvPicPr>
          <p:cNvPr id="7" name="Picture 6"/>
          <p:cNvPicPr>
            <a:picLocks noChangeAspect="1"/>
          </p:cNvPicPr>
          <p:nvPr userDrawn="1"/>
        </p:nvPicPr>
        <p:blipFill>
          <a:blip r:embed="rId3"/>
          <a:srcRect/>
          <a:stretch>
            <a:fillRect/>
          </a:stretch>
        </p:blipFill>
        <p:spPr bwMode="auto">
          <a:xfrm>
            <a:off x="5791200" y="6003992"/>
            <a:ext cx="3124200" cy="854006"/>
          </a:xfrm>
          <a:prstGeom prst="rect">
            <a:avLst/>
          </a:prstGeom>
          <a:noFill/>
          <a:ln w="9525">
            <a:noFill/>
            <a:miter lim="800000"/>
            <a:headEnd/>
            <a:tailEnd/>
          </a:ln>
        </p:spPr>
      </p:pic>
      <p:sp>
        <p:nvSpPr>
          <p:cNvPr id="2" name="TextBox 1"/>
          <p:cNvSpPr txBox="1"/>
          <p:nvPr userDrawn="1"/>
        </p:nvSpPr>
        <p:spPr>
          <a:xfrm>
            <a:off x="2971800" y="6120824"/>
            <a:ext cx="2895600" cy="584776"/>
          </a:xfrm>
          <a:prstGeom prst="rect">
            <a:avLst/>
          </a:prstGeom>
          <a:noFill/>
        </p:spPr>
        <p:txBody>
          <a:bodyPr wrap="square" rtlCol="0">
            <a:spAutoFit/>
          </a:bodyPr>
          <a:lstStyle/>
          <a:p>
            <a:r>
              <a:rPr lang="en-US" sz="1600" b="0" i="0" dirty="0"/>
              <a:t>Randy J Read</a:t>
            </a:r>
          </a:p>
          <a:p>
            <a:r>
              <a:rPr lang="en-US" sz="1600" b="0" i="0" dirty="0"/>
              <a:t>Department of </a:t>
            </a:r>
            <a:r>
              <a:rPr lang="en-US" sz="1600" b="0" i="0" dirty="0" err="1"/>
              <a:t>Haematology</a:t>
            </a:r>
            <a:endParaRPr lang="en-US" sz="1600" b="0" i="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304800"/>
            <a:ext cx="20447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5984875"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764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gray">
          <a:xfrm>
            <a:off x="442913" y="1474788"/>
            <a:ext cx="8226425" cy="31750"/>
          </a:xfrm>
          <a:prstGeom prst="rect">
            <a:avLst/>
          </a:prstGeom>
          <a:gradFill rotWithShape="0">
            <a:gsLst>
              <a:gs pos="0">
                <a:schemeClr val="tx2"/>
              </a:gs>
              <a:gs pos="100000">
                <a:schemeClr val="bg1"/>
              </a:gs>
            </a:gsLst>
            <a:lin ang="0" scaled="1"/>
          </a:gradFill>
          <a:ln w="9525">
            <a:noFill/>
            <a:miter lim="800000"/>
            <a:headEnd/>
            <a:tailEnd/>
          </a:ln>
          <a:effectLst/>
        </p:spPr>
        <p:txBody>
          <a:bodyPr wrap="none" anchor="ctr">
            <a:prstTxWarp prst="textNoShape">
              <a:avLst/>
            </a:prstTxWarp>
          </a:bodyPr>
          <a:lstStyle/>
          <a:p>
            <a:pPr algn="ctr">
              <a:defRPr/>
            </a:pPr>
            <a:endParaRPr kumimoji="1" lang="en-US"/>
          </a:p>
        </p:txBody>
      </p:sp>
      <p:sp>
        <p:nvSpPr>
          <p:cNvPr id="1027" name="Rectangle 3"/>
          <p:cNvSpPr>
            <a:spLocks noGrp="1" noChangeArrowheads="1"/>
          </p:cNvSpPr>
          <p:nvPr>
            <p:ph type="title"/>
          </p:nvPr>
        </p:nvSpPr>
        <p:spPr bwMode="auto">
          <a:xfrm>
            <a:off x="457200" y="304800"/>
            <a:ext cx="8181975"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endParaRPr lang="en-GB"/>
          </a:p>
        </p:txBody>
      </p:sp>
      <p:sp>
        <p:nvSpPr>
          <p:cNvPr id="1028" name="Rectangle 4"/>
          <p:cNvSpPr>
            <a:spLocks noGrp="1" noChangeArrowheads="1"/>
          </p:cNvSpPr>
          <p:nvPr>
            <p:ph type="body" idx="1"/>
          </p:nvPr>
        </p:nvSpPr>
        <p:spPr bwMode="auto">
          <a:xfrm>
            <a:off x="457200" y="1676400"/>
            <a:ext cx="8153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01" name="Rectangle 5"/>
          <p:cNvSpPr>
            <a:spLocks noChangeArrowheads="1"/>
          </p:cNvSpPr>
          <p:nvPr/>
        </p:nvSpPr>
        <p:spPr bwMode="gray">
          <a:xfrm>
            <a:off x="457200" y="6292850"/>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prstTxWarp prst="textNoShape">
              <a:avLst/>
            </a:prstTxWarp>
          </a:bodyPr>
          <a:lstStyle/>
          <a:p>
            <a:pPr algn="ctr">
              <a:defRPr/>
            </a:pPr>
            <a:endParaRPr kumimoji="1" lang="en-US"/>
          </a:p>
        </p:txBody>
      </p:sp>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3600">
          <a:solidFill>
            <a:schemeClr val="tx2"/>
          </a:solidFill>
          <a:latin typeface="+mj-lt"/>
          <a:ea typeface="ＭＳ Ｐゴシック" charset="-128"/>
          <a:cs typeface="ＭＳ Ｐゴシック" charset="-128"/>
        </a:defRPr>
      </a:lvl1pPr>
      <a:lvl2pPr algn="l" rtl="0" eaLnBrk="1" fontAlgn="base" hangingPunct="1">
        <a:spcBef>
          <a:spcPct val="0"/>
        </a:spcBef>
        <a:spcAft>
          <a:spcPct val="0"/>
        </a:spcAft>
        <a:defRPr sz="3600">
          <a:solidFill>
            <a:schemeClr val="tx2"/>
          </a:solidFill>
          <a:latin typeface="Tahoma" charset="0"/>
          <a:ea typeface="ＭＳ Ｐゴシック" charset="-128"/>
          <a:cs typeface="ＭＳ Ｐゴシック" charset="-128"/>
        </a:defRPr>
      </a:lvl2pPr>
      <a:lvl3pPr algn="l" rtl="0" eaLnBrk="1" fontAlgn="base" hangingPunct="1">
        <a:spcBef>
          <a:spcPct val="0"/>
        </a:spcBef>
        <a:spcAft>
          <a:spcPct val="0"/>
        </a:spcAft>
        <a:defRPr sz="3600">
          <a:solidFill>
            <a:schemeClr val="tx2"/>
          </a:solidFill>
          <a:latin typeface="Tahoma" charset="0"/>
          <a:ea typeface="ＭＳ Ｐゴシック" charset="-128"/>
          <a:cs typeface="ＭＳ Ｐゴシック" charset="-128"/>
        </a:defRPr>
      </a:lvl3pPr>
      <a:lvl4pPr algn="l" rtl="0" eaLnBrk="1" fontAlgn="base" hangingPunct="1">
        <a:spcBef>
          <a:spcPct val="0"/>
        </a:spcBef>
        <a:spcAft>
          <a:spcPct val="0"/>
        </a:spcAft>
        <a:defRPr sz="3600">
          <a:solidFill>
            <a:schemeClr val="tx2"/>
          </a:solidFill>
          <a:latin typeface="Tahoma" charset="0"/>
          <a:ea typeface="ＭＳ Ｐゴシック" charset="-128"/>
          <a:cs typeface="ＭＳ Ｐゴシック" charset="-128"/>
        </a:defRPr>
      </a:lvl4pPr>
      <a:lvl5pPr algn="l" rtl="0" eaLnBrk="1" fontAlgn="base" hangingPunct="1">
        <a:spcBef>
          <a:spcPct val="0"/>
        </a:spcBef>
        <a:spcAft>
          <a:spcPct val="0"/>
        </a:spcAft>
        <a:defRPr sz="3600">
          <a:solidFill>
            <a:schemeClr val="tx2"/>
          </a:solidFill>
          <a:latin typeface="Tahoma" charset="0"/>
          <a:ea typeface="ＭＳ Ｐゴシック" charset="-128"/>
          <a:cs typeface="ＭＳ Ｐゴシック" charset="-128"/>
        </a:defRPr>
      </a:lvl5pPr>
      <a:lvl6pPr marL="457200" algn="l" rtl="0" eaLnBrk="1" fontAlgn="base" hangingPunct="1">
        <a:spcBef>
          <a:spcPct val="0"/>
        </a:spcBef>
        <a:spcAft>
          <a:spcPct val="0"/>
        </a:spcAft>
        <a:defRPr sz="3600">
          <a:solidFill>
            <a:schemeClr val="tx2"/>
          </a:solidFill>
          <a:latin typeface="Tahoma" charset="0"/>
        </a:defRPr>
      </a:lvl6pPr>
      <a:lvl7pPr marL="914400" algn="l" rtl="0" eaLnBrk="1" fontAlgn="base" hangingPunct="1">
        <a:spcBef>
          <a:spcPct val="0"/>
        </a:spcBef>
        <a:spcAft>
          <a:spcPct val="0"/>
        </a:spcAft>
        <a:defRPr sz="3600">
          <a:solidFill>
            <a:schemeClr val="tx2"/>
          </a:solidFill>
          <a:latin typeface="Tahoma" charset="0"/>
        </a:defRPr>
      </a:lvl7pPr>
      <a:lvl8pPr marL="1371600" algn="l" rtl="0" eaLnBrk="1" fontAlgn="base" hangingPunct="1">
        <a:spcBef>
          <a:spcPct val="0"/>
        </a:spcBef>
        <a:spcAft>
          <a:spcPct val="0"/>
        </a:spcAft>
        <a:defRPr sz="3600">
          <a:solidFill>
            <a:schemeClr val="tx2"/>
          </a:solidFill>
          <a:latin typeface="Tahoma" charset="0"/>
        </a:defRPr>
      </a:lvl8pPr>
      <a:lvl9pPr marL="1828800" algn="l" rtl="0" eaLnBrk="1" fontAlgn="base" hangingPunct="1">
        <a:spcBef>
          <a:spcPct val="0"/>
        </a:spcBef>
        <a:spcAft>
          <a:spcPct val="0"/>
        </a:spcAft>
        <a:defRPr sz="3600">
          <a:solidFill>
            <a:schemeClr val="tx2"/>
          </a:solidFill>
          <a:latin typeface="Tahoma" charset="0"/>
        </a:defRPr>
      </a:lvl9pPr>
    </p:titleStyle>
    <p:bodyStyle>
      <a:lvl1pPr marL="342900" indent="-342900" algn="l" rtl="0" eaLnBrk="1" fontAlgn="base" hangingPunct="1">
        <a:spcBef>
          <a:spcPct val="20000"/>
        </a:spcBef>
        <a:spcAft>
          <a:spcPct val="0"/>
        </a:spcAft>
        <a:buClr>
          <a:schemeClr val="tx2"/>
        </a:buClr>
        <a:buSzPct val="80000"/>
        <a:buChar char="•"/>
        <a:defRPr sz="2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
          <a:schemeClr val="tx2"/>
        </a:buClr>
        <a:buSzPct val="70000"/>
        <a:buChar char="•"/>
        <a:defRPr sz="2400">
          <a:solidFill>
            <a:schemeClr val="tx1"/>
          </a:solidFill>
          <a:latin typeface="+mn-lt"/>
          <a:ea typeface="ＭＳ Ｐゴシック" charset="-128"/>
        </a:defRPr>
      </a:lvl2pPr>
      <a:lvl3pPr marL="1143000" indent="-228600" algn="l" rtl="0" eaLnBrk="1" fontAlgn="base" hangingPunct="1">
        <a:spcBef>
          <a:spcPct val="20000"/>
        </a:spcBef>
        <a:spcAft>
          <a:spcPct val="0"/>
        </a:spcAft>
        <a:buClr>
          <a:schemeClr val="tx2"/>
        </a:buClr>
        <a:buSzPct val="60000"/>
        <a:buChar char="•"/>
        <a:defRPr sz="2000">
          <a:solidFill>
            <a:schemeClr val="tx1"/>
          </a:solidFill>
          <a:latin typeface="+mn-lt"/>
          <a:ea typeface="ＭＳ Ｐゴシック" charset="-128"/>
        </a:defRPr>
      </a:lvl3pPr>
      <a:lvl4pPr marL="16002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4pPr>
      <a:lvl5pPr marL="20574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5pPr>
      <a:lvl6pPr marL="25146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6pPr>
      <a:lvl7pPr marL="29718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7pPr>
      <a:lvl8pPr marL="34290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8pPr>
      <a:lvl9pPr marL="3886200" indent="-228600" algn="l" rtl="0" eaLnBrk="1" fontAlgn="base" hangingPunct="1">
        <a:spcBef>
          <a:spcPct val="20000"/>
        </a:spcBef>
        <a:spcAft>
          <a:spcPct val="0"/>
        </a:spcAft>
        <a:buClr>
          <a:schemeClr val="tx2"/>
        </a:buClr>
        <a:buSzPct val="50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0B1B-2E48-EC48-B614-A827B9D5C6AD}"/>
              </a:ext>
            </a:extLst>
          </p:cNvPr>
          <p:cNvSpPr>
            <a:spLocks noGrp="1"/>
          </p:cNvSpPr>
          <p:nvPr>
            <p:ph type="ctrTitle"/>
          </p:nvPr>
        </p:nvSpPr>
        <p:spPr/>
        <p:txBody>
          <a:bodyPr/>
          <a:lstStyle/>
          <a:p>
            <a:r>
              <a:rPr lang="en-US" dirty="0"/>
              <a:t>Assessing template-based models</a:t>
            </a:r>
          </a:p>
        </p:txBody>
      </p:sp>
      <p:sp>
        <p:nvSpPr>
          <p:cNvPr id="3" name="Subtitle 2">
            <a:extLst>
              <a:ext uri="{FF2B5EF4-FFF2-40B4-BE49-F238E27FC236}">
                <a16:creationId xmlns:a16="http://schemas.microsoft.com/office/drawing/2014/main" id="{C4DD064D-989F-584D-8BAA-8FD494878ED4}"/>
              </a:ext>
            </a:extLst>
          </p:cNvPr>
          <p:cNvSpPr>
            <a:spLocks noGrp="1"/>
          </p:cNvSpPr>
          <p:nvPr>
            <p:ph type="subTitle" idx="1"/>
          </p:nvPr>
        </p:nvSpPr>
        <p:spPr/>
        <p:txBody>
          <a:bodyPr/>
          <a:lstStyle/>
          <a:p>
            <a:r>
              <a:rPr lang="en-US" dirty="0"/>
              <a:t>Tristan Croll, Massimo </a:t>
            </a:r>
            <a:r>
              <a:rPr lang="en-US" dirty="0" err="1"/>
              <a:t>Sammito</a:t>
            </a:r>
            <a:r>
              <a:rPr lang="en-US" dirty="0"/>
              <a:t>, </a:t>
            </a:r>
            <a:r>
              <a:rPr lang="en-US" dirty="0" err="1"/>
              <a:t>Gábor</a:t>
            </a:r>
            <a:r>
              <a:rPr lang="en-US" dirty="0"/>
              <a:t> </a:t>
            </a:r>
            <a:r>
              <a:rPr lang="en-US" dirty="0" err="1"/>
              <a:t>Bunkóczi</a:t>
            </a:r>
            <a:r>
              <a:rPr lang="en-US" dirty="0"/>
              <a:t> and Randy Read</a:t>
            </a:r>
          </a:p>
        </p:txBody>
      </p:sp>
    </p:spTree>
    <p:extLst>
      <p:ext uri="{BB962C8B-B14F-4D97-AF65-F5344CB8AC3E}">
        <p14:creationId xmlns:p14="http://schemas.microsoft.com/office/powerpoint/2010/main" val="73023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156F-041C-7143-90CC-64520FE2477A}"/>
              </a:ext>
            </a:extLst>
          </p:cNvPr>
          <p:cNvSpPr>
            <a:spLocks noGrp="1"/>
          </p:cNvSpPr>
          <p:nvPr>
            <p:ph type="title"/>
          </p:nvPr>
        </p:nvSpPr>
        <p:spPr/>
        <p:txBody>
          <a:bodyPr/>
          <a:lstStyle/>
          <a:p>
            <a:r>
              <a:rPr lang="en-US" dirty="0"/>
              <a:t>Ranks </a:t>
            </a:r>
            <a:r>
              <a:rPr lang="en-US" i="1" dirty="0"/>
              <a:t>vs.</a:t>
            </a:r>
            <a:r>
              <a:rPr lang="en-US" dirty="0"/>
              <a:t> target difficulty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5F36F1-1E83-2A4D-B5F0-523BE76E7224}"/>
                  </a:ext>
                </a:extLst>
              </p:cNvPr>
              <p:cNvSpPr txBox="1"/>
              <p:nvPr/>
            </p:nvSpPr>
            <p:spPr>
              <a:xfrm rot="16200000">
                <a:off x="190035" y="3346470"/>
                <a:ext cx="13047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CA" b="0" i="1" smtClean="0">
                              <a:latin typeface="Cambria Math" panose="02040503050406030204" pitchFamily="18" charset="0"/>
                            </a:rPr>
                            <m:t>𝑍</m:t>
                          </m:r>
                          <m:d>
                            <m:dPr>
                              <m:ctrlPr>
                                <a:rPr lang="en-CA" b="0" i="1" smtClean="0">
                                  <a:latin typeface="Cambria Math" panose="02040503050406030204" pitchFamily="18" charset="0"/>
                                </a:rPr>
                              </m:ctrlPr>
                            </m:dPr>
                            <m:e>
                              <m:r>
                                <a:rPr lang="en-CA" b="0" i="1" smtClean="0">
                                  <a:latin typeface="Cambria Math" panose="02040503050406030204" pitchFamily="18" charset="0"/>
                                </a:rPr>
                                <m:t>0</m:t>
                              </m:r>
                              <m:r>
                                <a:rPr lang="en-CA" b="0" i="1" smtClean="0">
                                  <a:latin typeface="Cambria Math" panose="02040503050406030204" pitchFamily="18" charset="0"/>
                                  <a:ea typeface="Cambria Math" panose="02040503050406030204" pitchFamily="18" charset="0"/>
                                </a:rPr>
                                <m:t>𝜎</m:t>
                              </m:r>
                            </m:e>
                          </m:d>
                        </m:e>
                      </m:d>
                    </m:oMath>
                  </m:oMathPara>
                </a14:m>
                <a:endParaRPr lang="en-US" dirty="0"/>
              </a:p>
            </p:txBody>
          </p:sp>
        </mc:Choice>
        <mc:Fallback xmlns="">
          <p:sp>
            <p:nvSpPr>
              <p:cNvPr id="10" name="TextBox 9">
                <a:extLst>
                  <a:ext uri="{FF2B5EF4-FFF2-40B4-BE49-F238E27FC236}">
                    <a16:creationId xmlns:a16="http://schemas.microsoft.com/office/drawing/2014/main" id="{7F5F36F1-1E83-2A4D-B5F0-523BE76E7224}"/>
                  </a:ext>
                </a:extLst>
              </p:cNvPr>
              <p:cNvSpPr txBox="1">
                <a:spLocks noRot="1" noChangeAspect="1" noMove="1" noResize="1" noEditPoints="1" noAdjustHandles="1" noChangeArrowheads="1" noChangeShapeType="1" noTextEdit="1"/>
              </p:cNvSpPr>
              <p:nvPr/>
            </p:nvSpPr>
            <p:spPr>
              <a:xfrm rot="16200000">
                <a:off x="190035" y="3346470"/>
                <a:ext cx="1304716" cy="461665"/>
              </a:xfrm>
              <a:prstGeom prst="rect">
                <a:avLst/>
              </a:prstGeom>
              <a:blipFill>
                <a:blip r:embed="rId3"/>
                <a:stretch>
                  <a:fillRect/>
                </a:stretch>
              </a:blipFill>
            </p:spPr>
            <p:txBody>
              <a:bodyPr/>
              <a:lstStyle/>
              <a:p>
                <a:r>
                  <a:rPr lang="en-US">
                    <a:noFill/>
                  </a:rPr>
                  <a:t> </a:t>
                </a:r>
              </a:p>
            </p:txBody>
          </p:sp>
        </mc:Fallback>
      </mc:AlternateContent>
      <p:pic>
        <p:nvPicPr>
          <p:cNvPr id="14" name="Content Placeholder 13">
            <a:extLst>
              <a:ext uri="{FF2B5EF4-FFF2-40B4-BE49-F238E27FC236}">
                <a16:creationId xmlns:a16="http://schemas.microsoft.com/office/drawing/2014/main" id="{3F82A96C-ACE0-B543-B19F-F25F5DD125EB}"/>
              </a:ext>
            </a:extLst>
          </p:cNvPr>
          <p:cNvPicPr>
            <a:picLocks noGrp="1" noChangeAspect="1"/>
          </p:cNvPicPr>
          <p:nvPr>
            <p:ph idx="1"/>
          </p:nvPr>
        </p:nvPicPr>
        <p:blipFill>
          <a:blip r:embed="rId4"/>
          <a:stretch>
            <a:fillRect/>
          </a:stretch>
        </p:blipFill>
        <p:spPr>
          <a:xfrm>
            <a:off x="1107431" y="1676400"/>
            <a:ext cx="7497017" cy="4495800"/>
          </a:xfrm>
        </p:spPr>
      </p:pic>
    </p:spTree>
    <p:extLst>
      <p:ext uri="{BB962C8B-B14F-4D97-AF65-F5344CB8AC3E}">
        <p14:creationId xmlns:p14="http://schemas.microsoft.com/office/powerpoint/2010/main" val="306336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D058-243E-2A49-8C77-4BAF73350B04}"/>
              </a:ext>
            </a:extLst>
          </p:cNvPr>
          <p:cNvSpPr>
            <a:spLocks noGrp="1"/>
          </p:cNvSpPr>
          <p:nvPr>
            <p:ph type="title"/>
          </p:nvPr>
        </p:nvSpPr>
        <p:spPr/>
        <p:txBody>
          <a:bodyPr/>
          <a:lstStyle/>
          <a:p>
            <a:r>
              <a:rPr lang="en-US" dirty="0"/>
              <a:t>Progress in TBM category?</a:t>
            </a:r>
          </a:p>
        </p:txBody>
      </p:sp>
      <p:pic>
        <p:nvPicPr>
          <p:cNvPr id="8" name="Content Placeholder 7">
            <a:extLst>
              <a:ext uri="{FF2B5EF4-FFF2-40B4-BE49-F238E27FC236}">
                <a16:creationId xmlns:a16="http://schemas.microsoft.com/office/drawing/2014/main" id="{4DDF58F5-CBCF-244C-9A2B-04A3C18075D3}"/>
              </a:ext>
            </a:extLst>
          </p:cNvPr>
          <p:cNvPicPr>
            <a:picLocks noGrp="1" noChangeAspect="1"/>
          </p:cNvPicPr>
          <p:nvPr>
            <p:ph idx="1"/>
          </p:nvPr>
        </p:nvPicPr>
        <p:blipFill>
          <a:blip r:embed="rId2"/>
          <a:stretch>
            <a:fillRect/>
          </a:stretch>
        </p:blipFill>
        <p:spPr bwMode="auto">
          <a:xfrm>
            <a:off x="1259632" y="1552140"/>
            <a:ext cx="6048672" cy="46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73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81D4-16BC-8C4B-920E-38A75E8F1F51}"/>
              </a:ext>
            </a:extLst>
          </p:cNvPr>
          <p:cNvSpPr>
            <a:spLocks noGrp="1"/>
          </p:cNvSpPr>
          <p:nvPr>
            <p:ph type="title"/>
          </p:nvPr>
        </p:nvSpPr>
        <p:spPr/>
        <p:txBody>
          <a:bodyPr/>
          <a:lstStyle/>
          <a:p>
            <a:r>
              <a:rPr lang="en-US" dirty="0"/>
              <a:t>Geometric quality analysis: The Devil’s in the details</a:t>
            </a:r>
          </a:p>
        </p:txBody>
      </p:sp>
      <p:sp>
        <p:nvSpPr>
          <p:cNvPr id="3" name="Content Placeholder 2">
            <a:extLst>
              <a:ext uri="{FF2B5EF4-FFF2-40B4-BE49-F238E27FC236}">
                <a16:creationId xmlns:a16="http://schemas.microsoft.com/office/drawing/2014/main" id="{6082B790-E20F-E547-A954-684377E1C298}"/>
              </a:ext>
            </a:extLst>
          </p:cNvPr>
          <p:cNvSpPr>
            <a:spLocks noGrp="1"/>
          </p:cNvSpPr>
          <p:nvPr>
            <p:ph idx="1"/>
          </p:nvPr>
        </p:nvSpPr>
        <p:spPr/>
        <p:txBody>
          <a:bodyPr/>
          <a:lstStyle/>
          <a:p>
            <a:r>
              <a:rPr lang="en-US" dirty="0"/>
              <a:t>Goal is (arguably) a </a:t>
            </a:r>
            <a:r>
              <a:rPr lang="en-US" i="1" dirty="0"/>
              <a:t>stable</a:t>
            </a:r>
            <a:r>
              <a:rPr lang="en-US" dirty="0"/>
              <a:t> model matching target</a:t>
            </a:r>
          </a:p>
          <a:p>
            <a:r>
              <a:rPr lang="en-US" dirty="0"/>
              <a:t>C</a:t>
            </a:r>
            <a:r>
              <a:rPr lang="en-CA" dirty="0">
                <a:latin typeface="Symbol" pitchFamily="2" charset="2"/>
              </a:rPr>
              <a:t>a</a:t>
            </a:r>
            <a:r>
              <a:rPr lang="en-GB" dirty="0"/>
              <a:t> based metrics only take you so far</a:t>
            </a:r>
          </a:p>
          <a:p>
            <a:pPr lvl="1"/>
            <a:r>
              <a:rPr lang="en-GB" dirty="0"/>
              <a:t>Backbone geometry (flipped, </a:t>
            </a:r>
            <a:r>
              <a:rPr lang="en-GB" i="1" dirty="0"/>
              <a:t>cis</a:t>
            </a:r>
            <a:r>
              <a:rPr lang="en-GB" dirty="0"/>
              <a:t> or twisted peptide bonds)</a:t>
            </a:r>
          </a:p>
          <a:p>
            <a:pPr lvl="1"/>
            <a:r>
              <a:rPr lang="en-GB" dirty="0"/>
              <a:t>Incorrect sidechain conformations</a:t>
            </a:r>
          </a:p>
          <a:p>
            <a:pPr lvl="1"/>
            <a:r>
              <a:rPr lang="en-GB" dirty="0"/>
              <a:t>Clashes</a:t>
            </a:r>
            <a:endParaRPr lang="en-US" dirty="0"/>
          </a:p>
          <a:p>
            <a:pPr lvl="1"/>
            <a:r>
              <a:rPr lang="en-US" dirty="0"/>
              <a:t>-&gt; high-energy states pushing model apart</a:t>
            </a:r>
          </a:p>
          <a:p>
            <a:pPr lvl="1"/>
            <a:r>
              <a:rPr lang="en-US" dirty="0"/>
              <a:t>-&gt; degradation of model upon MD simulation, incorrect conclusions, …</a:t>
            </a:r>
            <a:endParaRPr lang="en-GB" dirty="0"/>
          </a:p>
        </p:txBody>
      </p:sp>
    </p:spTree>
    <p:extLst>
      <p:ext uri="{BB962C8B-B14F-4D97-AF65-F5344CB8AC3E}">
        <p14:creationId xmlns:p14="http://schemas.microsoft.com/office/powerpoint/2010/main" val="2326426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8247-F8F8-644D-AA65-B1E5C9047061}"/>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C59524DC-6189-694C-B380-42F3604B0FB4}"/>
              </a:ext>
            </a:extLst>
          </p:cNvPr>
          <p:cNvSpPr>
            <a:spLocks noGrp="1"/>
          </p:cNvSpPr>
          <p:nvPr>
            <p:ph sz="half" idx="1"/>
          </p:nvPr>
        </p:nvSpPr>
        <p:spPr/>
        <p:txBody>
          <a:bodyPr/>
          <a:lstStyle/>
          <a:p>
            <a:r>
              <a:rPr lang="en-US" dirty="0"/>
              <a:t>3ja8 (2015 3.8Å cryo-EM model)</a:t>
            </a:r>
          </a:p>
          <a:p>
            <a:r>
              <a:rPr lang="en-US" dirty="0"/>
              <a:t>Re-refined using ISOLDE (6eyc)</a:t>
            </a:r>
          </a:p>
          <a:p>
            <a:pPr lvl="1"/>
            <a:r>
              <a:rPr lang="en-GB" sz="1800" dirty="0"/>
              <a:t>Croll, T. (2018) </a:t>
            </a:r>
            <a:r>
              <a:rPr lang="en-GB" sz="1800" i="1" dirty="0"/>
              <a:t>Acta </a:t>
            </a:r>
            <a:r>
              <a:rPr lang="en-GB" sz="1800" i="1" dirty="0" err="1"/>
              <a:t>Crystallogr</a:t>
            </a:r>
            <a:r>
              <a:rPr lang="en-GB" sz="1800" i="1" dirty="0"/>
              <a:t> D</a:t>
            </a:r>
            <a:r>
              <a:rPr lang="en-GB" sz="1800" dirty="0"/>
              <a:t> </a:t>
            </a:r>
            <a:r>
              <a:rPr lang="en-GB" sz="1800" b="1" dirty="0"/>
              <a:t>74</a:t>
            </a:r>
            <a:r>
              <a:rPr lang="en-GB" sz="1800" dirty="0"/>
              <a:t>: 519-530</a:t>
            </a:r>
          </a:p>
          <a:p>
            <a:r>
              <a:rPr lang="en-GB" sz="2400" dirty="0"/>
              <a:t>Before vs. After GDT-HA (chain 7): </a:t>
            </a:r>
            <a:r>
              <a:rPr lang="en-GB" sz="2400" b="1" dirty="0"/>
              <a:t>0.82</a:t>
            </a:r>
          </a:p>
          <a:p>
            <a:pPr lvl="1"/>
            <a:r>
              <a:rPr lang="en-GB" sz="2000" dirty="0"/>
              <a:t>and yet…</a:t>
            </a:r>
          </a:p>
          <a:p>
            <a:endParaRPr lang="en-US" dirty="0"/>
          </a:p>
        </p:txBody>
      </p:sp>
      <p:pic>
        <p:nvPicPr>
          <p:cNvPr id="8" name="Content Placeholder 7">
            <a:extLst>
              <a:ext uri="{FF2B5EF4-FFF2-40B4-BE49-F238E27FC236}">
                <a16:creationId xmlns:a16="http://schemas.microsoft.com/office/drawing/2014/main" id="{42905CCE-9D72-8946-9849-D846E0129EC2}"/>
              </a:ext>
            </a:extLst>
          </p:cNvPr>
          <p:cNvPicPr>
            <a:picLocks noGrp="1" noChangeAspect="1"/>
          </p:cNvPicPr>
          <p:nvPr>
            <p:ph sz="half" idx="2"/>
          </p:nvPr>
        </p:nvPicPr>
        <p:blipFill>
          <a:blip r:embed="rId2"/>
          <a:stretch>
            <a:fillRect/>
          </a:stretch>
        </p:blipFill>
        <p:spPr>
          <a:xfrm>
            <a:off x="4610100" y="2425656"/>
            <a:ext cx="4000500" cy="2997288"/>
          </a:xfrm>
        </p:spPr>
      </p:pic>
    </p:spTree>
    <p:extLst>
      <p:ext uri="{BB962C8B-B14F-4D97-AF65-F5344CB8AC3E}">
        <p14:creationId xmlns:p14="http://schemas.microsoft.com/office/powerpoint/2010/main" val="2135437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8B67-0487-1C4B-B88C-8CEEA2ECEF9C}"/>
              </a:ext>
            </a:extLst>
          </p:cNvPr>
          <p:cNvSpPr>
            <a:spLocks noGrp="1"/>
          </p:cNvSpPr>
          <p:nvPr>
            <p:ph type="title"/>
          </p:nvPr>
        </p:nvSpPr>
        <p:spPr/>
        <p:txBody>
          <a:bodyPr/>
          <a:lstStyle/>
          <a:p>
            <a:r>
              <a:rPr lang="en-US" dirty="0"/>
              <a:t>Case study</a:t>
            </a:r>
          </a:p>
        </p:txBody>
      </p:sp>
      <p:pic>
        <p:nvPicPr>
          <p:cNvPr id="5" name="Picture 4">
            <a:extLst>
              <a:ext uri="{FF2B5EF4-FFF2-40B4-BE49-F238E27FC236}">
                <a16:creationId xmlns:a16="http://schemas.microsoft.com/office/drawing/2014/main" id="{FBC0B83B-B7EB-D349-A495-75F9B6F88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71" y="1988840"/>
            <a:ext cx="8363204" cy="4276136"/>
          </a:xfrm>
          <a:prstGeom prst="rect">
            <a:avLst/>
          </a:prstGeom>
        </p:spPr>
      </p:pic>
      <p:sp>
        <p:nvSpPr>
          <p:cNvPr id="6" name="TextBox 5">
            <a:extLst>
              <a:ext uri="{FF2B5EF4-FFF2-40B4-BE49-F238E27FC236}">
                <a16:creationId xmlns:a16="http://schemas.microsoft.com/office/drawing/2014/main" id="{D647CBD8-28A4-734F-B176-6FC73C1FC806}"/>
              </a:ext>
            </a:extLst>
          </p:cNvPr>
          <p:cNvSpPr txBox="1"/>
          <p:nvPr/>
        </p:nvSpPr>
        <p:spPr>
          <a:xfrm>
            <a:off x="457200" y="1527175"/>
            <a:ext cx="2151551" cy="461665"/>
          </a:xfrm>
          <a:prstGeom prst="rect">
            <a:avLst/>
          </a:prstGeom>
          <a:noFill/>
        </p:spPr>
        <p:txBody>
          <a:bodyPr wrap="none" rtlCol="0">
            <a:spAutoFit/>
          </a:bodyPr>
          <a:lstStyle/>
          <a:p>
            <a:r>
              <a:rPr lang="en-US" dirty="0"/>
              <a:t>Original model</a:t>
            </a:r>
          </a:p>
        </p:txBody>
      </p:sp>
      <p:sp>
        <p:nvSpPr>
          <p:cNvPr id="7" name="TextBox 6">
            <a:extLst>
              <a:ext uri="{FF2B5EF4-FFF2-40B4-BE49-F238E27FC236}">
                <a16:creationId xmlns:a16="http://schemas.microsoft.com/office/drawing/2014/main" id="{C62A7524-3F14-C748-946D-9A7CB5A3C16C}"/>
              </a:ext>
            </a:extLst>
          </p:cNvPr>
          <p:cNvSpPr txBox="1"/>
          <p:nvPr/>
        </p:nvSpPr>
        <p:spPr>
          <a:xfrm>
            <a:off x="3131840" y="1527175"/>
            <a:ext cx="2411238" cy="461665"/>
          </a:xfrm>
          <a:prstGeom prst="rect">
            <a:avLst/>
          </a:prstGeom>
          <a:noFill/>
        </p:spPr>
        <p:txBody>
          <a:bodyPr wrap="none" rtlCol="0">
            <a:spAutoFit/>
          </a:bodyPr>
          <a:lstStyle/>
          <a:p>
            <a:r>
              <a:rPr lang="en-US" dirty="0"/>
              <a:t>After brief MDFF</a:t>
            </a:r>
          </a:p>
        </p:txBody>
      </p:sp>
      <p:sp>
        <p:nvSpPr>
          <p:cNvPr id="8" name="TextBox 7">
            <a:extLst>
              <a:ext uri="{FF2B5EF4-FFF2-40B4-BE49-F238E27FC236}">
                <a16:creationId xmlns:a16="http://schemas.microsoft.com/office/drawing/2014/main" id="{DD471CA3-505C-A34F-AB56-640BCDB81B11}"/>
              </a:ext>
            </a:extLst>
          </p:cNvPr>
          <p:cNvSpPr txBox="1"/>
          <p:nvPr/>
        </p:nvSpPr>
        <p:spPr>
          <a:xfrm>
            <a:off x="5885507" y="1527175"/>
            <a:ext cx="1117742" cy="461665"/>
          </a:xfrm>
          <a:prstGeom prst="rect">
            <a:avLst/>
          </a:prstGeom>
          <a:noFill/>
        </p:spPr>
        <p:txBody>
          <a:bodyPr wrap="none" rtlCol="0">
            <a:spAutoFit/>
          </a:bodyPr>
          <a:lstStyle/>
          <a:p>
            <a:r>
              <a:rPr lang="en-US" dirty="0"/>
              <a:t>Rebuilt</a:t>
            </a:r>
          </a:p>
        </p:txBody>
      </p:sp>
    </p:spTree>
    <p:extLst>
      <p:ext uri="{BB962C8B-B14F-4D97-AF65-F5344CB8AC3E}">
        <p14:creationId xmlns:p14="http://schemas.microsoft.com/office/powerpoint/2010/main" val="1746144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46B0-5A9B-C74C-A567-AA7CFBCE7530}"/>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A7CF093-6AF0-3E45-BAFB-0FE76F64B97A}"/>
              </a:ext>
            </a:extLst>
          </p:cNvPr>
          <p:cNvSpPr>
            <a:spLocks noGrp="1"/>
          </p:cNvSpPr>
          <p:nvPr>
            <p:ph sz="half" idx="1"/>
          </p:nvPr>
        </p:nvSpPr>
        <p:spPr>
          <a:xfrm>
            <a:off x="457200" y="1676400"/>
            <a:ext cx="3106688" cy="4495800"/>
          </a:xfrm>
        </p:spPr>
        <p:txBody>
          <a:bodyPr/>
          <a:lstStyle/>
          <a:p>
            <a:r>
              <a:rPr lang="en-US" dirty="0"/>
              <a:t>Comparison of backbone torsions reveals dramatic changes not captured by distance-based metrics</a:t>
            </a:r>
          </a:p>
        </p:txBody>
      </p:sp>
      <p:sp>
        <p:nvSpPr>
          <p:cNvPr id="4" name="Content Placeholder 3">
            <a:extLst>
              <a:ext uri="{FF2B5EF4-FFF2-40B4-BE49-F238E27FC236}">
                <a16:creationId xmlns:a16="http://schemas.microsoft.com/office/drawing/2014/main" id="{51A980A0-BE6C-A241-82FD-11C0ED0C967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42794DE8-4A73-9943-87B3-6D6D0D99D113}"/>
              </a:ext>
            </a:extLst>
          </p:cNvPr>
          <p:cNvPicPr>
            <a:picLocks noChangeAspect="1"/>
          </p:cNvPicPr>
          <p:nvPr/>
        </p:nvPicPr>
        <p:blipFill rotWithShape="1">
          <a:blip r:embed="rId2">
            <a:extLst>
              <a:ext uri="{28A0092B-C50C-407E-A947-70E740481C1C}">
                <a14:useLocalDpi xmlns:a14="http://schemas.microsoft.com/office/drawing/2010/main" val="0"/>
              </a:ext>
            </a:extLst>
          </a:blip>
          <a:srcRect l="1448" b="2868"/>
          <a:stretch/>
        </p:blipFill>
        <p:spPr>
          <a:xfrm>
            <a:off x="3635896" y="1501851"/>
            <a:ext cx="5344853" cy="4844897"/>
          </a:xfrm>
          <a:prstGeom prst="rect">
            <a:avLst/>
          </a:prstGeom>
        </p:spPr>
      </p:pic>
    </p:spTree>
    <p:extLst>
      <p:ext uri="{BB962C8B-B14F-4D97-AF65-F5344CB8AC3E}">
        <p14:creationId xmlns:p14="http://schemas.microsoft.com/office/powerpoint/2010/main" val="364370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B5D5-2CC6-0942-A5D0-558E35DA9181}"/>
              </a:ext>
            </a:extLst>
          </p:cNvPr>
          <p:cNvSpPr>
            <a:spLocks noGrp="1"/>
          </p:cNvSpPr>
          <p:nvPr>
            <p:ph type="title"/>
          </p:nvPr>
        </p:nvSpPr>
        <p:spPr/>
        <p:txBody>
          <a:bodyPr/>
          <a:lstStyle/>
          <a:p>
            <a:r>
              <a:rPr lang="en-US" dirty="0"/>
              <a:t>Torsion-based validation criteria</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BCBC105-08F0-5842-A14A-9F5A7CAEE39E}"/>
                  </a:ext>
                </a:extLst>
              </p:cNvPr>
              <p:cNvSpPr>
                <a:spLocks noGrp="1"/>
              </p:cNvSpPr>
              <p:nvPr>
                <p:ph idx="1"/>
              </p:nvPr>
            </p:nvSpPr>
            <p:spPr/>
            <p:txBody>
              <a:bodyPr/>
              <a:lstStyle/>
              <a:p>
                <a:r>
                  <a:rPr lang="en-US" sz="2000" dirty="0"/>
                  <a:t>Per-residue: </a:t>
                </a:r>
              </a:p>
              <a:p>
                <a:pPr lvl="1"/>
                <a:r>
                  <a:rPr lang="en-US" sz="1800" dirty="0"/>
                  <a:t>Average difference in backbone torsions (</a:t>
                </a:r>
                <a:r>
                  <a:rPr lang="el-GR" sz="1800" dirty="0"/>
                  <a:t>φ, ψ, ω</a:t>
                </a:r>
                <a:r>
                  <a:rPr lang="en-GB" sz="1800" dirty="0"/>
                  <a:t>) between model and target</a:t>
                </a:r>
              </a:p>
              <a:p>
                <a:pPr lvl="1"/>
                <a:r>
                  <a:rPr lang="en-GB" sz="1800" dirty="0"/>
                  <a:t>Weighted average difference in sidechain torsions:</a:t>
                </a:r>
              </a:p>
              <a:p>
                <a:pPr lvl="2"/>
                <a14:m>
                  <m:oMath xmlns:m="http://schemas.openxmlformats.org/officeDocument/2006/math">
                    <m:r>
                      <a:rPr lang="el-GR" sz="1600" b="0" i="1" smtClean="0">
                        <a:latin typeface="Cambria Math" panose="02040503050406030204" pitchFamily="18" charset="0"/>
                      </a:rPr>
                      <m:t>𝛽</m:t>
                    </m:r>
                    <m:f>
                      <m:fPr>
                        <m:ctrlPr>
                          <a:rPr lang="en-US" sz="1600" i="1" smtClean="0">
                            <a:latin typeface="Cambria Math" panose="02040503050406030204" pitchFamily="18" charset="0"/>
                          </a:rPr>
                        </m:ctrlPr>
                      </m:fPr>
                      <m:num>
                        <m:nary>
                          <m:naryPr>
                            <m:chr m:val="∑"/>
                            <m:ctrlPr>
                              <a:rPr lang="en-US" sz="1600" i="1">
                                <a:latin typeface="Cambria Math" panose="02040503050406030204" pitchFamily="18" charset="0"/>
                              </a:rPr>
                            </m:ctrlPr>
                          </m:naryPr>
                          <m:sub>
                            <m:r>
                              <m:rPr>
                                <m:brk m:alnAt="23"/>
                              </m:rPr>
                              <a:rPr lang="en-GB" sz="1600" i="1">
                                <a:latin typeface="Cambria Math" panose="02040503050406030204" pitchFamily="18" charset="0"/>
                              </a:rPr>
                              <m:t>𝑖</m:t>
                            </m:r>
                            <m:r>
                              <a:rPr lang="en-GB" sz="1600" i="1">
                                <a:latin typeface="Cambria Math" panose="02040503050406030204" pitchFamily="18" charset="0"/>
                              </a:rPr>
                              <m:t>=1</m:t>
                            </m:r>
                          </m:sub>
                          <m:sup>
                            <m:sSub>
                              <m:sSubPr>
                                <m:ctrlPr>
                                  <a:rPr lang="en-US" sz="1600" i="1">
                                    <a:latin typeface="Cambria Math" panose="02040503050406030204" pitchFamily="18" charset="0"/>
                                  </a:rPr>
                                </m:ctrlPr>
                              </m:sSubPr>
                              <m:e>
                                <m:r>
                                  <a:rPr lang="en-GB" sz="1600" i="1">
                                    <a:latin typeface="Cambria Math" panose="02040503050406030204" pitchFamily="18" charset="0"/>
                                  </a:rPr>
                                  <m:t>𝑛</m:t>
                                </m:r>
                              </m:e>
                              <m:sub>
                                <m:r>
                                  <a:rPr lang="el-GR" sz="1600" i="1">
                                    <a:latin typeface="Cambria Math" panose="02040503050406030204" pitchFamily="18" charset="0"/>
                                  </a:rPr>
                                  <m:t>𝜒</m:t>
                                </m:r>
                              </m:sub>
                            </m:sSub>
                          </m:sup>
                          <m:e>
                            <m:f>
                              <m:fPr>
                                <m:ctrlPr>
                                  <a:rPr lang="en-US" sz="1600" i="1">
                                    <a:latin typeface="Cambria Math" panose="02040503050406030204" pitchFamily="18" charset="0"/>
                                  </a:rPr>
                                </m:ctrlPr>
                              </m:fPr>
                              <m:num>
                                <m:r>
                                  <m:rPr>
                                    <m:sty m:val="p"/>
                                  </m:rPr>
                                  <a:rPr lang="el-GR" sz="1600">
                                    <a:latin typeface="Cambria Math" panose="02040503050406030204" pitchFamily="18" charset="0"/>
                                  </a:rPr>
                                  <m:t>Δ</m:t>
                                </m:r>
                                <m:sSub>
                                  <m:sSubPr>
                                    <m:ctrlPr>
                                      <a:rPr lang="el-GR" sz="1600" i="1">
                                        <a:latin typeface="Cambria Math" panose="02040503050406030204" pitchFamily="18" charset="0"/>
                                      </a:rPr>
                                    </m:ctrlPr>
                                  </m:sSubPr>
                                  <m:e>
                                    <m:r>
                                      <a:rPr lang="el-GR" sz="1600" i="1">
                                        <a:latin typeface="Cambria Math" panose="02040503050406030204" pitchFamily="18" charset="0"/>
                                      </a:rPr>
                                      <m:t>𝜒</m:t>
                                    </m:r>
                                  </m:e>
                                  <m:sub>
                                    <m:r>
                                      <a:rPr lang="en-GB" sz="1600" i="1">
                                        <a:latin typeface="Cambria Math" panose="02040503050406030204" pitchFamily="18" charset="0"/>
                                      </a:rPr>
                                      <m:t>𝑖</m:t>
                                    </m:r>
                                  </m:sub>
                                </m:sSub>
                              </m:num>
                              <m:den>
                                <m:sSup>
                                  <m:sSupPr>
                                    <m:ctrlPr>
                                      <a:rPr lang="en-US" sz="1600" i="1">
                                        <a:latin typeface="Cambria Math" panose="02040503050406030204" pitchFamily="18" charset="0"/>
                                      </a:rPr>
                                    </m:ctrlPr>
                                  </m:sSupPr>
                                  <m:e>
                                    <m:r>
                                      <a:rPr lang="en-GB" sz="1600" i="1">
                                        <a:latin typeface="Cambria Math" panose="02040503050406030204" pitchFamily="18" charset="0"/>
                                      </a:rPr>
                                      <m:t>2</m:t>
                                    </m:r>
                                  </m:e>
                                  <m:sup>
                                    <m:r>
                                      <a:rPr lang="en-GB" sz="1600" i="1">
                                        <a:latin typeface="Cambria Math" panose="02040503050406030204" pitchFamily="18" charset="0"/>
                                      </a:rPr>
                                      <m:t>𝑖</m:t>
                                    </m:r>
                                  </m:sup>
                                </m:sSup>
                              </m:den>
                            </m:f>
                          </m:e>
                        </m:nary>
                      </m:num>
                      <m:den>
                        <m:nary>
                          <m:naryPr>
                            <m:chr m:val="∑"/>
                            <m:ctrlPr>
                              <a:rPr lang="en-US" sz="1600" i="1">
                                <a:latin typeface="Cambria Math" panose="02040503050406030204" pitchFamily="18" charset="0"/>
                              </a:rPr>
                            </m:ctrlPr>
                          </m:naryPr>
                          <m:sub>
                            <m:r>
                              <m:rPr>
                                <m:brk m:alnAt="23"/>
                              </m:rPr>
                              <a:rPr lang="en-GB" sz="1600" i="1">
                                <a:latin typeface="Cambria Math" panose="02040503050406030204" pitchFamily="18" charset="0"/>
                              </a:rPr>
                              <m:t>𝑖</m:t>
                            </m:r>
                            <m:r>
                              <a:rPr lang="en-GB" sz="1600" i="1">
                                <a:latin typeface="Cambria Math" panose="02040503050406030204" pitchFamily="18" charset="0"/>
                              </a:rPr>
                              <m:t>=1</m:t>
                            </m:r>
                          </m:sub>
                          <m:sup>
                            <m:sSub>
                              <m:sSubPr>
                                <m:ctrlPr>
                                  <a:rPr lang="en-US" sz="1600" i="1">
                                    <a:latin typeface="Cambria Math" panose="02040503050406030204" pitchFamily="18" charset="0"/>
                                  </a:rPr>
                                </m:ctrlPr>
                              </m:sSubPr>
                              <m:e>
                                <m:r>
                                  <a:rPr lang="en-GB" sz="1600" i="1">
                                    <a:latin typeface="Cambria Math" panose="02040503050406030204" pitchFamily="18" charset="0"/>
                                  </a:rPr>
                                  <m:t>𝑛</m:t>
                                </m:r>
                              </m:e>
                              <m:sub>
                                <m:r>
                                  <a:rPr lang="el-GR" sz="1600" i="1">
                                    <a:latin typeface="Cambria Math" panose="02040503050406030204" pitchFamily="18" charset="0"/>
                                  </a:rPr>
                                  <m:t>𝜒</m:t>
                                </m:r>
                              </m:sub>
                            </m:sSub>
                          </m:sup>
                          <m:e>
                            <m:f>
                              <m:fPr>
                                <m:ctrlPr>
                                  <a:rPr lang="en-US" sz="1600" i="1">
                                    <a:latin typeface="Cambria Math" panose="02040503050406030204" pitchFamily="18" charset="0"/>
                                  </a:rPr>
                                </m:ctrlPr>
                              </m:fPr>
                              <m:num>
                                <m:r>
                                  <a:rPr lang="en-GB" sz="1600" b="0" i="1" smtClean="0">
                                    <a:latin typeface="Cambria Math" panose="02040503050406030204" pitchFamily="18" charset="0"/>
                                  </a:rPr>
                                  <m:t>1</m:t>
                                </m:r>
                              </m:num>
                              <m:den>
                                <m:sSup>
                                  <m:sSupPr>
                                    <m:ctrlPr>
                                      <a:rPr lang="en-US" sz="1600" i="1">
                                        <a:latin typeface="Cambria Math" panose="02040503050406030204" pitchFamily="18" charset="0"/>
                                      </a:rPr>
                                    </m:ctrlPr>
                                  </m:sSupPr>
                                  <m:e>
                                    <m:r>
                                      <a:rPr lang="en-GB" sz="1600" i="1">
                                        <a:latin typeface="Cambria Math" panose="02040503050406030204" pitchFamily="18" charset="0"/>
                                      </a:rPr>
                                      <m:t>2</m:t>
                                    </m:r>
                                  </m:e>
                                  <m:sup>
                                    <m:r>
                                      <a:rPr lang="en-GB" sz="1600" i="1">
                                        <a:latin typeface="Cambria Math" panose="02040503050406030204" pitchFamily="18" charset="0"/>
                                      </a:rPr>
                                      <m:t>𝑖</m:t>
                                    </m:r>
                                  </m:sup>
                                </m:sSup>
                              </m:den>
                            </m:f>
                          </m:e>
                        </m:nary>
                      </m:den>
                    </m:f>
                  </m:oMath>
                </a14:m>
                <a:endParaRPr lang="en-US" sz="1600" dirty="0"/>
              </a:p>
              <a:p>
                <a:pPr lvl="2"/>
                <a:r>
                  <a:rPr lang="el-GR" sz="1600" dirty="0"/>
                  <a:t>β</a:t>
                </a:r>
                <a:r>
                  <a:rPr lang="en-GB" sz="1600" dirty="0"/>
                  <a:t> = per-residue weight based on how “buried” sidechain is in target model</a:t>
                </a:r>
                <a:endParaRPr lang="en-US" sz="1600" dirty="0"/>
              </a:p>
              <a:p>
                <a:pPr lvl="2"/>
                <a:r>
                  <a:rPr lang="en-US" sz="1600" dirty="0"/>
                  <a:t>Reduced contribution from more variable outer torsions, and from mobile solvent-exposed residues</a:t>
                </a:r>
              </a:p>
              <a:p>
                <a:pPr lvl="1"/>
                <a:r>
                  <a:rPr lang="en-US" sz="1800" dirty="0"/>
                  <a:t>Is the peptide bond twisted out of plane more than 30°? </a:t>
                </a:r>
              </a:p>
              <a:p>
                <a:pPr lvl="2"/>
                <a:r>
                  <a:rPr lang="en-US" sz="1600" dirty="0"/>
                  <a:t>Effectively impossible in real structures</a:t>
                </a:r>
              </a:p>
              <a:p>
                <a:pPr lvl="1"/>
                <a:r>
                  <a:rPr lang="en-US" sz="1800" dirty="0"/>
                  <a:t>Do prediction and target disagree on whether the peptide bond is </a:t>
                </a:r>
                <a:r>
                  <a:rPr lang="en-US" sz="1800" i="1" dirty="0"/>
                  <a:t>cis</a:t>
                </a:r>
                <a:r>
                  <a:rPr lang="en-US" sz="1800" dirty="0"/>
                  <a:t> or </a:t>
                </a:r>
                <a:r>
                  <a:rPr lang="en-US" sz="1800" i="1" dirty="0"/>
                  <a:t>trans </a:t>
                </a:r>
                <a:r>
                  <a:rPr lang="en-US" sz="1800" dirty="0"/>
                  <a:t>?</a:t>
                </a:r>
              </a:p>
              <a:p>
                <a:r>
                  <a:rPr lang="en-US" sz="2000" dirty="0"/>
                  <a:t>Per-model averages of the above</a:t>
                </a:r>
              </a:p>
            </p:txBody>
          </p:sp>
        </mc:Choice>
        <mc:Fallback xmlns="">
          <p:sp>
            <p:nvSpPr>
              <p:cNvPr id="5" name="Content Placeholder 4">
                <a:extLst>
                  <a:ext uri="{FF2B5EF4-FFF2-40B4-BE49-F238E27FC236}">
                    <a16:creationId xmlns:a16="http://schemas.microsoft.com/office/drawing/2014/main" id="{5BCBC105-08F0-5842-A14A-9F5A7CAEE39E}"/>
                  </a:ext>
                </a:extLst>
              </p:cNvPr>
              <p:cNvSpPr>
                <a:spLocks noGrp="1" noRot="1" noChangeAspect="1" noMove="1" noResize="1" noEditPoints="1" noAdjustHandles="1" noChangeArrowheads="1" noChangeShapeType="1" noTextEdit="1"/>
              </p:cNvSpPr>
              <p:nvPr>
                <p:ph idx="1"/>
              </p:nvPr>
            </p:nvSpPr>
            <p:spPr>
              <a:blipFill>
                <a:blip r:embed="rId2"/>
                <a:stretch>
                  <a:fillRect l="-467" t="-847" r="-312" b="-1977"/>
                </a:stretch>
              </a:blipFill>
            </p:spPr>
            <p:txBody>
              <a:bodyPr/>
              <a:lstStyle/>
              <a:p>
                <a:r>
                  <a:rPr lang="en-US">
                    <a:noFill/>
                  </a:rPr>
                  <a:t> </a:t>
                </a:r>
              </a:p>
            </p:txBody>
          </p:sp>
        </mc:Fallback>
      </mc:AlternateContent>
    </p:spTree>
    <p:extLst>
      <p:ext uri="{BB962C8B-B14F-4D97-AF65-F5344CB8AC3E}">
        <p14:creationId xmlns:p14="http://schemas.microsoft.com/office/powerpoint/2010/main" val="2100709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BE59C4-672E-5644-9E3E-DAEBDF7A3DE8}"/>
              </a:ext>
            </a:extLst>
          </p:cNvPr>
          <p:cNvSpPr>
            <a:spLocks noGrp="1"/>
          </p:cNvSpPr>
          <p:nvPr>
            <p:ph type="title"/>
          </p:nvPr>
        </p:nvSpPr>
        <p:spPr/>
        <p:txBody>
          <a:bodyPr/>
          <a:lstStyle/>
          <a:p>
            <a:r>
              <a:rPr lang="en-US" dirty="0"/>
              <a:t>Torsion-based validation criteria</a:t>
            </a:r>
          </a:p>
        </p:txBody>
      </p:sp>
      <p:sp>
        <p:nvSpPr>
          <p:cNvPr id="6" name="Content Placeholder 5">
            <a:extLst>
              <a:ext uri="{FF2B5EF4-FFF2-40B4-BE49-F238E27FC236}">
                <a16:creationId xmlns:a16="http://schemas.microsoft.com/office/drawing/2014/main" id="{27305D5D-EB34-6E49-B9EE-84C4DAA0F656}"/>
              </a:ext>
            </a:extLst>
          </p:cNvPr>
          <p:cNvSpPr>
            <a:spLocks noGrp="1"/>
          </p:cNvSpPr>
          <p:nvPr>
            <p:ph idx="1"/>
          </p:nvPr>
        </p:nvSpPr>
        <p:spPr/>
        <p:txBody>
          <a:bodyPr/>
          <a:lstStyle/>
          <a:p>
            <a:r>
              <a:rPr lang="en-US" dirty="0"/>
              <a:t>Important caveat: target model itself may not be correct everywhere</a:t>
            </a:r>
          </a:p>
          <a:p>
            <a:pPr lvl="1"/>
            <a:r>
              <a:rPr lang="en-US" dirty="0"/>
              <a:t>errors in interpretation</a:t>
            </a:r>
          </a:p>
          <a:p>
            <a:pPr lvl="1"/>
            <a:r>
              <a:rPr lang="en-US" dirty="0"/>
              <a:t>poorly-modeled disorder</a:t>
            </a:r>
          </a:p>
          <a:p>
            <a:pPr lvl="1"/>
            <a:r>
              <a:rPr lang="en-US" dirty="0"/>
              <a:t>where model and target disagree, target </a:t>
            </a:r>
            <a:r>
              <a:rPr lang="en-US" i="1" dirty="0"/>
              <a:t>may</a:t>
            </a:r>
            <a:r>
              <a:rPr lang="en-US" dirty="0"/>
              <a:t> be wrong</a:t>
            </a:r>
          </a:p>
          <a:p>
            <a:pPr lvl="1"/>
            <a:r>
              <a:rPr lang="en-US" dirty="0"/>
              <a:t>much less likely for high-resolution targets</a:t>
            </a:r>
          </a:p>
        </p:txBody>
      </p:sp>
    </p:spTree>
    <p:extLst>
      <p:ext uri="{BB962C8B-B14F-4D97-AF65-F5344CB8AC3E}">
        <p14:creationId xmlns:p14="http://schemas.microsoft.com/office/powerpoint/2010/main" val="1169042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077-48C1-7C4C-93FB-421018257052}"/>
              </a:ext>
            </a:extLst>
          </p:cNvPr>
          <p:cNvSpPr>
            <a:spLocks noGrp="1"/>
          </p:cNvSpPr>
          <p:nvPr>
            <p:ph type="title"/>
          </p:nvPr>
        </p:nvSpPr>
        <p:spPr/>
        <p:txBody>
          <a:bodyPr/>
          <a:lstStyle/>
          <a:p>
            <a:r>
              <a:rPr lang="en-US" dirty="0"/>
              <a:t>Sample validation chart (good model)</a:t>
            </a:r>
          </a:p>
        </p:txBody>
      </p:sp>
      <p:pic>
        <p:nvPicPr>
          <p:cNvPr id="7" name="Content Placeholder 6" descr="A screenshot of a cell phone&#10;&#10;Description automatically generated">
            <a:extLst>
              <a:ext uri="{FF2B5EF4-FFF2-40B4-BE49-F238E27FC236}">
                <a16:creationId xmlns:a16="http://schemas.microsoft.com/office/drawing/2014/main" id="{D6A97A02-7826-C54F-8E68-08420BAF3173}"/>
              </a:ext>
            </a:extLst>
          </p:cNvPr>
          <p:cNvPicPr>
            <a:picLocks noGrp="1" noChangeAspect="1"/>
          </p:cNvPicPr>
          <p:nvPr>
            <p:ph idx="1"/>
          </p:nvPr>
        </p:nvPicPr>
        <p:blipFill>
          <a:blip r:embed="rId2"/>
          <a:stretch>
            <a:fillRect/>
          </a:stretch>
        </p:blipFill>
        <p:spPr>
          <a:xfrm>
            <a:off x="1724025" y="1676400"/>
            <a:ext cx="5619750" cy="4495800"/>
          </a:xfrm>
        </p:spPr>
      </p:pic>
    </p:spTree>
    <p:extLst>
      <p:ext uri="{BB962C8B-B14F-4D97-AF65-F5344CB8AC3E}">
        <p14:creationId xmlns:p14="http://schemas.microsoft.com/office/powerpoint/2010/main" val="328448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077-48C1-7C4C-93FB-421018257052}"/>
              </a:ext>
            </a:extLst>
          </p:cNvPr>
          <p:cNvSpPr>
            <a:spLocks noGrp="1"/>
          </p:cNvSpPr>
          <p:nvPr>
            <p:ph type="title"/>
          </p:nvPr>
        </p:nvSpPr>
        <p:spPr/>
        <p:txBody>
          <a:bodyPr/>
          <a:lstStyle/>
          <a:p>
            <a:r>
              <a:rPr lang="en-US" sz="3200" dirty="0"/>
              <a:t>Sample validation chart (moderate model)</a:t>
            </a:r>
          </a:p>
        </p:txBody>
      </p:sp>
      <p:pic>
        <p:nvPicPr>
          <p:cNvPr id="6" name="Content Placeholder 5" descr="A screenshot of a cell phone&#10;&#10;Description automatically generated">
            <a:extLst>
              <a:ext uri="{FF2B5EF4-FFF2-40B4-BE49-F238E27FC236}">
                <a16:creationId xmlns:a16="http://schemas.microsoft.com/office/drawing/2014/main" id="{E62098F1-42F5-1E4B-A0CA-5469982FFBED}"/>
              </a:ext>
            </a:extLst>
          </p:cNvPr>
          <p:cNvPicPr>
            <a:picLocks noGrp="1" noChangeAspect="1"/>
          </p:cNvPicPr>
          <p:nvPr>
            <p:ph idx="1"/>
          </p:nvPr>
        </p:nvPicPr>
        <p:blipFill>
          <a:blip r:embed="rId2"/>
          <a:stretch>
            <a:fillRect/>
          </a:stretch>
        </p:blipFill>
        <p:spPr>
          <a:xfrm>
            <a:off x="1724025" y="1676400"/>
            <a:ext cx="5619750" cy="4495800"/>
          </a:xfrm>
        </p:spPr>
      </p:pic>
    </p:spTree>
    <p:extLst>
      <p:ext uri="{BB962C8B-B14F-4D97-AF65-F5344CB8AC3E}">
        <p14:creationId xmlns:p14="http://schemas.microsoft.com/office/powerpoint/2010/main" val="1867250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A656-3142-634D-9806-A48762453F67}"/>
              </a:ext>
            </a:extLst>
          </p:cNvPr>
          <p:cNvSpPr>
            <a:spLocks noGrp="1"/>
          </p:cNvSpPr>
          <p:nvPr>
            <p:ph type="title"/>
          </p:nvPr>
        </p:nvSpPr>
        <p:spPr/>
        <p:txBody>
          <a:bodyPr/>
          <a:lstStyle/>
          <a:p>
            <a:r>
              <a:rPr lang="en-US" dirty="0"/>
              <a:t>Definition of template-based modelling targets</a:t>
            </a:r>
          </a:p>
        </p:txBody>
      </p:sp>
      <p:sp>
        <p:nvSpPr>
          <p:cNvPr id="3" name="Content Placeholder 2">
            <a:extLst>
              <a:ext uri="{FF2B5EF4-FFF2-40B4-BE49-F238E27FC236}">
                <a16:creationId xmlns:a16="http://schemas.microsoft.com/office/drawing/2014/main" id="{1E683557-6523-624A-8342-E97D591325B1}"/>
              </a:ext>
            </a:extLst>
          </p:cNvPr>
          <p:cNvSpPr>
            <a:spLocks noGrp="1"/>
          </p:cNvSpPr>
          <p:nvPr>
            <p:ph idx="1"/>
          </p:nvPr>
        </p:nvSpPr>
        <p:spPr/>
        <p:txBody>
          <a:bodyPr/>
          <a:lstStyle/>
          <a:p>
            <a:r>
              <a:rPr lang="en-US" dirty="0"/>
              <a:t>TBM-hard (22 domains) and </a:t>
            </a:r>
            <a:br>
              <a:rPr lang="en-US" dirty="0"/>
            </a:br>
            <a:r>
              <a:rPr lang="en-US" dirty="0"/>
              <a:t>TBM-easy (37 domains)</a:t>
            </a:r>
          </a:p>
          <a:p>
            <a:pPr lvl="1"/>
            <a:r>
              <a:rPr lang="en-US" dirty="0"/>
              <a:t>not TBM/FM or FM</a:t>
            </a:r>
          </a:p>
          <a:p>
            <a:r>
              <a:rPr lang="en-US" dirty="0"/>
              <a:t>Target classification is partially </a:t>
            </a:r>
            <a:r>
              <a:rPr lang="en-US" i="1" dirty="0"/>
              <a:t>post hoc</a:t>
            </a:r>
          </a:p>
          <a:p>
            <a:pPr lvl="1"/>
            <a:r>
              <a:rPr lang="en-US" dirty="0"/>
              <a:t>if some predictors made good models, it must have been relatively easy!</a:t>
            </a:r>
          </a:p>
          <a:p>
            <a:r>
              <a:rPr lang="en-US" dirty="0"/>
              <a:t>Domain classification has a subjective element</a:t>
            </a:r>
          </a:p>
          <a:p>
            <a:pPr lvl="1"/>
            <a:r>
              <a:rPr lang="en-US" dirty="0"/>
              <a:t>merge domains into evaluation unit (aka ”domain”) if at least some models have good relative domain orientation</a:t>
            </a:r>
          </a:p>
        </p:txBody>
      </p:sp>
    </p:spTree>
    <p:extLst>
      <p:ext uri="{BB962C8B-B14F-4D97-AF65-F5344CB8AC3E}">
        <p14:creationId xmlns:p14="http://schemas.microsoft.com/office/powerpoint/2010/main" val="208640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7077-48C1-7C4C-93FB-421018257052}"/>
              </a:ext>
            </a:extLst>
          </p:cNvPr>
          <p:cNvSpPr>
            <a:spLocks noGrp="1"/>
          </p:cNvSpPr>
          <p:nvPr>
            <p:ph type="title"/>
          </p:nvPr>
        </p:nvSpPr>
        <p:spPr/>
        <p:txBody>
          <a:bodyPr/>
          <a:lstStyle/>
          <a:p>
            <a:r>
              <a:rPr lang="en-US" sz="3200" dirty="0"/>
              <a:t>Sample validation chart (I don’t even…)</a:t>
            </a:r>
          </a:p>
        </p:txBody>
      </p:sp>
      <p:pic>
        <p:nvPicPr>
          <p:cNvPr id="7" name="Content Placeholder 6">
            <a:extLst>
              <a:ext uri="{FF2B5EF4-FFF2-40B4-BE49-F238E27FC236}">
                <a16:creationId xmlns:a16="http://schemas.microsoft.com/office/drawing/2014/main" id="{248B4D01-B96D-664D-8DBA-9770B63ADF32}"/>
              </a:ext>
            </a:extLst>
          </p:cNvPr>
          <p:cNvPicPr>
            <a:picLocks noGrp="1" noChangeAspect="1"/>
          </p:cNvPicPr>
          <p:nvPr>
            <p:ph idx="1"/>
          </p:nvPr>
        </p:nvPicPr>
        <p:blipFill>
          <a:blip r:embed="rId3"/>
          <a:stretch>
            <a:fillRect/>
          </a:stretch>
        </p:blipFill>
        <p:spPr>
          <a:xfrm>
            <a:off x="1724025" y="1676400"/>
            <a:ext cx="5619750" cy="4495800"/>
          </a:xfrm>
        </p:spPr>
      </p:pic>
      <p:sp>
        <p:nvSpPr>
          <p:cNvPr id="8" name="TextBox 7">
            <a:extLst>
              <a:ext uri="{FF2B5EF4-FFF2-40B4-BE49-F238E27FC236}">
                <a16:creationId xmlns:a16="http://schemas.microsoft.com/office/drawing/2014/main" id="{F7323F89-E2A0-8846-B7F3-664512F4C113}"/>
              </a:ext>
            </a:extLst>
          </p:cNvPr>
          <p:cNvSpPr txBox="1"/>
          <p:nvPr/>
        </p:nvSpPr>
        <p:spPr>
          <a:xfrm>
            <a:off x="2195736" y="3290500"/>
            <a:ext cx="4846904" cy="276999"/>
          </a:xfrm>
          <a:prstGeom prst="rect">
            <a:avLst/>
          </a:prstGeom>
          <a:noFill/>
        </p:spPr>
        <p:txBody>
          <a:bodyPr wrap="none" rtlCol="0">
            <a:spAutoFit/>
          </a:bodyPr>
          <a:lstStyle/>
          <a:p>
            <a:r>
              <a:rPr lang="en-US" sz="1200" dirty="0">
                <a:solidFill>
                  <a:srgbClr val="FF0000"/>
                </a:solidFill>
              </a:rPr>
              <a:t>NOTE: backbone threading not bad for a ~10ms, template-free job! </a:t>
            </a:r>
          </a:p>
        </p:txBody>
      </p:sp>
    </p:spTree>
    <p:extLst>
      <p:ext uri="{BB962C8B-B14F-4D97-AF65-F5344CB8AC3E}">
        <p14:creationId xmlns:p14="http://schemas.microsoft.com/office/powerpoint/2010/main" val="107599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B8DC-8315-B446-BDA8-3609EC8AED96}"/>
              </a:ext>
            </a:extLst>
          </p:cNvPr>
          <p:cNvSpPr>
            <a:spLocks noGrp="1"/>
          </p:cNvSpPr>
          <p:nvPr>
            <p:ph type="title"/>
          </p:nvPr>
        </p:nvSpPr>
        <p:spPr/>
        <p:txBody>
          <a:bodyPr/>
          <a:lstStyle/>
          <a:p>
            <a:r>
              <a:rPr lang="en-US" dirty="0"/>
              <a:t>Ranking scores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DB73F3-62E1-034C-9ABC-743D5AE00CE9}"/>
                  </a:ext>
                </a:extLst>
              </p:cNvPr>
              <p:cNvSpPr>
                <a:spLocks noGrp="1"/>
              </p:cNvSpPr>
              <p:nvPr>
                <p:ph idx="1"/>
              </p:nvPr>
            </p:nvSpPr>
            <p:spPr/>
            <p:txBody>
              <a:bodyPr/>
              <a:lstStyle/>
              <a:p>
                <a:r>
                  <a:rPr lang="en-US" dirty="0"/>
                  <a:t>Torsion only:</a:t>
                </a:r>
              </a:p>
              <a:p>
                <a:pPr lvl="1"/>
                <a14:m>
                  <m:oMath xmlns:m="http://schemas.openxmlformats.org/officeDocument/2006/math">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2</m:t>
                            </m:r>
                          </m:num>
                          <m:den>
                            <m:r>
                              <a:rPr lang="en-GB" b="0" i="1" smtClean="0">
                                <a:latin typeface="Cambria Math" panose="02040503050406030204" pitchFamily="18" charset="0"/>
                              </a:rPr>
                              <m:t>3</m:t>
                            </m:r>
                          </m:den>
                        </m:f>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𝐵𝑎𝑐𝑘𝑏𝑜𝑛𝑒</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3</m:t>
                                </m:r>
                              </m:den>
                            </m:f>
                            <m:r>
                              <a:rPr lang="en-GB" b="0" i="1" smtClean="0">
                                <a:latin typeface="Cambria Math" panose="02040503050406030204" pitchFamily="18" charset="0"/>
                              </a:rPr>
                              <m:t>𝑍</m:t>
                            </m:r>
                          </m:e>
                          <m:sub>
                            <m:r>
                              <a:rPr lang="en-GB" b="0" i="1" smtClean="0">
                                <a:latin typeface="Cambria Math" panose="02040503050406030204" pitchFamily="18" charset="0"/>
                              </a:rPr>
                              <m:t>𝑆𝑖𝑑𝑒𝑐h𝑎𝑖𝑛</m:t>
                            </m:r>
                          </m:sub>
                        </m:sSub>
                      </m:e>
                    </m:d>
                    <m:r>
                      <a:rPr lang="en-GB" b="0" i="1" smtClean="0">
                        <a:latin typeface="Cambria Math" panose="02040503050406030204" pitchFamily="18" charset="0"/>
                      </a:rPr>
                      <m:t>∗</m:t>
                    </m:r>
                    <m:r>
                      <a:rPr lang="en-GB" b="0" i="1" smtClean="0">
                        <a:latin typeface="Cambria Math" panose="02040503050406030204" pitchFamily="18" charset="0"/>
                      </a:rPr>
                      <m:t>𝑐𝑜𝑣𝑒𝑟𝑎𝑔𝑒</m:t>
                    </m:r>
                  </m:oMath>
                </a14:m>
                <a:endParaRPr lang="en-US" dirty="0"/>
              </a:p>
              <a:p>
                <a:r>
                  <a:rPr lang="en-US" dirty="0"/>
                  <a:t>Geometry-weighted</a:t>
                </a:r>
              </a:p>
              <a:p>
                <a:pPr lvl="1"/>
                <a14:m>
                  <m:oMath xmlns:m="http://schemas.openxmlformats.org/officeDocument/2006/math">
                    <m:d>
                      <m:dPr>
                        <m:ctrlPr>
                          <a:rPr lang="en-US" sz="2000" i="1" smtClean="0">
                            <a:latin typeface="Cambria Math" panose="02040503050406030204" pitchFamily="18" charset="0"/>
                          </a:rPr>
                        </m:ctrlPr>
                      </m:dPr>
                      <m:e>
                        <m:m>
                          <m:mPr>
                            <m:mcs>
                              <m:mc>
                                <m:mcPr>
                                  <m:count m:val="1"/>
                                  <m:mcJc m:val="center"/>
                                </m:mcPr>
                              </m:mc>
                            </m:mcs>
                            <m:ctrlPr>
                              <a:rPr lang="en-US" sz="2000" i="1" smtClean="0">
                                <a:latin typeface="Cambria Math" panose="02040503050406030204" pitchFamily="18" charset="0"/>
                              </a:rPr>
                            </m:ctrlPr>
                          </m:mPr>
                          <m:mr>
                            <m:e>
                              <m:f>
                                <m:fPr>
                                  <m:ctrlPr>
                                    <a:rPr lang="en-US" sz="200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12</m:t>
                                  </m:r>
                                </m:den>
                              </m:f>
                              <m:d>
                                <m:dPr>
                                  <m:ctrlPr>
                                    <a:rPr lang="en-US" sz="2000" i="1" smtClean="0">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𝐿𝐷𝐷𝑇</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𝐶𝐴</m:t>
                                      </m:r>
                                      <m:sSub>
                                        <m:sSubPr>
                                          <m:ctrlPr>
                                            <a:rPr lang="en-GB" sz="2000" i="1">
                                              <a:latin typeface="Cambria Math" panose="02040503050406030204" pitchFamily="18" charset="0"/>
                                            </a:rPr>
                                          </m:ctrlPr>
                                        </m:sSubPr>
                                        <m:e>
                                          <m:r>
                                            <a:rPr lang="en-GB" sz="2000" i="1">
                                              <a:latin typeface="Cambria Math" panose="02040503050406030204" pitchFamily="18" charset="0"/>
                                            </a:rPr>
                                            <m:t>𝐷</m:t>
                                          </m:r>
                                        </m:e>
                                        <m:sub>
                                          <m:r>
                                            <a:rPr lang="en-GB" sz="2000" i="1">
                                              <a:latin typeface="Cambria Math" panose="02040503050406030204" pitchFamily="18" charset="0"/>
                                            </a:rPr>
                                            <m:t>𝐴𝐴</m:t>
                                          </m:r>
                                        </m:sub>
                                      </m:sSub>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𝑆𝑝h𝐺𝑟</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𝑍</m:t>
                                      </m:r>
                                    </m:e>
                                    <m:sub>
                                      <m:r>
                                        <a:rPr lang="en-GB" sz="2000" i="1">
                                          <a:latin typeface="Cambria Math" panose="02040503050406030204" pitchFamily="18" charset="0"/>
                                        </a:rPr>
                                        <m:t>𝑆𝑖𝑑𝑒𝑐h𝑎𝑖𝑛</m:t>
                                      </m:r>
                                    </m:sub>
                                  </m:sSub>
                                </m:e>
                              </m:d>
                            </m:e>
                          </m:mr>
                          <m:mr>
                            <m:e>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6</m:t>
                                  </m:r>
                                </m:den>
                              </m:f>
                              <m:d>
                                <m:dPr>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𝑍</m:t>
                                      </m:r>
                                    </m:e>
                                    <m:sub>
                                      <m:r>
                                        <a:rPr lang="en-GB" sz="2000" b="0" i="1" smtClean="0">
                                          <a:latin typeface="Cambria Math" panose="02040503050406030204" pitchFamily="18" charset="0"/>
                                        </a:rPr>
                                        <m:t>𝑀𝑜𝑙𝑃𝑟𝑏</m:t>
                                      </m:r>
                                      <m:r>
                                        <a:rPr lang="en-GB" sz="2000" b="0" i="1" smtClean="0">
                                          <a:latin typeface="Cambria Math" panose="02040503050406030204" pitchFamily="18" charset="0"/>
                                        </a:rPr>
                                        <m:t>−</m:t>
                                      </m:r>
                                      <m:r>
                                        <a:rPr lang="en-GB" sz="2000" b="0" i="1" smtClean="0">
                                          <a:latin typeface="Cambria Math" panose="02040503050406030204" pitchFamily="18" charset="0"/>
                                        </a:rPr>
                                        <m:t>𝑐𝑙𝑎𝑠h</m:t>
                                      </m:r>
                                    </m:sub>
                                  </m:sSub>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𝑍</m:t>
                                      </m:r>
                                    </m:e>
                                    <m:sub>
                                      <m:r>
                                        <a:rPr lang="en-GB" sz="2000" b="0" i="1" smtClean="0">
                                          <a:latin typeface="Cambria Math" panose="02040503050406030204" pitchFamily="18" charset="0"/>
                                        </a:rPr>
                                        <m:t>𝐵𝑎𝑐𝑘𝑏𝑜𝑛𝑒</m:t>
                                      </m:r>
                                    </m:sub>
                                  </m:sSub>
                                </m:e>
                              </m:d>
                            </m:e>
                          </m:mr>
                          <m:mr>
                            <m:e>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3</m:t>
                                  </m:r>
                                </m:den>
                              </m:f>
                              <m:d>
                                <m:dPr>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𝑍</m:t>
                                      </m:r>
                                    </m:e>
                                    <m:sub>
                                      <m:r>
                                        <a:rPr lang="en-GB" sz="2000" b="0" i="1" smtClean="0">
                                          <a:latin typeface="Cambria Math" panose="02040503050406030204" pitchFamily="18" charset="0"/>
                                        </a:rPr>
                                        <m:t>𝐺𝐷𝑇</m:t>
                                      </m:r>
                                      <m:r>
                                        <a:rPr lang="en-GB" sz="2000" b="0" i="1" smtClean="0">
                                          <a:latin typeface="Cambria Math" panose="02040503050406030204" pitchFamily="18" charset="0"/>
                                        </a:rPr>
                                        <m:t>−</m:t>
                                      </m:r>
                                      <m:r>
                                        <a:rPr lang="en-GB" sz="2000" b="0" i="1" smtClean="0">
                                          <a:latin typeface="Cambria Math" panose="02040503050406030204" pitchFamily="18" charset="0"/>
                                        </a:rPr>
                                        <m:t>𝐻𝐴</m:t>
                                      </m:r>
                                    </m:sub>
                                  </m:sSub>
                                </m:e>
                              </m:d>
                            </m:e>
                          </m:mr>
                        </m:m>
                      </m:e>
                    </m:d>
                    <m:r>
                      <a:rPr lang="en-GB" sz="2000" b="0" i="1" smtClean="0">
                        <a:latin typeface="Cambria Math" panose="02040503050406030204" pitchFamily="18" charset="0"/>
                      </a:rPr>
                      <m:t>∗</m:t>
                    </m:r>
                    <m:r>
                      <a:rPr lang="en-GB" sz="2000" b="0" i="1" smtClean="0">
                        <a:latin typeface="Cambria Math" panose="02040503050406030204" pitchFamily="18" charset="0"/>
                      </a:rPr>
                      <m:t>𝑐𝑜𝑣𝑒𝑟𝑎𝑔𝑒</m:t>
                    </m:r>
                  </m:oMath>
                </a14:m>
                <a:endParaRPr lang="en-US" sz="2000" dirty="0"/>
              </a:p>
            </p:txBody>
          </p:sp>
        </mc:Choice>
        <mc:Fallback xmlns="">
          <p:sp>
            <p:nvSpPr>
              <p:cNvPr id="3" name="Content Placeholder 2">
                <a:extLst>
                  <a:ext uri="{FF2B5EF4-FFF2-40B4-BE49-F238E27FC236}">
                    <a16:creationId xmlns:a16="http://schemas.microsoft.com/office/drawing/2014/main" id="{7EDB73F3-62E1-034C-9ABC-743D5AE00CE9}"/>
                  </a:ext>
                </a:extLst>
              </p:cNvPr>
              <p:cNvSpPr>
                <a:spLocks noGrp="1" noRot="1" noChangeAspect="1" noMove="1" noResize="1" noEditPoints="1" noAdjustHandles="1" noChangeArrowheads="1" noChangeShapeType="1" noTextEdit="1"/>
              </p:cNvSpPr>
              <p:nvPr>
                <p:ph idx="1"/>
              </p:nvPr>
            </p:nvSpPr>
            <p:spPr>
              <a:blipFill>
                <a:blip r:embed="rId3"/>
                <a:stretch>
                  <a:fillRect l="-1090" t="-1695"/>
                </a:stretch>
              </a:blipFill>
            </p:spPr>
            <p:txBody>
              <a:bodyPr/>
              <a:lstStyle/>
              <a:p>
                <a:r>
                  <a:rPr lang="en-US">
                    <a:noFill/>
                  </a:rPr>
                  <a:t> </a:t>
                </a:r>
              </a:p>
            </p:txBody>
          </p:sp>
        </mc:Fallback>
      </mc:AlternateContent>
    </p:spTree>
    <p:extLst>
      <p:ext uri="{BB962C8B-B14F-4D97-AF65-F5344CB8AC3E}">
        <p14:creationId xmlns:p14="http://schemas.microsoft.com/office/powerpoint/2010/main" val="138940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screenshot of a cell phone&#10;&#10;Description automatically generated">
            <a:extLst>
              <a:ext uri="{FF2B5EF4-FFF2-40B4-BE49-F238E27FC236}">
                <a16:creationId xmlns:a16="http://schemas.microsoft.com/office/drawing/2014/main" id="{68A1D50D-EE12-4A43-9C5E-F15587F42417}"/>
              </a:ext>
            </a:extLst>
          </p:cNvPr>
          <p:cNvPicPr>
            <a:picLocks noChangeAspect="1"/>
          </p:cNvPicPr>
          <p:nvPr/>
        </p:nvPicPr>
        <p:blipFill>
          <a:blip r:embed="rId3"/>
          <a:stretch>
            <a:fillRect/>
          </a:stretch>
        </p:blipFill>
        <p:spPr>
          <a:xfrm>
            <a:off x="3725882" y="1447800"/>
            <a:ext cx="5620913" cy="4215685"/>
          </a:xfrm>
          <a:prstGeom prst="rect">
            <a:avLst/>
          </a:prstGeom>
        </p:spPr>
      </p:pic>
      <p:sp>
        <p:nvSpPr>
          <p:cNvPr id="2" name="Title 1">
            <a:extLst>
              <a:ext uri="{FF2B5EF4-FFF2-40B4-BE49-F238E27FC236}">
                <a16:creationId xmlns:a16="http://schemas.microsoft.com/office/drawing/2014/main" id="{6E32A901-31D6-9E4B-8127-A05EA506CD29}"/>
              </a:ext>
            </a:extLst>
          </p:cNvPr>
          <p:cNvSpPr>
            <a:spLocks noGrp="1"/>
          </p:cNvSpPr>
          <p:nvPr>
            <p:ph type="title"/>
          </p:nvPr>
        </p:nvSpPr>
        <p:spPr/>
        <p:txBody>
          <a:bodyPr/>
          <a:lstStyle/>
          <a:p>
            <a:r>
              <a:rPr lang="en-US" dirty="0"/>
              <a:t>Comparison to default scoring: Torsion-only</a:t>
            </a:r>
          </a:p>
        </p:txBody>
      </p:sp>
      <p:sp>
        <p:nvSpPr>
          <p:cNvPr id="6" name="Content Placeholder 5">
            <a:extLst>
              <a:ext uri="{FF2B5EF4-FFF2-40B4-BE49-F238E27FC236}">
                <a16:creationId xmlns:a16="http://schemas.microsoft.com/office/drawing/2014/main" id="{A49452D5-4436-ED4E-AE53-85750729C0C9}"/>
              </a:ext>
            </a:extLst>
          </p:cNvPr>
          <p:cNvSpPr>
            <a:spLocks noGrp="1"/>
          </p:cNvSpPr>
          <p:nvPr>
            <p:ph sz="half" idx="2"/>
          </p:nvPr>
        </p:nvSpPr>
        <p:spPr>
          <a:xfrm>
            <a:off x="523875" y="1700808"/>
            <a:ext cx="3357748" cy="4495800"/>
          </a:xfrm>
        </p:spPr>
        <p:txBody>
          <a:bodyPr/>
          <a:lstStyle/>
          <a:p>
            <a:r>
              <a:rPr lang="en-US" sz="2400" dirty="0"/>
              <a:t>Torsion-only scores ~orthogonal to default</a:t>
            </a:r>
          </a:p>
          <a:p>
            <a:pPr lvl="1"/>
            <a:r>
              <a:rPr lang="en-US" sz="2000" dirty="0"/>
              <a:t>Upweights mostly wrong models with a kernel of truth</a:t>
            </a:r>
          </a:p>
          <a:p>
            <a:pPr lvl="1"/>
            <a:r>
              <a:rPr lang="en-US" sz="2000" dirty="0" err="1"/>
              <a:t>Downweights</a:t>
            </a:r>
            <a:r>
              <a:rPr lang="en-US" sz="2000" dirty="0"/>
              <a:t> models with correct fold but poor control of torsions</a:t>
            </a:r>
          </a:p>
          <a:p>
            <a:endParaRPr lang="en-US" sz="2400" dirty="0"/>
          </a:p>
        </p:txBody>
      </p:sp>
      <p:sp>
        <p:nvSpPr>
          <p:cNvPr id="12" name="TextBox 11">
            <a:extLst>
              <a:ext uri="{FF2B5EF4-FFF2-40B4-BE49-F238E27FC236}">
                <a16:creationId xmlns:a16="http://schemas.microsoft.com/office/drawing/2014/main" id="{A1917E4A-AE17-C64C-8FA1-1A13FC236A83}"/>
              </a:ext>
            </a:extLst>
          </p:cNvPr>
          <p:cNvSpPr txBox="1"/>
          <p:nvPr/>
        </p:nvSpPr>
        <p:spPr>
          <a:xfrm>
            <a:off x="4664993" y="1628801"/>
            <a:ext cx="3755239" cy="307778"/>
          </a:xfrm>
          <a:prstGeom prst="rect">
            <a:avLst/>
          </a:prstGeom>
          <a:noFill/>
        </p:spPr>
        <p:txBody>
          <a:bodyPr wrap="square" rtlCol="0">
            <a:spAutoFit/>
          </a:bodyPr>
          <a:lstStyle/>
          <a:p>
            <a:r>
              <a:rPr lang="en-US" sz="1400" dirty="0"/>
              <a:t>Pure torsion vs default (all TBM-easy/hard)</a:t>
            </a:r>
          </a:p>
        </p:txBody>
      </p:sp>
      <p:sp>
        <p:nvSpPr>
          <p:cNvPr id="14" name="TextBox 13">
            <a:extLst>
              <a:ext uri="{FF2B5EF4-FFF2-40B4-BE49-F238E27FC236}">
                <a16:creationId xmlns:a16="http://schemas.microsoft.com/office/drawing/2014/main" id="{EC9DC00E-FB2D-CD4C-A838-9A7CB3541574}"/>
              </a:ext>
            </a:extLst>
          </p:cNvPr>
          <p:cNvSpPr txBox="1"/>
          <p:nvPr/>
        </p:nvSpPr>
        <p:spPr>
          <a:xfrm>
            <a:off x="8370999" y="4310324"/>
            <a:ext cx="657646" cy="423434"/>
          </a:xfrm>
          <a:prstGeom prst="rect">
            <a:avLst/>
          </a:prstGeom>
          <a:noFill/>
        </p:spPr>
        <p:txBody>
          <a:bodyPr wrap="square" rtlCol="0">
            <a:spAutoFit/>
          </a:bodyPr>
          <a:lstStyle/>
          <a:p>
            <a:r>
              <a:rPr lang="en-US" sz="1400" dirty="0"/>
              <a:t>322</a:t>
            </a:r>
          </a:p>
        </p:txBody>
      </p:sp>
      <p:sp>
        <p:nvSpPr>
          <p:cNvPr id="15" name="TextBox 14">
            <a:extLst>
              <a:ext uri="{FF2B5EF4-FFF2-40B4-BE49-F238E27FC236}">
                <a16:creationId xmlns:a16="http://schemas.microsoft.com/office/drawing/2014/main" id="{C13C2EF6-684C-E645-B416-46387C19C94A}"/>
              </a:ext>
            </a:extLst>
          </p:cNvPr>
          <p:cNvSpPr txBox="1"/>
          <p:nvPr/>
        </p:nvSpPr>
        <p:spPr>
          <a:xfrm>
            <a:off x="8380923" y="4775187"/>
            <a:ext cx="657646" cy="423434"/>
          </a:xfrm>
          <a:prstGeom prst="rect">
            <a:avLst/>
          </a:prstGeom>
          <a:noFill/>
        </p:spPr>
        <p:txBody>
          <a:bodyPr wrap="square" rtlCol="0">
            <a:spAutoFit/>
          </a:bodyPr>
          <a:lstStyle/>
          <a:p>
            <a:r>
              <a:rPr lang="en-US" sz="1400" dirty="0"/>
              <a:t>261</a:t>
            </a:r>
          </a:p>
        </p:txBody>
      </p:sp>
      <p:sp>
        <p:nvSpPr>
          <p:cNvPr id="16" name="TextBox 15">
            <a:extLst>
              <a:ext uri="{FF2B5EF4-FFF2-40B4-BE49-F238E27FC236}">
                <a16:creationId xmlns:a16="http://schemas.microsoft.com/office/drawing/2014/main" id="{7EC28694-98AA-0548-B5AC-C6646E0D7FCF}"/>
              </a:ext>
            </a:extLst>
          </p:cNvPr>
          <p:cNvSpPr txBox="1"/>
          <p:nvPr/>
        </p:nvSpPr>
        <p:spPr>
          <a:xfrm>
            <a:off x="7874794" y="4581128"/>
            <a:ext cx="657646" cy="423434"/>
          </a:xfrm>
          <a:prstGeom prst="rect">
            <a:avLst/>
          </a:prstGeom>
          <a:noFill/>
        </p:spPr>
        <p:txBody>
          <a:bodyPr wrap="square" rtlCol="0">
            <a:spAutoFit/>
          </a:bodyPr>
          <a:lstStyle/>
          <a:p>
            <a:r>
              <a:rPr lang="en-US" sz="1400" dirty="0"/>
              <a:t>145</a:t>
            </a:r>
          </a:p>
        </p:txBody>
      </p:sp>
      <p:sp>
        <p:nvSpPr>
          <p:cNvPr id="17" name="TextBox 16">
            <a:extLst>
              <a:ext uri="{FF2B5EF4-FFF2-40B4-BE49-F238E27FC236}">
                <a16:creationId xmlns:a16="http://schemas.microsoft.com/office/drawing/2014/main" id="{2EF5515B-DF9C-1449-99BF-E474874D2F12}"/>
              </a:ext>
            </a:extLst>
          </p:cNvPr>
          <p:cNvSpPr txBox="1"/>
          <p:nvPr/>
        </p:nvSpPr>
        <p:spPr>
          <a:xfrm>
            <a:off x="8162826" y="1997454"/>
            <a:ext cx="657646" cy="423434"/>
          </a:xfrm>
          <a:prstGeom prst="rect">
            <a:avLst/>
          </a:prstGeom>
          <a:noFill/>
        </p:spPr>
        <p:txBody>
          <a:bodyPr wrap="square" rtlCol="0">
            <a:spAutoFit/>
          </a:bodyPr>
          <a:lstStyle/>
          <a:p>
            <a:r>
              <a:rPr lang="en-US" sz="1400" dirty="0"/>
              <a:t>222</a:t>
            </a:r>
          </a:p>
        </p:txBody>
      </p:sp>
      <p:sp>
        <p:nvSpPr>
          <p:cNvPr id="18" name="TextBox 17">
            <a:extLst>
              <a:ext uri="{FF2B5EF4-FFF2-40B4-BE49-F238E27FC236}">
                <a16:creationId xmlns:a16="http://schemas.microsoft.com/office/drawing/2014/main" id="{945EC8D7-E2CF-0B42-8C74-3DE935907CC4}"/>
              </a:ext>
            </a:extLst>
          </p:cNvPr>
          <p:cNvSpPr txBox="1"/>
          <p:nvPr/>
        </p:nvSpPr>
        <p:spPr>
          <a:xfrm>
            <a:off x="7668344" y="2060848"/>
            <a:ext cx="523116" cy="423434"/>
          </a:xfrm>
          <a:prstGeom prst="rect">
            <a:avLst/>
          </a:prstGeom>
          <a:noFill/>
        </p:spPr>
        <p:txBody>
          <a:bodyPr wrap="square" rtlCol="0">
            <a:spAutoFit/>
          </a:bodyPr>
          <a:lstStyle/>
          <a:p>
            <a:r>
              <a:rPr lang="en-US" sz="1400" dirty="0">
                <a:solidFill>
                  <a:srgbClr val="FF0000"/>
                </a:solidFill>
              </a:rPr>
              <a:t>43</a:t>
            </a:r>
          </a:p>
        </p:txBody>
      </p:sp>
      <p:grpSp>
        <p:nvGrpSpPr>
          <p:cNvPr id="47" name="Group 46">
            <a:extLst>
              <a:ext uri="{FF2B5EF4-FFF2-40B4-BE49-F238E27FC236}">
                <a16:creationId xmlns:a16="http://schemas.microsoft.com/office/drawing/2014/main" id="{FC3312A1-DC89-A74D-AC28-C798F408B11F}"/>
              </a:ext>
            </a:extLst>
          </p:cNvPr>
          <p:cNvGrpSpPr/>
          <p:nvPr/>
        </p:nvGrpSpPr>
        <p:grpSpPr>
          <a:xfrm>
            <a:off x="6569164" y="2185119"/>
            <a:ext cx="851935" cy="556317"/>
            <a:chOff x="6569164" y="2185119"/>
            <a:chExt cx="851935" cy="556317"/>
          </a:xfrm>
        </p:grpSpPr>
        <p:sp>
          <p:nvSpPr>
            <p:cNvPr id="20" name="TextBox 19">
              <a:extLst>
                <a:ext uri="{FF2B5EF4-FFF2-40B4-BE49-F238E27FC236}">
                  <a16:creationId xmlns:a16="http://schemas.microsoft.com/office/drawing/2014/main" id="{F8194FD3-B800-934A-A919-32338E56D516}"/>
                </a:ext>
              </a:extLst>
            </p:cNvPr>
            <p:cNvSpPr txBox="1"/>
            <p:nvPr/>
          </p:nvSpPr>
          <p:spPr>
            <a:xfrm>
              <a:off x="6569164" y="2185119"/>
              <a:ext cx="523116" cy="307777"/>
            </a:xfrm>
            <a:prstGeom prst="rect">
              <a:avLst/>
            </a:prstGeom>
            <a:noFill/>
          </p:spPr>
          <p:txBody>
            <a:bodyPr wrap="square" rtlCol="0">
              <a:spAutoFit/>
            </a:bodyPr>
            <a:lstStyle/>
            <a:p>
              <a:r>
                <a:rPr lang="en-US" sz="1400" dirty="0">
                  <a:solidFill>
                    <a:srgbClr val="FF0000"/>
                  </a:solidFill>
                </a:rPr>
                <a:t>344</a:t>
              </a:r>
            </a:p>
          </p:txBody>
        </p:sp>
        <p:cxnSp>
          <p:nvCxnSpPr>
            <p:cNvPr id="22" name="Straight Arrow Connector 21">
              <a:extLst>
                <a:ext uri="{FF2B5EF4-FFF2-40B4-BE49-F238E27FC236}">
                  <a16:creationId xmlns:a16="http://schemas.microsoft.com/office/drawing/2014/main" id="{85C02508-C78D-E944-8A7C-A4E025CA4A0E}"/>
                </a:ext>
              </a:extLst>
            </p:cNvPr>
            <p:cNvCxnSpPr>
              <a:cxnSpLocks/>
            </p:cNvCxnSpPr>
            <p:nvPr/>
          </p:nvCxnSpPr>
          <p:spPr bwMode="auto">
            <a:xfrm>
              <a:off x="6967280" y="2383661"/>
              <a:ext cx="453819" cy="357775"/>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grpSp>
        <p:nvGrpSpPr>
          <p:cNvPr id="44" name="Group 43">
            <a:extLst>
              <a:ext uri="{FF2B5EF4-FFF2-40B4-BE49-F238E27FC236}">
                <a16:creationId xmlns:a16="http://schemas.microsoft.com/office/drawing/2014/main" id="{D3E48FCD-4794-3D45-AAF8-623D6F67022A}"/>
              </a:ext>
            </a:extLst>
          </p:cNvPr>
          <p:cNvGrpSpPr/>
          <p:nvPr/>
        </p:nvGrpSpPr>
        <p:grpSpPr>
          <a:xfrm>
            <a:off x="6479774" y="1916832"/>
            <a:ext cx="1116562" cy="423434"/>
            <a:chOff x="6151002" y="2130337"/>
            <a:chExt cx="1116562" cy="423434"/>
          </a:xfrm>
        </p:grpSpPr>
        <p:sp>
          <p:nvSpPr>
            <p:cNvPr id="19" name="TextBox 18">
              <a:extLst>
                <a:ext uri="{FF2B5EF4-FFF2-40B4-BE49-F238E27FC236}">
                  <a16:creationId xmlns:a16="http://schemas.microsoft.com/office/drawing/2014/main" id="{9899893D-CFD5-794A-B9CE-30EA722F263F}"/>
                </a:ext>
              </a:extLst>
            </p:cNvPr>
            <p:cNvSpPr txBox="1"/>
            <p:nvPr/>
          </p:nvSpPr>
          <p:spPr>
            <a:xfrm>
              <a:off x="6151002" y="2130337"/>
              <a:ext cx="657646" cy="423434"/>
            </a:xfrm>
            <a:prstGeom prst="rect">
              <a:avLst/>
            </a:prstGeom>
            <a:noFill/>
          </p:spPr>
          <p:txBody>
            <a:bodyPr wrap="square" rtlCol="0">
              <a:spAutoFit/>
            </a:bodyPr>
            <a:lstStyle/>
            <a:p>
              <a:r>
                <a:rPr lang="en-US" sz="1400" dirty="0">
                  <a:solidFill>
                    <a:srgbClr val="FF0000"/>
                  </a:solidFill>
                </a:rPr>
                <a:t>368</a:t>
              </a:r>
            </a:p>
          </p:txBody>
        </p:sp>
        <p:cxnSp>
          <p:nvCxnSpPr>
            <p:cNvPr id="24" name="Straight Arrow Connector 23">
              <a:extLst>
                <a:ext uri="{FF2B5EF4-FFF2-40B4-BE49-F238E27FC236}">
                  <a16:creationId xmlns:a16="http://schemas.microsoft.com/office/drawing/2014/main" id="{81F7E6F7-5F6C-D54C-9009-A5C0F30C4F89}"/>
                </a:ext>
              </a:extLst>
            </p:cNvPr>
            <p:cNvCxnSpPr>
              <a:cxnSpLocks/>
            </p:cNvCxnSpPr>
            <p:nvPr/>
          </p:nvCxnSpPr>
          <p:spPr bwMode="auto">
            <a:xfrm>
              <a:off x="6567072" y="2257075"/>
              <a:ext cx="700492" cy="54330"/>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sp>
        <p:nvSpPr>
          <p:cNvPr id="25" name="TextBox 24">
            <a:extLst>
              <a:ext uri="{FF2B5EF4-FFF2-40B4-BE49-F238E27FC236}">
                <a16:creationId xmlns:a16="http://schemas.microsoft.com/office/drawing/2014/main" id="{98DBC001-861B-2F43-8C13-F5F7276221C0}"/>
              </a:ext>
            </a:extLst>
          </p:cNvPr>
          <p:cNvSpPr txBox="1"/>
          <p:nvPr/>
        </p:nvSpPr>
        <p:spPr>
          <a:xfrm>
            <a:off x="5727145" y="2429502"/>
            <a:ext cx="657646" cy="307777"/>
          </a:xfrm>
          <a:prstGeom prst="rect">
            <a:avLst/>
          </a:prstGeom>
          <a:noFill/>
        </p:spPr>
        <p:txBody>
          <a:bodyPr wrap="square" rtlCol="0">
            <a:spAutoFit/>
          </a:bodyPr>
          <a:lstStyle/>
          <a:p>
            <a:r>
              <a:rPr lang="en-US" sz="1400" dirty="0">
                <a:solidFill>
                  <a:srgbClr val="FF0000"/>
                </a:solidFill>
              </a:rPr>
              <a:t>309</a:t>
            </a:r>
          </a:p>
        </p:txBody>
      </p:sp>
      <p:cxnSp>
        <p:nvCxnSpPr>
          <p:cNvPr id="27" name="Straight Arrow Connector 26">
            <a:extLst>
              <a:ext uri="{FF2B5EF4-FFF2-40B4-BE49-F238E27FC236}">
                <a16:creationId xmlns:a16="http://schemas.microsoft.com/office/drawing/2014/main" id="{04BD2148-ADC3-5149-8EB1-31E734C7B44E}"/>
              </a:ext>
            </a:extLst>
          </p:cNvPr>
          <p:cNvCxnSpPr>
            <a:cxnSpLocks/>
            <a:stCxn id="25" idx="2"/>
          </p:cNvCxnSpPr>
          <p:nvPr/>
        </p:nvCxnSpPr>
        <p:spPr bwMode="auto">
          <a:xfrm>
            <a:off x="6055968" y="2737279"/>
            <a:ext cx="244224" cy="569503"/>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nvGrpSpPr>
          <p:cNvPr id="53" name="Group 52">
            <a:extLst>
              <a:ext uri="{FF2B5EF4-FFF2-40B4-BE49-F238E27FC236}">
                <a16:creationId xmlns:a16="http://schemas.microsoft.com/office/drawing/2014/main" id="{E69BAC98-0C8E-3442-9DD2-4921FB4D872E}"/>
              </a:ext>
            </a:extLst>
          </p:cNvPr>
          <p:cNvGrpSpPr/>
          <p:nvPr/>
        </p:nvGrpSpPr>
        <p:grpSpPr>
          <a:xfrm>
            <a:off x="6985622" y="2069462"/>
            <a:ext cx="657646" cy="351172"/>
            <a:chOff x="6444208" y="2420888"/>
            <a:chExt cx="657646" cy="351172"/>
          </a:xfrm>
        </p:grpSpPr>
        <p:sp>
          <p:nvSpPr>
            <p:cNvPr id="29" name="TextBox 28">
              <a:extLst>
                <a:ext uri="{FF2B5EF4-FFF2-40B4-BE49-F238E27FC236}">
                  <a16:creationId xmlns:a16="http://schemas.microsoft.com/office/drawing/2014/main" id="{56B223D3-8C6A-9C49-95CC-A187A56E17D1}"/>
                </a:ext>
              </a:extLst>
            </p:cNvPr>
            <p:cNvSpPr txBox="1"/>
            <p:nvPr/>
          </p:nvSpPr>
          <p:spPr>
            <a:xfrm>
              <a:off x="6444208" y="2420888"/>
              <a:ext cx="657646" cy="307777"/>
            </a:xfrm>
            <a:prstGeom prst="rect">
              <a:avLst/>
            </a:prstGeom>
            <a:noFill/>
          </p:spPr>
          <p:txBody>
            <a:bodyPr wrap="square" rtlCol="0">
              <a:spAutoFit/>
            </a:bodyPr>
            <a:lstStyle/>
            <a:p>
              <a:r>
                <a:rPr lang="en-US" sz="1400" dirty="0">
                  <a:solidFill>
                    <a:srgbClr val="FF0000"/>
                  </a:solidFill>
                </a:rPr>
                <a:t>55</a:t>
              </a:r>
            </a:p>
          </p:txBody>
        </p:sp>
        <p:cxnSp>
          <p:nvCxnSpPr>
            <p:cNvPr id="31" name="Straight Arrow Connector 30">
              <a:extLst>
                <a:ext uri="{FF2B5EF4-FFF2-40B4-BE49-F238E27FC236}">
                  <a16:creationId xmlns:a16="http://schemas.microsoft.com/office/drawing/2014/main" id="{1F64A2EE-2BDF-6045-B216-490D90F535F7}"/>
                </a:ext>
              </a:extLst>
            </p:cNvPr>
            <p:cNvCxnSpPr>
              <a:cxnSpLocks/>
            </p:cNvCxnSpPr>
            <p:nvPr/>
          </p:nvCxnSpPr>
          <p:spPr bwMode="auto">
            <a:xfrm>
              <a:off x="6773031" y="2596301"/>
              <a:ext cx="328823" cy="175759"/>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sp>
        <p:nvSpPr>
          <p:cNvPr id="49" name="TextBox 48">
            <a:extLst>
              <a:ext uri="{FF2B5EF4-FFF2-40B4-BE49-F238E27FC236}">
                <a16:creationId xmlns:a16="http://schemas.microsoft.com/office/drawing/2014/main" id="{34520A6C-0012-1F4F-AC14-304D3DD816E1}"/>
              </a:ext>
            </a:extLst>
          </p:cNvPr>
          <p:cNvSpPr txBox="1"/>
          <p:nvPr/>
        </p:nvSpPr>
        <p:spPr>
          <a:xfrm>
            <a:off x="5807318" y="5415607"/>
            <a:ext cx="1556836" cy="461665"/>
          </a:xfrm>
          <a:prstGeom prst="rect">
            <a:avLst/>
          </a:prstGeom>
          <a:solidFill>
            <a:schemeClr val="bg1"/>
          </a:solidFill>
        </p:spPr>
        <p:txBody>
          <a:bodyPr wrap="none" rtlCol="0">
            <a:spAutoFit/>
          </a:bodyPr>
          <a:lstStyle/>
          <a:p>
            <a:r>
              <a:rPr lang="el-GR" dirty="0"/>
              <a:t>Σ</a:t>
            </a:r>
            <a:r>
              <a:rPr lang="en-GB" dirty="0"/>
              <a:t>(Z</a:t>
            </a:r>
            <a:r>
              <a:rPr lang="en-GB" baseline="-25000" dirty="0"/>
              <a:t>TBM</a:t>
            </a:r>
            <a:r>
              <a:rPr lang="en-GB" dirty="0"/>
              <a:t>&gt;0)</a:t>
            </a:r>
            <a:endParaRPr lang="en-US" dirty="0"/>
          </a:p>
        </p:txBody>
      </p:sp>
      <p:sp>
        <p:nvSpPr>
          <p:cNvPr id="50" name="TextBox 49">
            <a:extLst>
              <a:ext uri="{FF2B5EF4-FFF2-40B4-BE49-F238E27FC236}">
                <a16:creationId xmlns:a16="http://schemas.microsoft.com/office/drawing/2014/main" id="{0921B741-F883-6A43-A2C7-1EE083FE23DA}"/>
              </a:ext>
            </a:extLst>
          </p:cNvPr>
          <p:cNvSpPr txBox="1"/>
          <p:nvPr/>
        </p:nvSpPr>
        <p:spPr>
          <a:xfrm rot="16200000">
            <a:off x="2845429" y="3075950"/>
            <a:ext cx="2257349" cy="461665"/>
          </a:xfrm>
          <a:prstGeom prst="rect">
            <a:avLst/>
          </a:prstGeom>
          <a:solidFill>
            <a:schemeClr val="bg1"/>
          </a:solidFill>
        </p:spPr>
        <p:txBody>
          <a:bodyPr wrap="none" rtlCol="0">
            <a:spAutoFit/>
          </a:bodyPr>
          <a:lstStyle/>
          <a:p>
            <a:r>
              <a:rPr lang="el-GR" dirty="0"/>
              <a:t>Σ</a:t>
            </a:r>
            <a:r>
              <a:rPr lang="en-GB" dirty="0"/>
              <a:t>(</a:t>
            </a:r>
            <a:r>
              <a:rPr lang="en-GB" dirty="0" err="1"/>
              <a:t>Z</a:t>
            </a:r>
            <a:r>
              <a:rPr lang="en-GB" baseline="-25000" dirty="0" err="1"/>
              <a:t>torsion</a:t>
            </a:r>
            <a:r>
              <a:rPr lang="en-GB" dirty="0"/>
              <a:t>&gt;0)     </a:t>
            </a:r>
            <a:endParaRPr lang="en-US" dirty="0"/>
          </a:p>
        </p:txBody>
      </p:sp>
    </p:spTree>
    <p:extLst>
      <p:ext uri="{BB962C8B-B14F-4D97-AF65-F5344CB8AC3E}">
        <p14:creationId xmlns:p14="http://schemas.microsoft.com/office/powerpoint/2010/main" val="145768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C149-6B12-1249-BC18-E7E9B20ED1DE}"/>
              </a:ext>
            </a:extLst>
          </p:cNvPr>
          <p:cNvSpPr>
            <a:spLocks noGrp="1"/>
          </p:cNvSpPr>
          <p:nvPr>
            <p:ph type="title"/>
          </p:nvPr>
        </p:nvSpPr>
        <p:spPr/>
        <p:txBody>
          <a:bodyPr/>
          <a:lstStyle/>
          <a:p>
            <a:r>
              <a:rPr lang="en-US" dirty="0"/>
              <a:t>Interlude: model geometry mark-up</a:t>
            </a:r>
          </a:p>
        </p:txBody>
      </p:sp>
      <p:pic>
        <p:nvPicPr>
          <p:cNvPr id="6" name="Picture 5">
            <a:extLst>
              <a:ext uri="{FF2B5EF4-FFF2-40B4-BE49-F238E27FC236}">
                <a16:creationId xmlns:a16="http://schemas.microsoft.com/office/drawing/2014/main" id="{3F0F48CA-ACA3-3442-880C-C93B1936FABD}"/>
              </a:ext>
            </a:extLst>
          </p:cNvPr>
          <p:cNvPicPr>
            <a:picLocks noChangeAspect="1"/>
          </p:cNvPicPr>
          <p:nvPr/>
        </p:nvPicPr>
        <p:blipFill>
          <a:blip r:embed="rId3"/>
          <a:stretch>
            <a:fillRect/>
          </a:stretch>
        </p:blipFill>
        <p:spPr>
          <a:xfrm>
            <a:off x="251520" y="1628800"/>
            <a:ext cx="5439618" cy="4350436"/>
          </a:xfrm>
          <a:prstGeom prst="rect">
            <a:avLst/>
          </a:prstGeom>
        </p:spPr>
      </p:pic>
      <p:grpSp>
        <p:nvGrpSpPr>
          <p:cNvPr id="10" name="Group 9">
            <a:extLst>
              <a:ext uri="{FF2B5EF4-FFF2-40B4-BE49-F238E27FC236}">
                <a16:creationId xmlns:a16="http://schemas.microsoft.com/office/drawing/2014/main" id="{5748801E-72E6-E043-BDB3-8CF1430DC2BE}"/>
              </a:ext>
            </a:extLst>
          </p:cNvPr>
          <p:cNvGrpSpPr/>
          <p:nvPr/>
        </p:nvGrpSpPr>
        <p:grpSpPr>
          <a:xfrm>
            <a:off x="4572000" y="2204864"/>
            <a:ext cx="4572000" cy="646331"/>
            <a:chOff x="4572000" y="2204864"/>
            <a:chExt cx="4572000" cy="646331"/>
          </a:xfrm>
        </p:grpSpPr>
        <p:sp>
          <p:nvSpPr>
            <p:cNvPr id="7" name="TextBox 6">
              <a:extLst>
                <a:ext uri="{FF2B5EF4-FFF2-40B4-BE49-F238E27FC236}">
                  <a16:creationId xmlns:a16="http://schemas.microsoft.com/office/drawing/2014/main" id="{C95F8E9E-280C-A342-AD42-F2E57E9B96C5}"/>
                </a:ext>
              </a:extLst>
            </p:cNvPr>
            <p:cNvSpPr txBox="1"/>
            <p:nvPr/>
          </p:nvSpPr>
          <p:spPr>
            <a:xfrm>
              <a:off x="5580112" y="2204864"/>
              <a:ext cx="3563888" cy="646331"/>
            </a:xfrm>
            <a:prstGeom prst="rect">
              <a:avLst/>
            </a:prstGeom>
            <a:noFill/>
          </p:spPr>
          <p:txBody>
            <a:bodyPr wrap="square" rtlCol="0">
              <a:spAutoFit/>
            </a:bodyPr>
            <a:lstStyle/>
            <a:p>
              <a:r>
                <a:rPr lang="en-US" sz="1800" dirty="0">
                  <a:solidFill>
                    <a:srgbClr val="FF0000"/>
                  </a:solidFill>
                </a:rPr>
                <a:t>Ramachandran (backbone geometry) outlier (P &lt; 0.0005)</a:t>
              </a:r>
            </a:p>
          </p:txBody>
        </p:sp>
        <p:cxnSp>
          <p:nvCxnSpPr>
            <p:cNvPr id="9" name="Straight Arrow Connector 8">
              <a:extLst>
                <a:ext uri="{FF2B5EF4-FFF2-40B4-BE49-F238E27FC236}">
                  <a16:creationId xmlns:a16="http://schemas.microsoft.com/office/drawing/2014/main" id="{D587CC78-704A-0C4B-8002-255EC96C7E28}"/>
                </a:ext>
              </a:extLst>
            </p:cNvPr>
            <p:cNvCxnSpPr/>
            <p:nvPr/>
          </p:nvCxnSpPr>
          <p:spPr bwMode="auto">
            <a:xfrm flipH="1" flipV="1">
              <a:off x="4572000" y="2348880"/>
              <a:ext cx="936104" cy="144016"/>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grpSp>
        <p:nvGrpSpPr>
          <p:cNvPr id="11" name="Group 10">
            <a:extLst>
              <a:ext uri="{FF2B5EF4-FFF2-40B4-BE49-F238E27FC236}">
                <a16:creationId xmlns:a16="http://schemas.microsoft.com/office/drawing/2014/main" id="{F4C8C416-5250-2B4D-A6A4-6B14E7BD78C9}"/>
              </a:ext>
            </a:extLst>
          </p:cNvPr>
          <p:cNvGrpSpPr/>
          <p:nvPr/>
        </p:nvGrpSpPr>
        <p:grpSpPr>
          <a:xfrm>
            <a:off x="3419872" y="2924944"/>
            <a:ext cx="5868144" cy="1202130"/>
            <a:chOff x="3275856" y="2204864"/>
            <a:chExt cx="5868144" cy="1202130"/>
          </a:xfrm>
        </p:grpSpPr>
        <p:sp>
          <p:nvSpPr>
            <p:cNvPr id="12" name="TextBox 11">
              <a:extLst>
                <a:ext uri="{FF2B5EF4-FFF2-40B4-BE49-F238E27FC236}">
                  <a16:creationId xmlns:a16="http://schemas.microsoft.com/office/drawing/2014/main" id="{26F7C823-A4D3-724D-A7C5-A2225E86204F}"/>
                </a:ext>
              </a:extLst>
            </p:cNvPr>
            <p:cNvSpPr txBox="1"/>
            <p:nvPr/>
          </p:nvSpPr>
          <p:spPr>
            <a:xfrm>
              <a:off x="5580112" y="2204864"/>
              <a:ext cx="3563888" cy="646331"/>
            </a:xfrm>
            <a:prstGeom prst="rect">
              <a:avLst/>
            </a:prstGeom>
            <a:noFill/>
          </p:spPr>
          <p:txBody>
            <a:bodyPr wrap="square" rtlCol="0">
              <a:spAutoFit/>
            </a:bodyPr>
            <a:lstStyle/>
            <a:p>
              <a:r>
                <a:rPr lang="en-US" sz="1800" dirty="0">
                  <a:solidFill>
                    <a:srgbClr val="FF0000"/>
                  </a:solidFill>
                </a:rPr>
                <a:t>Ramachandran marginal </a:t>
              </a:r>
            </a:p>
            <a:p>
              <a:r>
                <a:rPr lang="en-US" sz="1800" dirty="0">
                  <a:solidFill>
                    <a:srgbClr val="FF0000"/>
                  </a:solidFill>
                </a:rPr>
                <a:t>(0.0005 &lt; P &lt; 0.02)</a:t>
              </a:r>
            </a:p>
          </p:txBody>
        </p:sp>
        <p:cxnSp>
          <p:nvCxnSpPr>
            <p:cNvPr id="13" name="Straight Arrow Connector 12">
              <a:extLst>
                <a:ext uri="{FF2B5EF4-FFF2-40B4-BE49-F238E27FC236}">
                  <a16:creationId xmlns:a16="http://schemas.microsoft.com/office/drawing/2014/main" id="{C14AE56C-4CE7-CE47-9535-78722720CBDC}"/>
                </a:ext>
              </a:extLst>
            </p:cNvPr>
            <p:cNvCxnSpPr>
              <a:cxnSpLocks/>
            </p:cNvCxnSpPr>
            <p:nvPr/>
          </p:nvCxnSpPr>
          <p:spPr bwMode="auto">
            <a:xfrm flipH="1">
              <a:off x="3275856" y="2492896"/>
              <a:ext cx="2232248" cy="914098"/>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grpSp>
        <p:nvGrpSpPr>
          <p:cNvPr id="21" name="Group 20">
            <a:extLst>
              <a:ext uri="{FF2B5EF4-FFF2-40B4-BE49-F238E27FC236}">
                <a16:creationId xmlns:a16="http://schemas.microsoft.com/office/drawing/2014/main" id="{63BE811B-D773-ED4B-8744-B0BBFC016FBA}"/>
              </a:ext>
            </a:extLst>
          </p:cNvPr>
          <p:cNvGrpSpPr/>
          <p:nvPr/>
        </p:nvGrpSpPr>
        <p:grpSpPr>
          <a:xfrm>
            <a:off x="2627784" y="3418977"/>
            <a:ext cx="6660232" cy="926081"/>
            <a:chOff x="2699792" y="3427259"/>
            <a:chExt cx="6660232" cy="926081"/>
          </a:xfrm>
        </p:grpSpPr>
        <p:grpSp>
          <p:nvGrpSpPr>
            <p:cNvPr id="15" name="Group 14">
              <a:extLst>
                <a:ext uri="{FF2B5EF4-FFF2-40B4-BE49-F238E27FC236}">
                  <a16:creationId xmlns:a16="http://schemas.microsoft.com/office/drawing/2014/main" id="{6E90FDA4-FEDE-314D-8F6B-A0B511396455}"/>
                </a:ext>
              </a:extLst>
            </p:cNvPr>
            <p:cNvGrpSpPr/>
            <p:nvPr/>
          </p:nvGrpSpPr>
          <p:grpSpPr>
            <a:xfrm>
              <a:off x="3923928" y="3427259"/>
              <a:ext cx="5436096" cy="926081"/>
              <a:chOff x="3707904" y="1925114"/>
              <a:chExt cx="5436096" cy="926081"/>
            </a:xfrm>
          </p:grpSpPr>
          <p:sp>
            <p:nvSpPr>
              <p:cNvPr id="16" name="TextBox 15">
                <a:extLst>
                  <a:ext uri="{FF2B5EF4-FFF2-40B4-BE49-F238E27FC236}">
                    <a16:creationId xmlns:a16="http://schemas.microsoft.com/office/drawing/2014/main" id="{648B9623-AB73-BF42-9D5F-478449F9AB8F}"/>
                  </a:ext>
                </a:extLst>
              </p:cNvPr>
              <p:cNvSpPr txBox="1"/>
              <p:nvPr/>
            </p:nvSpPr>
            <p:spPr>
              <a:xfrm>
                <a:off x="5580112" y="2204864"/>
                <a:ext cx="3563888" cy="646331"/>
              </a:xfrm>
              <a:prstGeom prst="rect">
                <a:avLst/>
              </a:prstGeom>
              <a:noFill/>
            </p:spPr>
            <p:txBody>
              <a:bodyPr wrap="square" rtlCol="0">
                <a:spAutoFit/>
              </a:bodyPr>
              <a:lstStyle/>
              <a:p>
                <a:r>
                  <a:rPr lang="en-US" sz="1800" dirty="0">
                    <a:solidFill>
                      <a:srgbClr val="FF0000"/>
                    </a:solidFill>
                  </a:rPr>
                  <a:t>Twisted peptide (&gt;30° out of plane – effectively impossible)</a:t>
                </a:r>
              </a:p>
            </p:txBody>
          </p:sp>
          <p:cxnSp>
            <p:nvCxnSpPr>
              <p:cNvPr id="17" name="Straight Arrow Connector 16">
                <a:extLst>
                  <a:ext uri="{FF2B5EF4-FFF2-40B4-BE49-F238E27FC236}">
                    <a16:creationId xmlns:a16="http://schemas.microsoft.com/office/drawing/2014/main" id="{4756A0C8-2DEA-C04D-8E0B-C491885CB782}"/>
                  </a:ext>
                </a:extLst>
              </p:cNvPr>
              <p:cNvCxnSpPr>
                <a:cxnSpLocks/>
              </p:cNvCxnSpPr>
              <p:nvPr/>
            </p:nvCxnSpPr>
            <p:spPr bwMode="auto">
              <a:xfrm flipH="1" flipV="1">
                <a:off x="3707904" y="1925114"/>
                <a:ext cx="1800200" cy="567782"/>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cxnSp>
          <p:nvCxnSpPr>
            <p:cNvPr id="20" name="Straight Arrow Connector 19">
              <a:extLst>
                <a:ext uri="{FF2B5EF4-FFF2-40B4-BE49-F238E27FC236}">
                  <a16:creationId xmlns:a16="http://schemas.microsoft.com/office/drawing/2014/main" id="{D1331B53-FAE9-6749-8AFC-9CBD233750CF}"/>
                </a:ext>
              </a:extLst>
            </p:cNvPr>
            <p:cNvCxnSpPr/>
            <p:nvPr/>
          </p:nvCxnSpPr>
          <p:spPr bwMode="auto">
            <a:xfrm flipH="1" flipV="1">
              <a:off x="2699792" y="3861048"/>
              <a:ext cx="3024336" cy="370909"/>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grpSp>
        <p:nvGrpSpPr>
          <p:cNvPr id="22" name="Group 21">
            <a:extLst>
              <a:ext uri="{FF2B5EF4-FFF2-40B4-BE49-F238E27FC236}">
                <a16:creationId xmlns:a16="http://schemas.microsoft.com/office/drawing/2014/main" id="{ABAA2B7F-7439-E849-B10A-18D1FBA23FC1}"/>
              </a:ext>
            </a:extLst>
          </p:cNvPr>
          <p:cNvGrpSpPr/>
          <p:nvPr/>
        </p:nvGrpSpPr>
        <p:grpSpPr>
          <a:xfrm>
            <a:off x="3267473" y="4387110"/>
            <a:ext cx="6172943" cy="646331"/>
            <a:chOff x="2971057" y="2204864"/>
            <a:chExt cx="6172943" cy="646331"/>
          </a:xfrm>
        </p:grpSpPr>
        <p:sp>
          <p:nvSpPr>
            <p:cNvPr id="23" name="TextBox 22">
              <a:extLst>
                <a:ext uri="{FF2B5EF4-FFF2-40B4-BE49-F238E27FC236}">
                  <a16:creationId xmlns:a16="http://schemas.microsoft.com/office/drawing/2014/main" id="{E53E39A4-61E0-9146-922B-6EB65E4C11BA}"/>
                </a:ext>
              </a:extLst>
            </p:cNvPr>
            <p:cNvSpPr txBox="1"/>
            <p:nvPr/>
          </p:nvSpPr>
          <p:spPr>
            <a:xfrm>
              <a:off x="5580112" y="2204864"/>
              <a:ext cx="3563888" cy="646331"/>
            </a:xfrm>
            <a:prstGeom prst="rect">
              <a:avLst/>
            </a:prstGeom>
            <a:noFill/>
          </p:spPr>
          <p:txBody>
            <a:bodyPr wrap="square" rtlCol="0">
              <a:spAutoFit/>
            </a:bodyPr>
            <a:lstStyle/>
            <a:p>
              <a:r>
                <a:rPr lang="en-US" sz="1800" dirty="0">
                  <a:solidFill>
                    <a:srgbClr val="FF0000"/>
                  </a:solidFill>
                </a:rPr>
                <a:t>Sidechain </a:t>
              </a:r>
              <a:r>
                <a:rPr lang="en-US" sz="1800" dirty="0" err="1">
                  <a:solidFill>
                    <a:srgbClr val="FF0000"/>
                  </a:solidFill>
                </a:rPr>
                <a:t>rotamer</a:t>
              </a:r>
              <a:r>
                <a:rPr lang="en-US" sz="1800" dirty="0">
                  <a:solidFill>
                    <a:srgbClr val="FF0000"/>
                  </a:solidFill>
                </a:rPr>
                <a:t> outlier </a:t>
              </a:r>
            </a:p>
            <a:p>
              <a:r>
                <a:rPr lang="en-US" sz="1800" dirty="0">
                  <a:solidFill>
                    <a:srgbClr val="FF0000"/>
                  </a:solidFill>
                </a:rPr>
                <a:t>(P &lt; 0.0005)</a:t>
              </a:r>
            </a:p>
          </p:txBody>
        </p:sp>
        <p:cxnSp>
          <p:nvCxnSpPr>
            <p:cNvPr id="24" name="Straight Arrow Connector 23">
              <a:extLst>
                <a:ext uri="{FF2B5EF4-FFF2-40B4-BE49-F238E27FC236}">
                  <a16:creationId xmlns:a16="http://schemas.microsoft.com/office/drawing/2014/main" id="{5D833F09-AFED-9944-9B6D-8EA7B9846541}"/>
                </a:ext>
              </a:extLst>
            </p:cNvPr>
            <p:cNvCxnSpPr>
              <a:cxnSpLocks/>
            </p:cNvCxnSpPr>
            <p:nvPr/>
          </p:nvCxnSpPr>
          <p:spPr bwMode="auto">
            <a:xfrm flipH="1">
              <a:off x="2971057" y="2492896"/>
              <a:ext cx="2537047" cy="103705"/>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grpSp>
        <p:nvGrpSpPr>
          <p:cNvPr id="32" name="Group 31">
            <a:extLst>
              <a:ext uri="{FF2B5EF4-FFF2-40B4-BE49-F238E27FC236}">
                <a16:creationId xmlns:a16="http://schemas.microsoft.com/office/drawing/2014/main" id="{233A9D7D-3CEF-F34B-81A4-5F742AF14559}"/>
              </a:ext>
            </a:extLst>
          </p:cNvPr>
          <p:cNvGrpSpPr/>
          <p:nvPr/>
        </p:nvGrpSpPr>
        <p:grpSpPr>
          <a:xfrm>
            <a:off x="648072" y="1556792"/>
            <a:ext cx="3923928" cy="1368152"/>
            <a:chOff x="648072" y="1556792"/>
            <a:chExt cx="3923928" cy="1368152"/>
          </a:xfrm>
        </p:grpSpPr>
        <p:grpSp>
          <p:nvGrpSpPr>
            <p:cNvPr id="26" name="Group 25">
              <a:extLst>
                <a:ext uri="{FF2B5EF4-FFF2-40B4-BE49-F238E27FC236}">
                  <a16:creationId xmlns:a16="http://schemas.microsoft.com/office/drawing/2014/main" id="{F435CCEF-2958-0C47-85FD-198F627787E9}"/>
                </a:ext>
              </a:extLst>
            </p:cNvPr>
            <p:cNvGrpSpPr/>
            <p:nvPr/>
          </p:nvGrpSpPr>
          <p:grpSpPr>
            <a:xfrm>
              <a:off x="648072" y="1556792"/>
              <a:ext cx="2627784" cy="1368152"/>
              <a:chOff x="6103913" y="2055333"/>
              <a:chExt cx="2627784" cy="1368152"/>
            </a:xfrm>
          </p:grpSpPr>
          <p:sp>
            <p:nvSpPr>
              <p:cNvPr id="27" name="TextBox 26">
                <a:extLst>
                  <a:ext uri="{FF2B5EF4-FFF2-40B4-BE49-F238E27FC236}">
                    <a16:creationId xmlns:a16="http://schemas.microsoft.com/office/drawing/2014/main" id="{FDBF369B-FEFA-B34E-B578-82B0DFEE3C8C}"/>
                  </a:ext>
                </a:extLst>
              </p:cNvPr>
              <p:cNvSpPr txBox="1"/>
              <p:nvPr/>
            </p:nvSpPr>
            <p:spPr>
              <a:xfrm>
                <a:off x="6103913" y="2055333"/>
                <a:ext cx="2627784" cy="646331"/>
              </a:xfrm>
              <a:prstGeom prst="rect">
                <a:avLst/>
              </a:prstGeom>
              <a:noFill/>
            </p:spPr>
            <p:txBody>
              <a:bodyPr wrap="square" rtlCol="0">
                <a:spAutoFit/>
              </a:bodyPr>
              <a:lstStyle/>
              <a:p>
                <a:r>
                  <a:rPr lang="en-US" sz="1800" dirty="0">
                    <a:solidFill>
                      <a:srgbClr val="FF0000"/>
                    </a:solidFill>
                  </a:rPr>
                  <a:t>Marginal </a:t>
                </a:r>
                <a:r>
                  <a:rPr lang="en-US" sz="1800" dirty="0" err="1">
                    <a:solidFill>
                      <a:srgbClr val="FF0000"/>
                    </a:solidFill>
                  </a:rPr>
                  <a:t>rotamers</a:t>
                </a:r>
                <a:endParaRPr lang="en-US" sz="1800" dirty="0">
                  <a:solidFill>
                    <a:srgbClr val="FF0000"/>
                  </a:solidFill>
                </a:endParaRPr>
              </a:p>
              <a:p>
                <a:r>
                  <a:rPr lang="en-US" sz="1800" dirty="0">
                    <a:solidFill>
                      <a:srgbClr val="FF0000"/>
                    </a:solidFill>
                  </a:rPr>
                  <a:t>(0.0005 &lt; P &lt; 0.02)</a:t>
                </a:r>
              </a:p>
            </p:txBody>
          </p:sp>
          <p:cxnSp>
            <p:nvCxnSpPr>
              <p:cNvPr id="28" name="Straight Arrow Connector 27">
                <a:extLst>
                  <a:ext uri="{FF2B5EF4-FFF2-40B4-BE49-F238E27FC236}">
                    <a16:creationId xmlns:a16="http://schemas.microsoft.com/office/drawing/2014/main" id="{AC04F41A-4B83-8043-B76F-53B5F12AC475}"/>
                  </a:ext>
                </a:extLst>
              </p:cNvPr>
              <p:cNvCxnSpPr>
                <a:cxnSpLocks/>
              </p:cNvCxnSpPr>
              <p:nvPr/>
            </p:nvCxnSpPr>
            <p:spPr bwMode="auto">
              <a:xfrm flipH="1">
                <a:off x="7583091" y="2703405"/>
                <a:ext cx="308882" cy="720080"/>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cxnSp>
          <p:nvCxnSpPr>
            <p:cNvPr id="30" name="Straight Arrow Connector 29">
              <a:extLst>
                <a:ext uri="{FF2B5EF4-FFF2-40B4-BE49-F238E27FC236}">
                  <a16:creationId xmlns:a16="http://schemas.microsoft.com/office/drawing/2014/main" id="{E50FFE32-048A-8C49-B4F1-1B3479D13D27}"/>
                </a:ext>
              </a:extLst>
            </p:cNvPr>
            <p:cNvCxnSpPr>
              <a:cxnSpLocks/>
            </p:cNvCxnSpPr>
            <p:nvPr/>
          </p:nvCxnSpPr>
          <p:spPr bwMode="auto">
            <a:xfrm>
              <a:off x="2915816" y="2101605"/>
              <a:ext cx="1656184" cy="566299"/>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spTree>
    <p:extLst>
      <p:ext uri="{BB962C8B-B14F-4D97-AF65-F5344CB8AC3E}">
        <p14:creationId xmlns:p14="http://schemas.microsoft.com/office/powerpoint/2010/main" val="10324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85EBB-742B-7547-85DD-CA64DE8EBE93}"/>
              </a:ext>
            </a:extLst>
          </p:cNvPr>
          <p:cNvPicPr>
            <a:picLocks noChangeAspect="1"/>
          </p:cNvPicPr>
          <p:nvPr/>
        </p:nvPicPr>
        <p:blipFill>
          <a:blip r:embed="rId3"/>
          <a:stretch>
            <a:fillRect/>
          </a:stretch>
        </p:blipFill>
        <p:spPr>
          <a:xfrm>
            <a:off x="4911944" y="2399929"/>
            <a:ext cx="3442901" cy="2753524"/>
          </a:xfrm>
          <a:prstGeom prst="rect">
            <a:avLst/>
          </a:prstGeom>
        </p:spPr>
      </p:pic>
      <p:pic>
        <p:nvPicPr>
          <p:cNvPr id="4" name="Picture 3">
            <a:extLst>
              <a:ext uri="{FF2B5EF4-FFF2-40B4-BE49-F238E27FC236}">
                <a16:creationId xmlns:a16="http://schemas.microsoft.com/office/drawing/2014/main" id="{45C652D4-EF85-AA47-9EFE-A3292664576F}"/>
              </a:ext>
            </a:extLst>
          </p:cNvPr>
          <p:cNvPicPr>
            <a:picLocks noChangeAspect="1"/>
          </p:cNvPicPr>
          <p:nvPr/>
        </p:nvPicPr>
        <p:blipFill>
          <a:blip r:embed="rId4"/>
          <a:stretch>
            <a:fillRect/>
          </a:stretch>
        </p:blipFill>
        <p:spPr>
          <a:xfrm>
            <a:off x="-416061" y="1588501"/>
            <a:ext cx="4647530" cy="3716948"/>
          </a:xfrm>
          <a:prstGeom prst="rect">
            <a:avLst/>
          </a:prstGeom>
        </p:spPr>
      </p:pic>
      <p:sp>
        <p:nvSpPr>
          <p:cNvPr id="2" name="Title 1">
            <a:extLst>
              <a:ext uri="{FF2B5EF4-FFF2-40B4-BE49-F238E27FC236}">
                <a16:creationId xmlns:a16="http://schemas.microsoft.com/office/drawing/2014/main" id="{BDEAC149-6B12-1249-BC18-E7E9B20ED1DE}"/>
              </a:ext>
            </a:extLst>
          </p:cNvPr>
          <p:cNvSpPr>
            <a:spLocks noGrp="1"/>
          </p:cNvSpPr>
          <p:nvPr>
            <p:ph type="title"/>
          </p:nvPr>
        </p:nvSpPr>
        <p:spPr/>
        <p:txBody>
          <a:bodyPr/>
          <a:lstStyle/>
          <a:p>
            <a:r>
              <a:rPr lang="en-US" dirty="0"/>
              <a:t>Interlude: model geometry mark-up</a:t>
            </a:r>
          </a:p>
        </p:txBody>
      </p:sp>
      <p:grpSp>
        <p:nvGrpSpPr>
          <p:cNvPr id="10" name="Group 9">
            <a:extLst>
              <a:ext uri="{FF2B5EF4-FFF2-40B4-BE49-F238E27FC236}">
                <a16:creationId xmlns:a16="http://schemas.microsoft.com/office/drawing/2014/main" id="{5748801E-72E6-E043-BDB3-8CF1430DC2BE}"/>
              </a:ext>
            </a:extLst>
          </p:cNvPr>
          <p:cNvGrpSpPr/>
          <p:nvPr/>
        </p:nvGrpSpPr>
        <p:grpSpPr>
          <a:xfrm>
            <a:off x="1143236" y="1703223"/>
            <a:ext cx="2537047" cy="1868052"/>
            <a:chOff x="5580112" y="2204864"/>
            <a:chExt cx="2537047" cy="1868052"/>
          </a:xfrm>
        </p:grpSpPr>
        <p:sp>
          <p:nvSpPr>
            <p:cNvPr id="7" name="TextBox 6">
              <a:extLst>
                <a:ext uri="{FF2B5EF4-FFF2-40B4-BE49-F238E27FC236}">
                  <a16:creationId xmlns:a16="http://schemas.microsoft.com/office/drawing/2014/main" id="{C95F8E9E-280C-A342-AD42-F2E57E9B96C5}"/>
                </a:ext>
              </a:extLst>
            </p:cNvPr>
            <p:cNvSpPr txBox="1"/>
            <p:nvPr/>
          </p:nvSpPr>
          <p:spPr>
            <a:xfrm>
              <a:off x="5580112" y="2204864"/>
              <a:ext cx="2537047" cy="369332"/>
            </a:xfrm>
            <a:prstGeom prst="rect">
              <a:avLst/>
            </a:prstGeom>
            <a:noFill/>
          </p:spPr>
          <p:txBody>
            <a:bodyPr wrap="square" rtlCol="0">
              <a:spAutoFit/>
            </a:bodyPr>
            <a:lstStyle/>
            <a:p>
              <a:r>
                <a:rPr lang="en-US" sz="1800" i="1" dirty="0">
                  <a:solidFill>
                    <a:srgbClr val="FF0000"/>
                  </a:solidFill>
                </a:rPr>
                <a:t>cis</a:t>
              </a:r>
              <a:r>
                <a:rPr lang="en-US" sz="1800" dirty="0">
                  <a:solidFill>
                    <a:srgbClr val="FF0000"/>
                  </a:solidFill>
                </a:rPr>
                <a:t> proline (P ≈ 0.05)</a:t>
              </a:r>
            </a:p>
          </p:txBody>
        </p:sp>
        <p:cxnSp>
          <p:nvCxnSpPr>
            <p:cNvPr id="9" name="Straight Arrow Connector 8">
              <a:extLst>
                <a:ext uri="{FF2B5EF4-FFF2-40B4-BE49-F238E27FC236}">
                  <a16:creationId xmlns:a16="http://schemas.microsoft.com/office/drawing/2014/main" id="{D587CC78-704A-0C4B-8002-255EC96C7E28}"/>
                </a:ext>
              </a:extLst>
            </p:cNvPr>
            <p:cNvCxnSpPr>
              <a:cxnSpLocks/>
            </p:cNvCxnSpPr>
            <p:nvPr/>
          </p:nvCxnSpPr>
          <p:spPr bwMode="auto">
            <a:xfrm>
              <a:off x="6128556" y="2674291"/>
              <a:ext cx="432048" cy="1398625"/>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grpSp>
        <p:nvGrpSpPr>
          <p:cNvPr id="22" name="Group 21">
            <a:extLst>
              <a:ext uri="{FF2B5EF4-FFF2-40B4-BE49-F238E27FC236}">
                <a16:creationId xmlns:a16="http://schemas.microsoft.com/office/drawing/2014/main" id="{ABAA2B7F-7439-E849-B10A-18D1FBA23FC1}"/>
              </a:ext>
            </a:extLst>
          </p:cNvPr>
          <p:cNvGrpSpPr/>
          <p:nvPr/>
        </p:nvGrpSpPr>
        <p:grpSpPr>
          <a:xfrm>
            <a:off x="6388967" y="1526319"/>
            <a:ext cx="1965878" cy="2250372"/>
            <a:chOff x="5580112" y="2204864"/>
            <a:chExt cx="1965878" cy="2250372"/>
          </a:xfrm>
        </p:grpSpPr>
        <p:sp>
          <p:nvSpPr>
            <p:cNvPr id="23" name="TextBox 22">
              <a:extLst>
                <a:ext uri="{FF2B5EF4-FFF2-40B4-BE49-F238E27FC236}">
                  <a16:creationId xmlns:a16="http://schemas.microsoft.com/office/drawing/2014/main" id="{E53E39A4-61E0-9146-922B-6EB65E4C11BA}"/>
                </a:ext>
              </a:extLst>
            </p:cNvPr>
            <p:cNvSpPr txBox="1"/>
            <p:nvPr/>
          </p:nvSpPr>
          <p:spPr>
            <a:xfrm>
              <a:off x="5580112" y="2204864"/>
              <a:ext cx="1965878" cy="646331"/>
            </a:xfrm>
            <a:prstGeom prst="rect">
              <a:avLst/>
            </a:prstGeom>
            <a:noFill/>
          </p:spPr>
          <p:txBody>
            <a:bodyPr wrap="square" rtlCol="0">
              <a:spAutoFit/>
            </a:bodyPr>
            <a:lstStyle/>
            <a:p>
              <a:r>
                <a:rPr lang="en-US" sz="1800" i="1" dirty="0">
                  <a:solidFill>
                    <a:srgbClr val="FF0000"/>
                  </a:solidFill>
                </a:rPr>
                <a:t>cis</a:t>
              </a:r>
              <a:r>
                <a:rPr lang="en-US" sz="1800" dirty="0">
                  <a:solidFill>
                    <a:srgbClr val="FF0000"/>
                  </a:solidFill>
                </a:rPr>
                <a:t> non-proline</a:t>
              </a:r>
            </a:p>
            <a:p>
              <a:r>
                <a:rPr lang="en-US" sz="1800" dirty="0">
                  <a:solidFill>
                    <a:srgbClr val="FF0000"/>
                  </a:solidFill>
                </a:rPr>
                <a:t>(P ≈ 0.0003)</a:t>
              </a:r>
            </a:p>
          </p:txBody>
        </p:sp>
        <p:cxnSp>
          <p:nvCxnSpPr>
            <p:cNvPr id="24" name="Straight Arrow Connector 23">
              <a:extLst>
                <a:ext uri="{FF2B5EF4-FFF2-40B4-BE49-F238E27FC236}">
                  <a16:creationId xmlns:a16="http://schemas.microsoft.com/office/drawing/2014/main" id="{5D833F09-AFED-9944-9B6D-8EA7B9846541}"/>
                </a:ext>
              </a:extLst>
            </p:cNvPr>
            <p:cNvCxnSpPr>
              <a:cxnSpLocks/>
            </p:cNvCxnSpPr>
            <p:nvPr/>
          </p:nvCxnSpPr>
          <p:spPr bwMode="auto">
            <a:xfrm flipH="1">
              <a:off x="5824539" y="2877861"/>
              <a:ext cx="259630" cy="1577375"/>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grpSp>
    </p:spTree>
    <p:extLst>
      <p:ext uri="{BB962C8B-B14F-4D97-AF65-F5344CB8AC3E}">
        <p14:creationId xmlns:p14="http://schemas.microsoft.com/office/powerpoint/2010/main" val="3641301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4F95-0517-9A4F-A394-DA91ED2D59BC}"/>
              </a:ext>
            </a:extLst>
          </p:cNvPr>
          <p:cNvSpPr>
            <a:spLocks noGrp="1"/>
          </p:cNvSpPr>
          <p:nvPr>
            <p:ph type="title"/>
          </p:nvPr>
        </p:nvSpPr>
        <p:spPr/>
        <p:txBody>
          <a:bodyPr/>
          <a:lstStyle/>
          <a:p>
            <a:r>
              <a:rPr lang="en-US" dirty="0"/>
              <a:t>Example: T0981-D5 (TBM-Hard)</a:t>
            </a:r>
          </a:p>
        </p:txBody>
      </p:sp>
      <p:pic>
        <p:nvPicPr>
          <p:cNvPr id="6" name="Content Placeholder 5" descr="A screenshot of a cell phone&#10;&#10;Description automatically generated">
            <a:extLst>
              <a:ext uri="{FF2B5EF4-FFF2-40B4-BE49-F238E27FC236}">
                <a16:creationId xmlns:a16="http://schemas.microsoft.com/office/drawing/2014/main" id="{EC788545-7F88-3C43-A417-A92354A800B3}"/>
              </a:ext>
            </a:extLst>
          </p:cNvPr>
          <p:cNvPicPr>
            <a:picLocks noGrp="1" noChangeAspect="1"/>
          </p:cNvPicPr>
          <p:nvPr>
            <p:ph sz="half" idx="1"/>
          </p:nvPr>
        </p:nvPicPr>
        <p:blipFill>
          <a:blip r:embed="rId3"/>
          <a:stretch>
            <a:fillRect/>
          </a:stretch>
        </p:blipFill>
        <p:spPr>
          <a:xfrm>
            <a:off x="457200" y="2424112"/>
            <a:ext cx="4000500" cy="3000375"/>
          </a:xfrm>
        </p:spPr>
      </p:pic>
      <p:sp>
        <p:nvSpPr>
          <p:cNvPr id="8" name="TextBox 7">
            <a:extLst>
              <a:ext uri="{FF2B5EF4-FFF2-40B4-BE49-F238E27FC236}">
                <a16:creationId xmlns:a16="http://schemas.microsoft.com/office/drawing/2014/main" id="{BD7AF6FA-F616-C945-A9AE-8F53FF830BFA}"/>
              </a:ext>
            </a:extLst>
          </p:cNvPr>
          <p:cNvSpPr txBox="1"/>
          <p:nvPr/>
        </p:nvSpPr>
        <p:spPr>
          <a:xfrm>
            <a:off x="2796247" y="2771636"/>
            <a:ext cx="1127681" cy="369332"/>
          </a:xfrm>
          <a:prstGeom prst="rect">
            <a:avLst/>
          </a:prstGeom>
          <a:noFill/>
        </p:spPr>
        <p:txBody>
          <a:bodyPr wrap="none" rtlCol="0">
            <a:spAutoFit/>
          </a:bodyPr>
          <a:lstStyle/>
          <a:p>
            <a:r>
              <a:rPr lang="en-US" sz="1800" dirty="0">
                <a:solidFill>
                  <a:srgbClr val="FF0000"/>
                </a:solidFill>
              </a:rPr>
              <a:t>Group 43</a:t>
            </a:r>
          </a:p>
        </p:txBody>
      </p:sp>
      <p:grpSp>
        <p:nvGrpSpPr>
          <p:cNvPr id="17" name="Group 16">
            <a:extLst>
              <a:ext uri="{FF2B5EF4-FFF2-40B4-BE49-F238E27FC236}">
                <a16:creationId xmlns:a16="http://schemas.microsoft.com/office/drawing/2014/main" id="{93394339-3EAD-6F40-A53A-CBE8F2F46A9E}"/>
              </a:ext>
            </a:extLst>
          </p:cNvPr>
          <p:cNvGrpSpPr/>
          <p:nvPr/>
        </p:nvGrpSpPr>
        <p:grpSpPr>
          <a:xfrm>
            <a:off x="2796246" y="4098061"/>
            <a:ext cx="1254318" cy="843107"/>
            <a:chOff x="2796246" y="4098061"/>
            <a:chExt cx="1254318" cy="843107"/>
          </a:xfrm>
        </p:grpSpPr>
        <p:sp>
          <p:nvSpPr>
            <p:cNvPr id="9" name="TextBox 8">
              <a:extLst>
                <a:ext uri="{FF2B5EF4-FFF2-40B4-BE49-F238E27FC236}">
                  <a16:creationId xmlns:a16="http://schemas.microsoft.com/office/drawing/2014/main" id="{620C94A7-F303-1740-9C27-8BF13ACCC163}"/>
                </a:ext>
              </a:extLst>
            </p:cNvPr>
            <p:cNvSpPr txBox="1"/>
            <p:nvPr/>
          </p:nvSpPr>
          <p:spPr>
            <a:xfrm>
              <a:off x="2796246" y="4098061"/>
              <a:ext cx="1254318" cy="369332"/>
            </a:xfrm>
            <a:prstGeom prst="rect">
              <a:avLst/>
            </a:prstGeom>
            <a:noFill/>
          </p:spPr>
          <p:txBody>
            <a:bodyPr wrap="none" rtlCol="0">
              <a:spAutoFit/>
            </a:bodyPr>
            <a:lstStyle/>
            <a:p>
              <a:r>
                <a:rPr lang="en-US" sz="1800" dirty="0">
                  <a:solidFill>
                    <a:srgbClr val="FF0000"/>
                  </a:solidFill>
                </a:rPr>
                <a:t>Group 261</a:t>
              </a:r>
            </a:p>
          </p:txBody>
        </p:sp>
        <p:cxnSp>
          <p:nvCxnSpPr>
            <p:cNvPr id="11" name="Straight Arrow Connector 10">
              <a:extLst>
                <a:ext uri="{FF2B5EF4-FFF2-40B4-BE49-F238E27FC236}">
                  <a16:creationId xmlns:a16="http://schemas.microsoft.com/office/drawing/2014/main" id="{D76CA59E-43EC-944B-9BB6-1EACA0FE3E80}"/>
                </a:ext>
              </a:extLst>
            </p:cNvPr>
            <p:cNvCxnSpPr>
              <a:cxnSpLocks/>
            </p:cNvCxnSpPr>
            <p:nvPr/>
          </p:nvCxnSpPr>
          <p:spPr bwMode="auto">
            <a:xfrm flipH="1">
              <a:off x="3563888" y="4467393"/>
              <a:ext cx="216024" cy="473775"/>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grpSp>
        <p:nvGrpSpPr>
          <p:cNvPr id="18" name="Group 17">
            <a:extLst>
              <a:ext uri="{FF2B5EF4-FFF2-40B4-BE49-F238E27FC236}">
                <a16:creationId xmlns:a16="http://schemas.microsoft.com/office/drawing/2014/main" id="{D5737A2B-3503-9442-AAB2-B20D0EFAB32D}"/>
              </a:ext>
            </a:extLst>
          </p:cNvPr>
          <p:cNvGrpSpPr/>
          <p:nvPr/>
        </p:nvGrpSpPr>
        <p:grpSpPr>
          <a:xfrm>
            <a:off x="2536661" y="3923506"/>
            <a:ext cx="1254318" cy="843107"/>
            <a:chOff x="2796246" y="4098061"/>
            <a:chExt cx="1254318" cy="843107"/>
          </a:xfrm>
        </p:grpSpPr>
        <p:sp>
          <p:nvSpPr>
            <p:cNvPr id="19" name="TextBox 18">
              <a:extLst>
                <a:ext uri="{FF2B5EF4-FFF2-40B4-BE49-F238E27FC236}">
                  <a16:creationId xmlns:a16="http://schemas.microsoft.com/office/drawing/2014/main" id="{B459603C-5488-CE48-9AD8-B3E421597DD7}"/>
                </a:ext>
              </a:extLst>
            </p:cNvPr>
            <p:cNvSpPr txBox="1"/>
            <p:nvPr/>
          </p:nvSpPr>
          <p:spPr>
            <a:xfrm>
              <a:off x="2796246" y="4098061"/>
              <a:ext cx="1254318" cy="369332"/>
            </a:xfrm>
            <a:prstGeom prst="rect">
              <a:avLst/>
            </a:prstGeom>
            <a:noFill/>
          </p:spPr>
          <p:txBody>
            <a:bodyPr wrap="none" rtlCol="0">
              <a:spAutoFit/>
            </a:bodyPr>
            <a:lstStyle/>
            <a:p>
              <a:r>
                <a:rPr lang="en-US" sz="1800" dirty="0">
                  <a:solidFill>
                    <a:srgbClr val="FF0000"/>
                  </a:solidFill>
                </a:rPr>
                <a:t>Group 322</a:t>
              </a:r>
            </a:p>
          </p:txBody>
        </p:sp>
        <p:cxnSp>
          <p:nvCxnSpPr>
            <p:cNvPr id="20" name="Straight Arrow Connector 19">
              <a:extLst>
                <a:ext uri="{FF2B5EF4-FFF2-40B4-BE49-F238E27FC236}">
                  <a16:creationId xmlns:a16="http://schemas.microsoft.com/office/drawing/2014/main" id="{2B2C5C2B-2AB0-BD43-B8EE-4E06ADAF0A27}"/>
                </a:ext>
              </a:extLst>
            </p:cNvPr>
            <p:cNvCxnSpPr>
              <a:cxnSpLocks/>
            </p:cNvCxnSpPr>
            <p:nvPr/>
          </p:nvCxnSpPr>
          <p:spPr bwMode="auto">
            <a:xfrm flipH="1">
              <a:off x="3563888" y="4467393"/>
              <a:ext cx="216024" cy="473775"/>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grpSp>
      <p:sp>
        <p:nvSpPr>
          <p:cNvPr id="21" name="TextBox 20">
            <a:extLst>
              <a:ext uri="{FF2B5EF4-FFF2-40B4-BE49-F238E27FC236}">
                <a16:creationId xmlns:a16="http://schemas.microsoft.com/office/drawing/2014/main" id="{10B501D6-8A39-2143-97C2-ACEBB231E970}"/>
              </a:ext>
            </a:extLst>
          </p:cNvPr>
          <p:cNvSpPr txBox="1"/>
          <p:nvPr/>
        </p:nvSpPr>
        <p:spPr>
          <a:xfrm>
            <a:off x="888612" y="5229200"/>
            <a:ext cx="3179332" cy="461665"/>
          </a:xfrm>
          <a:prstGeom prst="rect">
            <a:avLst/>
          </a:prstGeom>
          <a:solidFill>
            <a:schemeClr val="bg1"/>
          </a:solidFill>
        </p:spPr>
        <p:txBody>
          <a:bodyPr wrap="none" rtlCol="0">
            <a:spAutoFit/>
          </a:bodyPr>
          <a:lstStyle/>
          <a:p>
            <a:r>
              <a:rPr lang="en-US" dirty="0"/>
              <a:t>Standard TBM Z score</a:t>
            </a:r>
          </a:p>
        </p:txBody>
      </p:sp>
      <p:sp>
        <p:nvSpPr>
          <p:cNvPr id="22" name="TextBox 21">
            <a:extLst>
              <a:ext uri="{FF2B5EF4-FFF2-40B4-BE49-F238E27FC236}">
                <a16:creationId xmlns:a16="http://schemas.microsoft.com/office/drawing/2014/main" id="{ABE4411A-29A4-0D40-86EA-43E915EE248A}"/>
              </a:ext>
            </a:extLst>
          </p:cNvPr>
          <p:cNvSpPr txBox="1"/>
          <p:nvPr/>
        </p:nvSpPr>
        <p:spPr>
          <a:xfrm rot="16200000">
            <a:off x="-594696" y="3779722"/>
            <a:ext cx="2238883" cy="461665"/>
          </a:xfrm>
          <a:prstGeom prst="rect">
            <a:avLst/>
          </a:prstGeom>
          <a:solidFill>
            <a:schemeClr val="bg1"/>
          </a:solidFill>
        </p:spPr>
        <p:txBody>
          <a:bodyPr wrap="none" rtlCol="0">
            <a:spAutoFit/>
          </a:bodyPr>
          <a:lstStyle/>
          <a:p>
            <a:r>
              <a:rPr lang="en-US" dirty="0"/>
              <a:t>Torsion Z score</a:t>
            </a:r>
          </a:p>
        </p:txBody>
      </p:sp>
      <p:sp>
        <p:nvSpPr>
          <p:cNvPr id="4" name="Content Placeholder 3">
            <a:extLst>
              <a:ext uri="{FF2B5EF4-FFF2-40B4-BE49-F238E27FC236}">
                <a16:creationId xmlns:a16="http://schemas.microsoft.com/office/drawing/2014/main" id="{0FBAF777-525E-494A-B5E4-AE35166E682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01703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71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7710"/>
                            </p:stCondLst>
                            <p:childTnLst>
                              <p:par>
                                <p:cTn id="8" presetID="1" presetClass="exit" presetSubtype="0" fill="hold" grpId="1" nodeType="afterEffect">
                                  <p:stCondLst>
                                    <p:cond delay="691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1462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4620"/>
                            </p:stCondLst>
                            <p:childTnLst>
                              <p:par>
                                <p:cTn id="14" presetID="1" presetClass="exit" presetSubtype="0" fill="hold" nodeType="afterEffect">
                                  <p:stCondLst>
                                    <p:cond delay="711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p:stCondLst>
                              <p:cond delay="2173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98C3-5771-C846-9211-229262D1519D}"/>
              </a:ext>
            </a:extLst>
          </p:cNvPr>
          <p:cNvSpPr>
            <a:spLocks noGrp="1"/>
          </p:cNvSpPr>
          <p:nvPr>
            <p:ph type="title"/>
          </p:nvPr>
        </p:nvSpPr>
        <p:spPr/>
        <p:txBody>
          <a:bodyPr/>
          <a:lstStyle/>
          <a:p>
            <a:r>
              <a:rPr lang="en-US" dirty="0"/>
              <a:t>Example: T0981-D5 (TBM-Hard)</a:t>
            </a:r>
          </a:p>
        </p:txBody>
      </p:sp>
      <p:pic>
        <p:nvPicPr>
          <p:cNvPr id="6" name="Picture 5" descr="A screenshot of text&#10;&#10;Description automatically generated">
            <a:extLst>
              <a:ext uri="{FF2B5EF4-FFF2-40B4-BE49-F238E27FC236}">
                <a16:creationId xmlns:a16="http://schemas.microsoft.com/office/drawing/2014/main" id="{29FA3824-5034-6143-95FA-C9C79D810322}"/>
              </a:ext>
            </a:extLst>
          </p:cNvPr>
          <p:cNvPicPr>
            <a:picLocks noChangeAspect="1"/>
          </p:cNvPicPr>
          <p:nvPr/>
        </p:nvPicPr>
        <p:blipFill>
          <a:blip r:embed="rId2"/>
          <a:stretch>
            <a:fillRect/>
          </a:stretch>
        </p:blipFill>
        <p:spPr>
          <a:xfrm>
            <a:off x="161960" y="1628800"/>
            <a:ext cx="4275000" cy="34200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4EBF6EA4-D6DD-C84E-B9C7-4278C2A2404C}"/>
              </a:ext>
            </a:extLst>
          </p:cNvPr>
          <p:cNvPicPr>
            <a:picLocks noChangeAspect="1"/>
          </p:cNvPicPr>
          <p:nvPr/>
        </p:nvPicPr>
        <p:blipFill>
          <a:blip r:embed="rId3"/>
          <a:stretch>
            <a:fillRect/>
          </a:stretch>
        </p:blipFill>
        <p:spPr>
          <a:xfrm>
            <a:off x="4716016" y="1628800"/>
            <a:ext cx="4275000" cy="3420000"/>
          </a:xfrm>
          <a:prstGeom prst="rect">
            <a:avLst/>
          </a:prstGeom>
        </p:spPr>
      </p:pic>
    </p:spTree>
    <p:extLst>
      <p:ext uri="{BB962C8B-B14F-4D97-AF65-F5344CB8AC3E}">
        <p14:creationId xmlns:p14="http://schemas.microsoft.com/office/powerpoint/2010/main" val="1112068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5C55-57DA-8845-95BE-C8C9920A5C8B}"/>
              </a:ext>
            </a:extLst>
          </p:cNvPr>
          <p:cNvSpPr>
            <a:spLocks noGrp="1"/>
          </p:cNvSpPr>
          <p:nvPr>
            <p:ph type="title"/>
          </p:nvPr>
        </p:nvSpPr>
        <p:spPr/>
        <p:txBody>
          <a:bodyPr/>
          <a:lstStyle/>
          <a:p>
            <a:r>
              <a:rPr lang="en-US" dirty="0"/>
              <a:t>Comparison to default scoring: geometry-weighted</a:t>
            </a:r>
          </a:p>
        </p:txBody>
      </p:sp>
      <p:pic>
        <p:nvPicPr>
          <p:cNvPr id="5" name="Picture 4">
            <a:extLst>
              <a:ext uri="{FF2B5EF4-FFF2-40B4-BE49-F238E27FC236}">
                <a16:creationId xmlns:a16="http://schemas.microsoft.com/office/drawing/2014/main" id="{DAAA8125-7BE4-D24E-AD43-30C18FD4C5B8}"/>
              </a:ext>
            </a:extLst>
          </p:cNvPr>
          <p:cNvPicPr>
            <a:picLocks noChangeAspect="1"/>
          </p:cNvPicPr>
          <p:nvPr/>
        </p:nvPicPr>
        <p:blipFill rotWithShape="1">
          <a:blip r:embed="rId2"/>
          <a:srcRect t="8890"/>
          <a:stretch/>
        </p:blipFill>
        <p:spPr>
          <a:xfrm>
            <a:off x="5724128" y="1575064"/>
            <a:ext cx="3240000" cy="2213976"/>
          </a:xfrm>
          <a:prstGeom prst="rect">
            <a:avLst/>
          </a:prstGeom>
        </p:spPr>
      </p:pic>
      <p:grpSp>
        <p:nvGrpSpPr>
          <p:cNvPr id="23" name="Group 22">
            <a:extLst>
              <a:ext uri="{FF2B5EF4-FFF2-40B4-BE49-F238E27FC236}">
                <a16:creationId xmlns:a16="http://schemas.microsoft.com/office/drawing/2014/main" id="{6CBA1EAF-3B09-3F47-B454-453789A5A208}"/>
              </a:ext>
            </a:extLst>
          </p:cNvPr>
          <p:cNvGrpSpPr/>
          <p:nvPr/>
        </p:nvGrpSpPr>
        <p:grpSpPr>
          <a:xfrm>
            <a:off x="179512" y="1631546"/>
            <a:ext cx="6048672" cy="3821229"/>
            <a:chOff x="179512" y="1631546"/>
            <a:chExt cx="6048672" cy="3821229"/>
          </a:xfrm>
        </p:grpSpPr>
        <p:cxnSp>
          <p:nvCxnSpPr>
            <p:cNvPr id="7" name="Straight Arrow Connector 6">
              <a:extLst>
                <a:ext uri="{FF2B5EF4-FFF2-40B4-BE49-F238E27FC236}">
                  <a16:creationId xmlns:a16="http://schemas.microsoft.com/office/drawing/2014/main" id="{7DCFD19F-4A1F-A54E-ACDB-A505FDAFB0CA}"/>
                </a:ext>
              </a:extLst>
            </p:cNvPr>
            <p:cNvCxnSpPr>
              <a:cxnSpLocks/>
            </p:cNvCxnSpPr>
            <p:nvPr/>
          </p:nvCxnSpPr>
          <p:spPr bwMode="auto">
            <a:xfrm>
              <a:off x="3273497" y="2996952"/>
              <a:ext cx="2954687" cy="0"/>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sp>
          <p:nvSpPr>
            <p:cNvPr id="8" name="TextBox 7">
              <a:extLst>
                <a:ext uri="{FF2B5EF4-FFF2-40B4-BE49-F238E27FC236}">
                  <a16:creationId xmlns:a16="http://schemas.microsoft.com/office/drawing/2014/main" id="{B77A4BA5-6071-C248-B99E-133691A478A8}"/>
                </a:ext>
              </a:extLst>
            </p:cNvPr>
            <p:cNvSpPr txBox="1"/>
            <p:nvPr/>
          </p:nvSpPr>
          <p:spPr>
            <a:xfrm>
              <a:off x="266904" y="1631546"/>
              <a:ext cx="3569632" cy="400110"/>
            </a:xfrm>
            <a:prstGeom prst="rect">
              <a:avLst/>
            </a:prstGeom>
            <a:noFill/>
          </p:spPr>
          <p:txBody>
            <a:bodyPr wrap="none" rtlCol="0">
              <a:spAutoFit/>
            </a:bodyPr>
            <a:lstStyle/>
            <a:p>
              <a:r>
                <a:rPr lang="en-US" sz="2000" dirty="0">
                  <a:solidFill>
                    <a:srgbClr val="FF0000"/>
                  </a:solidFill>
                </a:rPr>
                <a:t>Wrong model with some truth</a:t>
              </a:r>
            </a:p>
          </p:txBody>
        </p:sp>
        <p:pic>
          <p:nvPicPr>
            <p:cNvPr id="11" name="Picture 10">
              <a:extLst>
                <a:ext uri="{FF2B5EF4-FFF2-40B4-BE49-F238E27FC236}">
                  <a16:creationId xmlns:a16="http://schemas.microsoft.com/office/drawing/2014/main" id="{F0FC3B7A-6E6D-2349-A9E5-4666AC446AEB}"/>
                </a:ext>
              </a:extLst>
            </p:cNvPr>
            <p:cNvPicPr>
              <a:picLocks noChangeAspect="1"/>
            </p:cNvPicPr>
            <p:nvPr/>
          </p:nvPicPr>
          <p:blipFill rotWithShape="1">
            <a:blip r:embed="rId3"/>
            <a:srcRect l="19911" t="20046" b="18238"/>
            <a:stretch/>
          </p:blipFill>
          <p:spPr>
            <a:xfrm>
              <a:off x="395536" y="2031656"/>
              <a:ext cx="2877961" cy="2520280"/>
            </a:xfrm>
            <a:prstGeom prst="rect">
              <a:avLst/>
            </a:prstGeom>
          </p:spPr>
        </p:pic>
        <p:sp>
          <p:nvSpPr>
            <p:cNvPr id="12" name="TextBox 11">
              <a:extLst>
                <a:ext uri="{FF2B5EF4-FFF2-40B4-BE49-F238E27FC236}">
                  <a16:creationId xmlns:a16="http://schemas.microsoft.com/office/drawing/2014/main" id="{1137A37E-956F-DD4F-9010-EFD2BFEB54AE}"/>
                </a:ext>
              </a:extLst>
            </p:cNvPr>
            <p:cNvSpPr txBox="1"/>
            <p:nvPr/>
          </p:nvSpPr>
          <p:spPr>
            <a:xfrm>
              <a:off x="179512" y="4437112"/>
              <a:ext cx="3744416" cy="1015663"/>
            </a:xfrm>
            <a:prstGeom prst="rect">
              <a:avLst/>
            </a:prstGeom>
            <a:noFill/>
          </p:spPr>
          <p:txBody>
            <a:bodyPr wrap="square" rtlCol="0">
              <a:spAutoFit/>
            </a:bodyPr>
            <a:lstStyle/>
            <a:p>
              <a:r>
                <a:rPr lang="en-US" sz="2000" dirty="0"/>
                <a:t>Sheet and helices individually predicted correctly, but helices placed on wrong side of sheet</a:t>
              </a:r>
            </a:p>
          </p:txBody>
        </p:sp>
      </p:grpSp>
      <p:grpSp>
        <p:nvGrpSpPr>
          <p:cNvPr id="24" name="Group 23">
            <a:extLst>
              <a:ext uri="{FF2B5EF4-FFF2-40B4-BE49-F238E27FC236}">
                <a16:creationId xmlns:a16="http://schemas.microsoft.com/office/drawing/2014/main" id="{4A1D1DEC-28BB-2445-85C1-5CB732AB4AE8}"/>
              </a:ext>
            </a:extLst>
          </p:cNvPr>
          <p:cNvGrpSpPr/>
          <p:nvPr/>
        </p:nvGrpSpPr>
        <p:grpSpPr>
          <a:xfrm>
            <a:off x="3698345" y="3092600"/>
            <a:ext cx="4829505" cy="3798337"/>
            <a:chOff x="3698345" y="3092600"/>
            <a:chExt cx="4829505" cy="3798337"/>
          </a:xfrm>
        </p:grpSpPr>
        <p:pic>
          <p:nvPicPr>
            <p:cNvPr id="20" name="Picture 19">
              <a:extLst>
                <a:ext uri="{FF2B5EF4-FFF2-40B4-BE49-F238E27FC236}">
                  <a16:creationId xmlns:a16="http://schemas.microsoft.com/office/drawing/2014/main" id="{9D802AC6-B7BD-6542-B2B3-5BC35BD872C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98345" y="3092600"/>
              <a:ext cx="3342390" cy="3798337"/>
            </a:xfrm>
            <a:prstGeom prst="rect">
              <a:avLst/>
            </a:prstGeom>
          </p:spPr>
        </p:pic>
        <p:cxnSp>
          <p:nvCxnSpPr>
            <p:cNvPr id="14" name="Straight Arrow Connector 13">
              <a:extLst>
                <a:ext uri="{FF2B5EF4-FFF2-40B4-BE49-F238E27FC236}">
                  <a16:creationId xmlns:a16="http://schemas.microsoft.com/office/drawing/2014/main" id="{0CCA828F-1238-0344-A0DA-F1E962F1AB8D}"/>
                </a:ext>
              </a:extLst>
            </p:cNvPr>
            <p:cNvCxnSpPr>
              <a:cxnSpLocks/>
            </p:cNvCxnSpPr>
            <p:nvPr/>
          </p:nvCxnSpPr>
          <p:spPr bwMode="auto">
            <a:xfrm flipV="1">
              <a:off x="6732240" y="3501008"/>
              <a:ext cx="72008" cy="415296"/>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sp>
          <p:nvSpPr>
            <p:cNvPr id="18" name="TextBox 17">
              <a:extLst>
                <a:ext uri="{FF2B5EF4-FFF2-40B4-BE49-F238E27FC236}">
                  <a16:creationId xmlns:a16="http://schemas.microsoft.com/office/drawing/2014/main" id="{DFB058DC-7578-3D4D-99A5-C0D0BC105DF9}"/>
                </a:ext>
              </a:extLst>
            </p:cNvPr>
            <p:cNvSpPr txBox="1"/>
            <p:nvPr/>
          </p:nvSpPr>
          <p:spPr>
            <a:xfrm>
              <a:off x="4747031" y="3892986"/>
              <a:ext cx="2921313" cy="400110"/>
            </a:xfrm>
            <a:prstGeom prst="rect">
              <a:avLst/>
            </a:prstGeom>
            <a:noFill/>
          </p:spPr>
          <p:txBody>
            <a:bodyPr wrap="none" rtlCol="0">
              <a:spAutoFit/>
            </a:bodyPr>
            <a:lstStyle/>
            <a:p>
              <a:r>
                <a:rPr lang="en-US" sz="2000" dirty="0">
                  <a:solidFill>
                    <a:srgbClr val="FF0000"/>
                  </a:solidFill>
                </a:rPr>
                <a:t>Just plain wrong models</a:t>
              </a:r>
            </a:p>
          </p:txBody>
        </p:sp>
        <p:pic>
          <p:nvPicPr>
            <p:cNvPr id="22" name="Picture 21">
              <a:extLst>
                <a:ext uri="{FF2B5EF4-FFF2-40B4-BE49-F238E27FC236}">
                  <a16:creationId xmlns:a16="http://schemas.microsoft.com/office/drawing/2014/main" id="{98FAAB2D-F2F0-7548-BD28-29A5100220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374559" y="3721428"/>
              <a:ext cx="2153291" cy="2447029"/>
            </a:xfrm>
            <a:prstGeom prst="rect">
              <a:avLst/>
            </a:prstGeom>
          </p:spPr>
        </p:pic>
      </p:grpSp>
    </p:spTree>
    <p:extLst>
      <p:ext uri="{BB962C8B-B14F-4D97-AF65-F5344CB8AC3E}">
        <p14:creationId xmlns:p14="http://schemas.microsoft.com/office/powerpoint/2010/main" val="108547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5C55-57DA-8845-95BE-C8C9920A5C8B}"/>
              </a:ext>
            </a:extLst>
          </p:cNvPr>
          <p:cNvSpPr>
            <a:spLocks noGrp="1"/>
          </p:cNvSpPr>
          <p:nvPr>
            <p:ph type="title"/>
          </p:nvPr>
        </p:nvSpPr>
        <p:spPr/>
        <p:txBody>
          <a:bodyPr/>
          <a:lstStyle/>
          <a:p>
            <a:r>
              <a:rPr lang="en-US" dirty="0"/>
              <a:t>Comparison to default scoring: geometry-weighted</a:t>
            </a:r>
          </a:p>
        </p:txBody>
      </p:sp>
      <p:pic>
        <p:nvPicPr>
          <p:cNvPr id="5" name="Picture 4">
            <a:extLst>
              <a:ext uri="{FF2B5EF4-FFF2-40B4-BE49-F238E27FC236}">
                <a16:creationId xmlns:a16="http://schemas.microsoft.com/office/drawing/2014/main" id="{DAAA8125-7BE4-D24E-AD43-30C18FD4C5B8}"/>
              </a:ext>
            </a:extLst>
          </p:cNvPr>
          <p:cNvPicPr>
            <a:picLocks noChangeAspect="1"/>
          </p:cNvPicPr>
          <p:nvPr/>
        </p:nvPicPr>
        <p:blipFill rotWithShape="1">
          <a:blip r:embed="rId3"/>
          <a:srcRect t="8890"/>
          <a:stretch/>
        </p:blipFill>
        <p:spPr>
          <a:xfrm>
            <a:off x="5724128" y="1575064"/>
            <a:ext cx="3240000" cy="2213976"/>
          </a:xfrm>
          <a:prstGeom prst="rect">
            <a:avLst/>
          </a:prstGeom>
        </p:spPr>
      </p:pic>
      <p:pic>
        <p:nvPicPr>
          <p:cNvPr id="13" name="Picture 12">
            <a:extLst>
              <a:ext uri="{FF2B5EF4-FFF2-40B4-BE49-F238E27FC236}">
                <a16:creationId xmlns:a16="http://schemas.microsoft.com/office/drawing/2014/main" id="{CB71390E-06C5-714A-BDCF-5E5779444E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1291" y="3916304"/>
            <a:ext cx="3163874" cy="3020496"/>
          </a:xfrm>
          <a:prstGeom prst="rect">
            <a:avLst/>
          </a:prstGeom>
        </p:spPr>
      </p:pic>
      <p:pic>
        <p:nvPicPr>
          <p:cNvPr id="16" name="Picture 15">
            <a:extLst>
              <a:ext uri="{FF2B5EF4-FFF2-40B4-BE49-F238E27FC236}">
                <a16:creationId xmlns:a16="http://schemas.microsoft.com/office/drawing/2014/main" id="{1E875B83-C5AC-A446-A4EE-AA864FB84085}"/>
              </a:ext>
            </a:extLst>
          </p:cNvPr>
          <p:cNvPicPr>
            <a:picLocks noChangeAspect="1"/>
          </p:cNvPicPr>
          <p:nvPr/>
        </p:nvPicPr>
        <p:blipFill rotWithShape="1">
          <a:blip r:embed="rId5"/>
          <a:srcRect b="46865"/>
          <a:stretch/>
        </p:blipFill>
        <p:spPr>
          <a:xfrm>
            <a:off x="238949" y="1636944"/>
            <a:ext cx="4917208" cy="2090216"/>
          </a:xfrm>
          <a:prstGeom prst="rect">
            <a:avLst/>
          </a:prstGeom>
        </p:spPr>
      </p:pic>
      <p:pic>
        <p:nvPicPr>
          <p:cNvPr id="19" name="Picture 18">
            <a:extLst>
              <a:ext uri="{FF2B5EF4-FFF2-40B4-BE49-F238E27FC236}">
                <a16:creationId xmlns:a16="http://schemas.microsoft.com/office/drawing/2014/main" id="{38B7CDC3-290E-C448-9497-726AD510F76B}"/>
              </a:ext>
            </a:extLst>
          </p:cNvPr>
          <p:cNvPicPr>
            <a:picLocks noChangeAspect="1"/>
          </p:cNvPicPr>
          <p:nvPr/>
        </p:nvPicPr>
        <p:blipFill rotWithShape="1">
          <a:blip r:embed="rId6"/>
          <a:srcRect b="46915"/>
          <a:stretch/>
        </p:blipFill>
        <p:spPr>
          <a:xfrm>
            <a:off x="4020892" y="4222158"/>
            <a:ext cx="4917207" cy="2088232"/>
          </a:xfrm>
          <a:prstGeom prst="rect">
            <a:avLst/>
          </a:prstGeom>
        </p:spPr>
      </p:pic>
      <p:cxnSp>
        <p:nvCxnSpPr>
          <p:cNvPr id="25" name="Straight Arrow Connector 24">
            <a:extLst>
              <a:ext uri="{FF2B5EF4-FFF2-40B4-BE49-F238E27FC236}">
                <a16:creationId xmlns:a16="http://schemas.microsoft.com/office/drawing/2014/main" id="{BAF7C523-7B7F-654F-A3E9-045A44C46F70}"/>
              </a:ext>
            </a:extLst>
          </p:cNvPr>
          <p:cNvCxnSpPr/>
          <p:nvPr/>
        </p:nvCxnSpPr>
        <p:spPr bwMode="auto">
          <a:xfrm flipV="1">
            <a:off x="5220072" y="1713305"/>
            <a:ext cx="2664296" cy="119022"/>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sp>
        <p:nvSpPr>
          <p:cNvPr id="26" name="TextBox 25">
            <a:extLst>
              <a:ext uri="{FF2B5EF4-FFF2-40B4-BE49-F238E27FC236}">
                <a16:creationId xmlns:a16="http://schemas.microsoft.com/office/drawing/2014/main" id="{03CA709C-C490-F744-B1E0-630873C2C5CF}"/>
              </a:ext>
            </a:extLst>
          </p:cNvPr>
          <p:cNvSpPr txBox="1"/>
          <p:nvPr/>
        </p:nvSpPr>
        <p:spPr>
          <a:xfrm>
            <a:off x="1591841" y="3607303"/>
            <a:ext cx="2397516" cy="461665"/>
          </a:xfrm>
          <a:prstGeom prst="rect">
            <a:avLst/>
          </a:prstGeom>
          <a:noFill/>
        </p:spPr>
        <p:txBody>
          <a:bodyPr wrap="none" rtlCol="0">
            <a:spAutoFit/>
          </a:bodyPr>
          <a:lstStyle/>
          <a:p>
            <a:r>
              <a:rPr lang="en-US" dirty="0"/>
              <a:t>Group 43 (cyan)</a:t>
            </a:r>
          </a:p>
        </p:txBody>
      </p:sp>
      <p:sp>
        <p:nvSpPr>
          <p:cNvPr id="27" name="TextBox 26">
            <a:extLst>
              <a:ext uri="{FF2B5EF4-FFF2-40B4-BE49-F238E27FC236}">
                <a16:creationId xmlns:a16="http://schemas.microsoft.com/office/drawing/2014/main" id="{3C9F1D5C-77F2-E049-BE05-C54F3EA80A20}"/>
              </a:ext>
            </a:extLst>
          </p:cNvPr>
          <p:cNvSpPr txBox="1"/>
          <p:nvPr/>
        </p:nvSpPr>
        <p:spPr>
          <a:xfrm>
            <a:off x="5487456" y="6343723"/>
            <a:ext cx="2796086" cy="461665"/>
          </a:xfrm>
          <a:prstGeom prst="rect">
            <a:avLst/>
          </a:prstGeom>
          <a:noFill/>
        </p:spPr>
        <p:txBody>
          <a:bodyPr wrap="none" rtlCol="0">
            <a:spAutoFit/>
          </a:bodyPr>
          <a:lstStyle/>
          <a:p>
            <a:r>
              <a:rPr lang="en-US" dirty="0"/>
              <a:t>Group 322 (purple)</a:t>
            </a:r>
          </a:p>
        </p:txBody>
      </p:sp>
      <p:cxnSp>
        <p:nvCxnSpPr>
          <p:cNvPr id="28" name="Straight Arrow Connector 27">
            <a:extLst>
              <a:ext uri="{FF2B5EF4-FFF2-40B4-BE49-F238E27FC236}">
                <a16:creationId xmlns:a16="http://schemas.microsoft.com/office/drawing/2014/main" id="{F20923DC-4F50-2942-90AC-343E429E0834}"/>
              </a:ext>
            </a:extLst>
          </p:cNvPr>
          <p:cNvCxnSpPr>
            <a:cxnSpLocks/>
          </p:cNvCxnSpPr>
          <p:nvPr/>
        </p:nvCxnSpPr>
        <p:spPr bwMode="auto">
          <a:xfrm flipV="1">
            <a:off x="8257501" y="2276872"/>
            <a:ext cx="261847" cy="1792097"/>
          </a:xfrm>
          <a:prstGeom prst="straightConnector1">
            <a:avLst/>
          </a:prstGeom>
          <a:solidFill>
            <a:schemeClr val="accent1"/>
          </a:solidFill>
          <a:ln w="28575" cap="flat" cmpd="sng" algn="ctr">
            <a:solidFill>
              <a:srgbClr val="FF0000"/>
            </a:solidFill>
            <a:prstDash val="solid"/>
            <a:miter lim="800000"/>
            <a:headEnd type="none" w="med" len="med"/>
            <a:tailEnd type="triangle"/>
          </a:ln>
          <a:effectLst/>
        </p:spPr>
      </p:cxnSp>
    </p:spTree>
    <p:extLst>
      <p:ext uri="{BB962C8B-B14F-4D97-AF65-F5344CB8AC3E}">
        <p14:creationId xmlns:p14="http://schemas.microsoft.com/office/powerpoint/2010/main" val="160262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2BC81-A8D3-A645-B3C0-052BD892EE81}"/>
              </a:ext>
            </a:extLst>
          </p:cNvPr>
          <p:cNvPicPr>
            <a:picLocks noChangeAspect="1"/>
          </p:cNvPicPr>
          <p:nvPr/>
        </p:nvPicPr>
        <p:blipFill>
          <a:blip r:embed="rId3"/>
          <a:stretch>
            <a:fillRect/>
          </a:stretch>
        </p:blipFill>
        <p:spPr>
          <a:xfrm>
            <a:off x="0" y="1938060"/>
            <a:ext cx="5842000" cy="4381500"/>
          </a:xfrm>
          <a:prstGeom prst="rect">
            <a:avLst/>
          </a:prstGeom>
        </p:spPr>
      </p:pic>
      <p:sp>
        <p:nvSpPr>
          <p:cNvPr id="2" name="Title 1">
            <a:extLst>
              <a:ext uri="{FF2B5EF4-FFF2-40B4-BE49-F238E27FC236}">
                <a16:creationId xmlns:a16="http://schemas.microsoft.com/office/drawing/2014/main" id="{5BA33719-AA43-7045-934E-F180E89B7046}"/>
              </a:ext>
            </a:extLst>
          </p:cNvPr>
          <p:cNvSpPr>
            <a:spLocks noGrp="1"/>
          </p:cNvSpPr>
          <p:nvPr>
            <p:ph type="title"/>
          </p:nvPr>
        </p:nvSpPr>
        <p:spPr/>
        <p:txBody>
          <a:bodyPr/>
          <a:lstStyle/>
          <a:p>
            <a:r>
              <a:rPr lang="en-US" dirty="0"/>
              <a:t>TBM-easy overall geometric quality rankings</a:t>
            </a:r>
          </a:p>
        </p:txBody>
      </p:sp>
      <p:pic>
        <p:nvPicPr>
          <p:cNvPr id="7" name="Picture 6">
            <a:extLst>
              <a:ext uri="{FF2B5EF4-FFF2-40B4-BE49-F238E27FC236}">
                <a16:creationId xmlns:a16="http://schemas.microsoft.com/office/drawing/2014/main" id="{B4CE121D-B7A4-A649-A9E2-FDC772EB1783}"/>
              </a:ext>
            </a:extLst>
          </p:cNvPr>
          <p:cNvPicPr>
            <a:picLocks noChangeAspect="1"/>
          </p:cNvPicPr>
          <p:nvPr/>
        </p:nvPicPr>
        <p:blipFill rotWithShape="1">
          <a:blip r:embed="rId4"/>
          <a:srcRect l="5570" r="7732"/>
          <a:stretch/>
        </p:blipFill>
        <p:spPr>
          <a:xfrm>
            <a:off x="5383567" y="1843160"/>
            <a:ext cx="3652929" cy="2150313"/>
          </a:xfrm>
          <a:prstGeom prst="rect">
            <a:avLst/>
          </a:prstGeom>
        </p:spPr>
      </p:pic>
      <p:pic>
        <p:nvPicPr>
          <p:cNvPr id="13" name="Picture 12">
            <a:extLst>
              <a:ext uri="{FF2B5EF4-FFF2-40B4-BE49-F238E27FC236}">
                <a16:creationId xmlns:a16="http://schemas.microsoft.com/office/drawing/2014/main" id="{63534E5A-2D2A-554F-912D-2128B3A4DB4C}"/>
              </a:ext>
            </a:extLst>
          </p:cNvPr>
          <p:cNvPicPr>
            <a:picLocks noChangeAspect="1"/>
          </p:cNvPicPr>
          <p:nvPr/>
        </p:nvPicPr>
        <p:blipFill>
          <a:blip r:embed="rId5"/>
          <a:stretch>
            <a:fillRect/>
          </a:stretch>
        </p:blipFill>
        <p:spPr>
          <a:xfrm>
            <a:off x="5383567" y="3933056"/>
            <a:ext cx="3571200" cy="2678400"/>
          </a:xfrm>
          <a:prstGeom prst="rect">
            <a:avLst/>
          </a:prstGeom>
        </p:spPr>
      </p:pic>
      <p:sp>
        <p:nvSpPr>
          <p:cNvPr id="14" name="TextBox 13">
            <a:extLst>
              <a:ext uri="{FF2B5EF4-FFF2-40B4-BE49-F238E27FC236}">
                <a16:creationId xmlns:a16="http://schemas.microsoft.com/office/drawing/2014/main" id="{2786E4D7-C10E-D247-9F29-E292D0211ACC}"/>
              </a:ext>
            </a:extLst>
          </p:cNvPr>
          <p:cNvSpPr txBox="1"/>
          <p:nvPr/>
        </p:nvSpPr>
        <p:spPr>
          <a:xfrm>
            <a:off x="3275856" y="1467361"/>
            <a:ext cx="1966500" cy="1015663"/>
          </a:xfrm>
          <a:prstGeom prst="rect">
            <a:avLst/>
          </a:prstGeom>
          <a:noFill/>
        </p:spPr>
        <p:txBody>
          <a:bodyPr wrap="none" rtlCol="0">
            <a:spAutoFit/>
          </a:bodyPr>
          <a:lstStyle/>
          <a:p>
            <a:r>
              <a:rPr lang="en-US" sz="1200" dirty="0">
                <a:solidFill>
                  <a:srgbClr val="FF0000"/>
                </a:solidFill>
              </a:rPr>
              <a:t>T</a:t>
            </a:r>
            <a:r>
              <a:rPr lang="en-US" sz="1200" dirty="0"/>
              <a:t>emplate-based modelling</a:t>
            </a:r>
          </a:p>
          <a:p>
            <a:r>
              <a:rPr lang="en-US" sz="1200" dirty="0">
                <a:solidFill>
                  <a:srgbClr val="FF0000"/>
                </a:solidFill>
              </a:rPr>
              <a:t>Q</a:t>
            </a:r>
            <a:r>
              <a:rPr lang="en-US" sz="1200" dirty="0"/>
              <a:t>uality assessment</a:t>
            </a:r>
          </a:p>
          <a:p>
            <a:r>
              <a:rPr lang="en-US" sz="1200" dirty="0">
                <a:solidFill>
                  <a:srgbClr val="FF0000"/>
                </a:solidFill>
              </a:rPr>
              <a:t>F</a:t>
            </a:r>
            <a:r>
              <a:rPr lang="en-US" sz="1200" dirty="0"/>
              <a:t>ragment-based</a:t>
            </a:r>
          </a:p>
          <a:p>
            <a:r>
              <a:rPr lang="en-US" sz="1200" dirty="0">
                <a:solidFill>
                  <a:srgbClr val="FF0000"/>
                </a:solidFill>
              </a:rPr>
              <a:t>A</a:t>
            </a:r>
            <a:r>
              <a:rPr lang="en-US" sz="1200" dirty="0"/>
              <a:t>b Initio</a:t>
            </a:r>
          </a:p>
          <a:p>
            <a:r>
              <a:rPr lang="en-US" sz="1200" dirty="0">
                <a:solidFill>
                  <a:srgbClr val="00B050"/>
                </a:solidFill>
              </a:rPr>
              <a:t>S</a:t>
            </a:r>
            <a:r>
              <a:rPr lang="en-US" sz="1200" dirty="0"/>
              <a:t>erver</a:t>
            </a:r>
            <a:endParaRPr lang="en-US" sz="1200" dirty="0">
              <a:solidFill>
                <a:srgbClr val="FF0000"/>
              </a:solidFill>
            </a:endParaRPr>
          </a:p>
        </p:txBody>
      </p:sp>
      <p:sp>
        <p:nvSpPr>
          <p:cNvPr id="15" name="TextBox 14">
            <a:extLst>
              <a:ext uri="{FF2B5EF4-FFF2-40B4-BE49-F238E27FC236}">
                <a16:creationId xmlns:a16="http://schemas.microsoft.com/office/drawing/2014/main" id="{D043E3AB-5894-654E-9A3A-55165540BCB7}"/>
              </a:ext>
            </a:extLst>
          </p:cNvPr>
          <p:cNvSpPr txBox="1"/>
          <p:nvPr/>
        </p:nvSpPr>
        <p:spPr>
          <a:xfrm>
            <a:off x="884336" y="2418071"/>
            <a:ext cx="293670" cy="276999"/>
          </a:xfrm>
          <a:prstGeom prst="rect">
            <a:avLst/>
          </a:prstGeom>
          <a:noFill/>
        </p:spPr>
        <p:txBody>
          <a:bodyPr wrap="none" rtlCol="0">
            <a:spAutoFit/>
          </a:bodyPr>
          <a:lstStyle/>
          <a:p>
            <a:r>
              <a:rPr lang="en-US" sz="1200" dirty="0">
                <a:solidFill>
                  <a:srgbClr val="FF0000"/>
                </a:solidFill>
              </a:rPr>
              <a:t>Q</a:t>
            </a:r>
          </a:p>
        </p:txBody>
      </p:sp>
      <p:sp>
        <p:nvSpPr>
          <p:cNvPr id="16" name="TextBox 15">
            <a:extLst>
              <a:ext uri="{FF2B5EF4-FFF2-40B4-BE49-F238E27FC236}">
                <a16:creationId xmlns:a16="http://schemas.microsoft.com/office/drawing/2014/main" id="{2807BC54-65BD-4345-9327-B267E45BA8AA}"/>
              </a:ext>
            </a:extLst>
          </p:cNvPr>
          <p:cNvSpPr txBox="1"/>
          <p:nvPr/>
        </p:nvSpPr>
        <p:spPr>
          <a:xfrm>
            <a:off x="1043608" y="2503929"/>
            <a:ext cx="359394" cy="27699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17" name="TextBox 16">
            <a:extLst>
              <a:ext uri="{FF2B5EF4-FFF2-40B4-BE49-F238E27FC236}">
                <a16:creationId xmlns:a16="http://schemas.microsoft.com/office/drawing/2014/main" id="{C5C5C73D-ED7B-DD4D-A73B-AA14861730E9}"/>
              </a:ext>
            </a:extLst>
          </p:cNvPr>
          <p:cNvSpPr txBox="1"/>
          <p:nvPr/>
        </p:nvSpPr>
        <p:spPr>
          <a:xfrm>
            <a:off x="1279478" y="2564904"/>
            <a:ext cx="242703" cy="276999"/>
          </a:xfrm>
          <a:prstGeom prst="rect">
            <a:avLst/>
          </a:prstGeom>
          <a:noFill/>
        </p:spPr>
        <p:txBody>
          <a:bodyPr wrap="none" rtlCol="0">
            <a:spAutoFit/>
          </a:bodyPr>
          <a:lstStyle/>
          <a:p>
            <a:r>
              <a:rPr lang="en-US" sz="1200" dirty="0">
                <a:solidFill>
                  <a:srgbClr val="FF0000"/>
                </a:solidFill>
              </a:rPr>
              <a:t>Q</a:t>
            </a:r>
          </a:p>
        </p:txBody>
      </p:sp>
      <p:sp>
        <p:nvSpPr>
          <p:cNvPr id="18" name="TextBox 17">
            <a:extLst>
              <a:ext uri="{FF2B5EF4-FFF2-40B4-BE49-F238E27FC236}">
                <a16:creationId xmlns:a16="http://schemas.microsoft.com/office/drawing/2014/main" id="{F7341853-7C1C-8B40-8CE2-906ABFDBC3A9}"/>
              </a:ext>
            </a:extLst>
          </p:cNvPr>
          <p:cNvSpPr txBox="1"/>
          <p:nvPr/>
        </p:nvSpPr>
        <p:spPr>
          <a:xfrm>
            <a:off x="1476302" y="2607827"/>
            <a:ext cx="359394" cy="33516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19" name="TextBox 18">
            <a:extLst>
              <a:ext uri="{FF2B5EF4-FFF2-40B4-BE49-F238E27FC236}">
                <a16:creationId xmlns:a16="http://schemas.microsoft.com/office/drawing/2014/main" id="{94F52D23-A41E-0045-B055-B21771218601}"/>
              </a:ext>
            </a:extLst>
          </p:cNvPr>
          <p:cNvSpPr txBox="1"/>
          <p:nvPr/>
        </p:nvSpPr>
        <p:spPr>
          <a:xfrm>
            <a:off x="1691680" y="2636912"/>
            <a:ext cx="264816" cy="276999"/>
          </a:xfrm>
          <a:prstGeom prst="rect">
            <a:avLst/>
          </a:prstGeom>
          <a:noFill/>
        </p:spPr>
        <p:txBody>
          <a:bodyPr wrap="none" rtlCol="0">
            <a:spAutoFit/>
          </a:bodyPr>
          <a:lstStyle/>
          <a:p>
            <a:r>
              <a:rPr lang="en-US" sz="1200" dirty="0">
                <a:solidFill>
                  <a:srgbClr val="FF0000"/>
                </a:solidFill>
              </a:rPr>
              <a:t>F</a:t>
            </a:r>
          </a:p>
        </p:txBody>
      </p:sp>
      <p:sp>
        <p:nvSpPr>
          <p:cNvPr id="20" name="TextBox 19">
            <a:extLst>
              <a:ext uri="{FF2B5EF4-FFF2-40B4-BE49-F238E27FC236}">
                <a16:creationId xmlns:a16="http://schemas.microsoft.com/office/drawing/2014/main" id="{5EC3E6C1-6FB3-0A4B-800A-FB5DA6E44242}"/>
              </a:ext>
            </a:extLst>
          </p:cNvPr>
          <p:cNvSpPr txBox="1"/>
          <p:nvPr/>
        </p:nvSpPr>
        <p:spPr>
          <a:xfrm>
            <a:off x="1889735" y="2708920"/>
            <a:ext cx="395333" cy="33516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21" name="TextBox 20">
            <a:extLst>
              <a:ext uri="{FF2B5EF4-FFF2-40B4-BE49-F238E27FC236}">
                <a16:creationId xmlns:a16="http://schemas.microsoft.com/office/drawing/2014/main" id="{4371318E-79B0-D44E-8ED5-604E95E97454}"/>
              </a:ext>
            </a:extLst>
          </p:cNvPr>
          <p:cNvSpPr txBox="1"/>
          <p:nvPr/>
        </p:nvSpPr>
        <p:spPr>
          <a:xfrm>
            <a:off x="2108472" y="2717304"/>
            <a:ext cx="293670" cy="276999"/>
          </a:xfrm>
          <a:prstGeom prst="rect">
            <a:avLst/>
          </a:prstGeom>
          <a:noFill/>
        </p:spPr>
        <p:txBody>
          <a:bodyPr wrap="none" rtlCol="0">
            <a:spAutoFit/>
          </a:bodyPr>
          <a:lstStyle/>
          <a:p>
            <a:r>
              <a:rPr lang="en-US" sz="1200" dirty="0">
                <a:solidFill>
                  <a:srgbClr val="FF0000"/>
                </a:solidFill>
              </a:rPr>
              <a:t>Q</a:t>
            </a:r>
          </a:p>
        </p:txBody>
      </p:sp>
      <p:sp>
        <p:nvSpPr>
          <p:cNvPr id="22" name="TextBox 21">
            <a:extLst>
              <a:ext uri="{FF2B5EF4-FFF2-40B4-BE49-F238E27FC236}">
                <a16:creationId xmlns:a16="http://schemas.microsoft.com/office/drawing/2014/main" id="{8CB75EAE-637A-0D48-8117-39B8778293E3}"/>
              </a:ext>
            </a:extLst>
          </p:cNvPr>
          <p:cNvSpPr txBox="1"/>
          <p:nvPr/>
        </p:nvSpPr>
        <p:spPr>
          <a:xfrm>
            <a:off x="2324496" y="2749026"/>
            <a:ext cx="293670" cy="276999"/>
          </a:xfrm>
          <a:prstGeom prst="rect">
            <a:avLst/>
          </a:prstGeom>
          <a:noFill/>
        </p:spPr>
        <p:txBody>
          <a:bodyPr wrap="none" rtlCol="0">
            <a:spAutoFit/>
          </a:bodyPr>
          <a:lstStyle/>
          <a:p>
            <a:r>
              <a:rPr lang="en-US" sz="1200" dirty="0">
                <a:solidFill>
                  <a:srgbClr val="FF0000"/>
                </a:solidFill>
              </a:rPr>
              <a:t>Q</a:t>
            </a:r>
          </a:p>
        </p:txBody>
      </p:sp>
      <p:sp>
        <p:nvSpPr>
          <p:cNvPr id="23" name="TextBox 22">
            <a:extLst>
              <a:ext uri="{FF2B5EF4-FFF2-40B4-BE49-F238E27FC236}">
                <a16:creationId xmlns:a16="http://schemas.microsoft.com/office/drawing/2014/main" id="{3578B74F-E938-174B-A8BC-6AA5B0F36297}"/>
              </a:ext>
            </a:extLst>
          </p:cNvPr>
          <p:cNvSpPr txBox="1"/>
          <p:nvPr/>
        </p:nvSpPr>
        <p:spPr>
          <a:xfrm>
            <a:off x="2540520" y="2796163"/>
            <a:ext cx="293670" cy="276999"/>
          </a:xfrm>
          <a:prstGeom prst="rect">
            <a:avLst/>
          </a:prstGeom>
          <a:noFill/>
        </p:spPr>
        <p:txBody>
          <a:bodyPr wrap="none" rtlCol="0">
            <a:spAutoFit/>
          </a:bodyPr>
          <a:lstStyle/>
          <a:p>
            <a:r>
              <a:rPr lang="en-US" sz="1200" dirty="0">
                <a:solidFill>
                  <a:srgbClr val="FF0000"/>
                </a:solidFill>
              </a:rPr>
              <a:t>Q</a:t>
            </a:r>
          </a:p>
        </p:txBody>
      </p:sp>
      <p:sp>
        <p:nvSpPr>
          <p:cNvPr id="24" name="TextBox 23">
            <a:extLst>
              <a:ext uri="{FF2B5EF4-FFF2-40B4-BE49-F238E27FC236}">
                <a16:creationId xmlns:a16="http://schemas.microsoft.com/office/drawing/2014/main" id="{1B5424C4-1048-7649-9AB3-C7BB0DF599EE}"/>
              </a:ext>
            </a:extLst>
          </p:cNvPr>
          <p:cNvSpPr txBox="1"/>
          <p:nvPr/>
        </p:nvSpPr>
        <p:spPr>
          <a:xfrm>
            <a:off x="2741275" y="2852936"/>
            <a:ext cx="293670" cy="276999"/>
          </a:xfrm>
          <a:prstGeom prst="rect">
            <a:avLst/>
          </a:prstGeom>
          <a:noFill/>
        </p:spPr>
        <p:txBody>
          <a:bodyPr wrap="none" rtlCol="0">
            <a:spAutoFit/>
          </a:bodyPr>
          <a:lstStyle/>
          <a:p>
            <a:r>
              <a:rPr lang="en-US" sz="1200" dirty="0">
                <a:solidFill>
                  <a:srgbClr val="FF0000"/>
                </a:solidFill>
              </a:rPr>
              <a:t>Q</a:t>
            </a:r>
          </a:p>
        </p:txBody>
      </p:sp>
      <p:sp>
        <p:nvSpPr>
          <p:cNvPr id="25" name="TextBox 24">
            <a:extLst>
              <a:ext uri="{FF2B5EF4-FFF2-40B4-BE49-F238E27FC236}">
                <a16:creationId xmlns:a16="http://schemas.microsoft.com/office/drawing/2014/main" id="{D9629092-F6D1-3C45-8E83-68B78F2D4F63}"/>
              </a:ext>
            </a:extLst>
          </p:cNvPr>
          <p:cNvSpPr txBox="1"/>
          <p:nvPr/>
        </p:nvSpPr>
        <p:spPr>
          <a:xfrm>
            <a:off x="2965672" y="2924944"/>
            <a:ext cx="249485" cy="276999"/>
          </a:xfrm>
          <a:prstGeom prst="rect">
            <a:avLst/>
          </a:prstGeom>
          <a:noFill/>
        </p:spPr>
        <p:txBody>
          <a:bodyPr wrap="none" rtlCol="0">
            <a:spAutoFit/>
          </a:bodyPr>
          <a:lstStyle/>
          <a:p>
            <a:r>
              <a:rPr lang="en-US" sz="1200" dirty="0">
                <a:solidFill>
                  <a:srgbClr val="FF0000"/>
                </a:solidFill>
              </a:rPr>
              <a:t>T</a:t>
            </a:r>
          </a:p>
        </p:txBody>
      </p:sp>
      <p:sp>
        <p:nvSpPr>
          <p:cNvPr id="26" name="TextBox 25">
            <a:extLst>
              <a:ext uri="{FF2B5EF4-FFF2-40B4-BE49-F238E27FC236}">
                <a16:creationId xmlns:a16="http://schemas.microsoft.com/office/drawing/2014/main" id="{E6CCD811-1942-4341-8DE2-C2D6C55C7596}"/>
              </a:ext>
            </a:extLst>
          </p:cNvPr>
          <p:cNvSpPr txBox="1"/>
          <p:nvPr/>
        </p:nvSpPr>
        <p:spPr>
          <a:xfrm>
            <a:off x="3156688" y="2924944"/>
            <a:ext cx="293670" cy="276999"/>
          </a:xfrm>
          <a:prstGeom prst="rect">
            <a:avLst/>
          </a:prstGeom>
          <a:noFill/>
        </p:spPr>
        <p:txBody>
          <a:bodyPr wrap="none" rtlCol="0">
            <a:spAutoFit/>
          </a:bodyPr>
          <a:lstStyle/>
          <a:p>
            <a:r>
              <a:rPr lang="en-US" sz="1200" dirty="0">
                <a:solidFill>
                  <a:srgbClr val="FF0000"/>
                </a:solidFill>
              </a:rPr>
              <a:t>Q</a:t>
            </a:r>
          </a:p>
        </p:txBody>
      </p:sp>
      <p:sp>
        <p:nvSpPr>
          <p:cNvPr id="27" name="TextBox 26">
            <a:extLst>
              <a:ext uri="{FF2B5EF4-FFF2-40B4-BE49-F238E27FC236}">
                <a16:creationId xmlns:a16="http://schemas.microsoft.com/office/drawing/2014/main" id="{D8C512EB-DC0C-EB48-91E9-F791B56F8611}"/>
              </a:ext>
            </a:extLst>
          </p:cNvPr>
          <p:cNvSpPr txBox="1"/>
          <p:nvPr/>
        </p:nvSpPr>
        <p:spPr>
          <a:xfrm>
            <a:off x="3360180" y="2980285"/>
            <a:ext cx="256802" cy="276999"/>
          </a:xfrm>
          <a:prstGeom prst="rect">
            <a:avLst/>
          </a:prstGeom>
          <a:noFill/>
        </p:spPr>
        <p:txBody>
          <a:bodyPr wrap="none" rtlCol="0">
            <a:spAutoFit/>
          </a:bodyPr>
          <a:lstStyle/>
          <a:p>
            <a:r>
              <a:rPr lang="en-US" sz="1200" dirty="0">
                <a:solidFill>
                  <a:srgbClr val="FF0000"/>
                </a:solidFill>
              </a:rPr>
              <a:t>?</a:t>
            </a:r>
          </a:p>
        </p:txBody>
      </p:sp>
      <p:sp>
        <p:nvSpPr>
          <p:cNvPr id="28" name="TextBox 27">
            <a:extLst>
              <a:ext uri="{FF2B5EF4-FFF2-40B4-BE49-F238E27FC236}">
                <a16:creationId xmlns:a16="http://schemas.microsoft.com/office/drawing/2014/main" id="{88322719-6A8B-3541-A3C7-A649E9810243}"/>
              </a:ext>
            </a:extLst>
          </p:cNvPr>
          <p:cNvSpPr txBox="1"/>
          <p:nvPr/>
        </p:nvSpPr>
        <p:spPr>
          <a:xfrm>
            <a:off x="3576204" y="3010802"/>
            <a:ext cx="293670" cy="276999"/>
          </a:xfrm>
          <a:prstGeom prst="rect">
            <a:avLst/>
          </a:prstGeom>
          <a:noFill/>
        </p:spPr>
        <p:txBody>
          <a:bodyPr wrap="none" rtlCol="0">
            <a:spAutoFit/>
          </a:bodyPr>
          <a:lstStyle/>
          <a:p>
            <a:r>
              <a:rPr lang="en-US" sz="1200" dirty="0">
                <a:solidFill>
                  <a:srgbClr val="FF0000"/>
                </a:solidFill>
              </a:rPr>
              <a:t>Q</a:t>
            </a:r>
          </a:p>
        </p:txBody>
      </p:sp>
      <p:sp>
        <p:nvSpPr>
          <p:cNvPr id="29" name="TextBox 28">
            <a:extLst>
              <a:ext uri="{FF2B5EF4-FFF2-40B4-BE49-F238E27FC236}">
                <a16:creationId xmlns:a16="http://schemas.microsoft.com/office/drawing/2014/main" id="{F15FAC27-9C4D-714E-82DB-0F01B55A1347}"/>
              </a:ext>
            </a:extLst>
          </p:cNvPr>
          <p:cNvSpPr txBox="1"/>
          <p:nvPr/>
        </p:nvSpPr>
        <p:spPr>
          <a:xfrm>
            <a:off x="3778442" y="3037058"/>
            <a:ext cx="293670" cy="276999"/>
          </a:xfrm>
          <a:prstGeom prst="rect">
            <a:avLst/>
          </a:prstGeom>
          <a:noFill/>
        </p:spPr>
        <p:txBody>
          <a:bodyPr wrap="none" rtlCol="0">
            <a:spAutoFit/>
          </a:bodyPr>
          <a:lstStyle/>
          <a:p>
            <a:r>
              <a:rPr lang="en-US" sz="1200" dirty="0">
                <a:solidFill>
                  <a:srgbClr val="FF0000"/>
                </a:solidFill>
              </a:rPr>
              <a:t>Q</a:t>
            </a:r>
          </a:p>
        </p:txBody>
      </p:sp>
      <p:sp>
        <p:nvSpPr>
          <p:cNvPr id="30" name="TextBox 29">
            <a:extLst>
              <a:ext uri="{FF2B5EF4-FFF2-40B4-BE49-F238E27FC236}">
                <a16:creationId xmlns:a16="http://schemas.microsoft.com/office/drawing/2014/main" id="{DA4B8B80-B514-324F-ACDA-7D514DF1DE7F}"/>
              </a:ext>
            </a:extLst>
          </p:cNvPr>
          <p:cNvSpPr txBox="1"/>
          <p:nvPr/>
        </p:nvSpPr>
        <p:spPr>
          <a:xfrm>
            <a:off x="3994531" y="3089935"/>
            <a:ext cx="301877" cy="251817"/>
          </a:xfrm>
          <a:prstGeom prst="rect">
            <a:avLst/>
          </a:prstGeom>
          <a:noFill/>
        </p:spPr>
        <p:txBody>
          <a:bodyPr wrap="none" rtlCol="0">
            <a:spAutoFit/>
          </a:bodyPr>
          <a:lstStyle/>
          <a:p>
            <a:r>
              <a:rPr lang="en-US" sz="1200" dirty="0">
                <a:solidFill>
                  <a:srgbClr val="FF0000"/>
                </a:solidFill>
              </a:rPr>
              <a:t>T</a:t>
            </a:r>
          </a:p>
        </p:txBody>
      </p:sp>
      <p:sp>
        <p:nvSpPr>
          <p:cNvPr id="31" name="TextBox 30">
            <a:extLst>
              <a:ext uri="{FF2B5EF4-FFF2-40B4-BE49-F238E27FC236}">
                <a16:creationId xmlns:a16="http://schemas.microsoft.com/office/drawing/2014/main" id="{85AF4762-CBEE-EE49-976B-5A31263CDBB2}"/>
              </a:ext>
            </a:extLst>
          </p:cNvPr>
          <p:cNvSpPr txBox="1"/>
          <p:nvPr/>
        </p:nvSpPr>
        <p:spPr>
          <a:xfrm>
            <a:off x="4171139" y="3093831"/>
            <a:ext cx="297020" cy="33516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32" name="TextBox 31">
            <a:extLst>
              <a:ext uri="{FF2B5EF4-FFF2-40B4-BE49-F238E27FC236}">
                <a16:creationId xmlns:a16="http://schemas.microsoft.com/office/drawing/2014/main" id="{D018F3C6-7EF5-0C4A-ABF0-3E8CBC5E26C9}"/>
              </a:ext>
            </a:extLst>
          </p:cNvPr>
          <p:cNvSpPr txBox="1"/>
          <p:nvPr/>
        </p:nvSpPr>
        <p:spPr>
          <a:xfrm>
            <a:off x="4412728" y="3124209"/>
            <a:ext cx="293670" cy="276999"/>
          </a:xfrm>
          <a:prstGeom prst="rect">
            <a:avLst/>
          </a:prstGeom>
          <a:noFill/>
        </p:spPr>
        <p:txBody>
          <a:bodyPr wrap="none" rtlCol="0">
            <a:spAutoFit/>
          </a:bodyPr>
          <a:lstStyle/>
          <a:p>
            <a:r>
              <a:rPr lang="en-US" sz="1200" dirty="0">
                <a:solidFill>
                  <a:srgbClr val="FF0000"/>
                </a:solidFill>
              </a:rPr>
              <a:t>Q</a:t>
            </a:r>
          </a:p>
        </p:txBody>
      </p:sp>
      <p:sp>
        <p:nvSpPr>
          <p:cNvPr id="33" name="TextBox 32">
            <a:extLst>
              <a:ext uri="{FF2B5EF4-FFF2-40B4-BE49-F238E27FC236}">
                <a16:creationId xmlns:a16="http://schemas.microsoft.com/office/drawing/2014/main" id="{A3607B7F-E09D-CC49-87C2-17C2F30C27D7}"/>
              </a:ext>
            </a:extLst>
          </p:cNvPr>
          <p:cNvSpPr txBox="1"/>
          <p:nvPr/>
        </p:nvSpPr>
        <p:spPr>
          <a:xfrm>
            <a:off x="4623687" y="3122916"/>
            <a:ext cx="323037" cy="335169"/>
          </a:xfrm>
          <a:prstGeom prst="rect">
            <a:avLst/>
          </a:prstGeom>
          <a:noFill/>
        </p:spPr>
        <p:txBody>
          <a:bodyPr wrap="none" rtlCol="0">
            <a:spAutoFit/>
          </a:bodyPr>
          <a:lstStyle/>
          <a:p>
            <a:r>
              <a:rPr lang="en-US" sz="1200" dirty="0">
                <a:solidFill>
                  <a:srgbClr val="FF0000"/>
                </a:solidFill>
              </a:rPr>
              <a:t>Q</a:t>
            </a:r>
          </a:p>
        </p:txBody>
      </p:sp>
      <p:sp>
        <p:nvSpPr>
          <p:cNvPr id="34" name="TextBox 33">
            <a:extLst>
              <a:ext uri="{FF2B5EF4-FFF2-40B4-BE49-F238E27FC236}">
                <a16:creationId xmlns:a16="http://schemas.microsoft.com/office/drawing/2014/main" id="{1BDE75F8-621B-904D-8A8E-CE1744D108F0}"/>
              </a:ext>
            </a:extLst>
          </p:cNvPr>
          <p:cNvSpPr txBox="1"/>
          <p:nvPr/>
        </p:nvSpPr>
        <p:spPr>
          <a:xfrm>
            <a:off x="4825027" y="3140968"/>
            <a:ext cx="323037" cy="335169"/>
          </a:xfrm>
          <a:prstGeom prst="rect">
            <a:avLst/>
          </a:prstGeom>
          <a:noFill/>
        </p:spPr>
        <p:txBody>
          <a:bodyPr wrap="none" rtlCol="0">
            <a:spAutoFit/>
          </a:bodyPr>
          <a:lstStyle/>
          <a:p>
            <a:r>
              <a:rPr lang="en-US" sz="1200" dirty="0">
                <a:solidFill>
                  <a:srgbClr val="FF0000"/>
                </a:solidFill>
              </a:rPr>
              <a:t>Q</a:t>
            </a:r>
          </a:p>
        </p:txBody>
      </p:sp>
      <p:sp>
        <p:nvSpPr>
          <p:cNvPr id="36" name="TextBox 35">
            <a:extLst>
              <a:ext uri="{FF2B5EF4-FFF2-40B4-BE49-F238E27FC236}">
                <a16:creationId xmlns:a16="http://schemas.microsoft.com/office/drawing/2014/main" id="{85716BD4-4F9B-BD48-BA25-FC61392E86C6}"/>
              </a:ext>
            </a:extLst>
          </p:cNvPr>
          <p:cNvSpPr txBox="1"/>
          <p:nvPr/>
        </p:nvSpPr>
        <p:spPr>
          <a:xfrm>
            <a:off x="8280194" y="4221088"/>
            <a:ext cx="396262" cy="246221"/>
          </a:xfrm>
          <a:prstGeom prst="rect">
            <a:avLst/>
          </a:prstGeom>
          <a:noFill/>
        </p:spPr>
        <p:txBody>
          <a:bodyPr wrap="none" rtlCol="0">
            <a:spAutoFit/>
          </a:bodyPr>
          <a:lstStyle/>
          <a:p>
            <a:r>
              <a:rPr lang="en-US" sz="1000" dirty="0">
                <a:solidFill>
                  <a:srgbClr val="FF0000"/>
                </a:solidFill>
              </a:rPr>
              <a:t>222</a:t>
            </a:r>
          </a:p>
        </p:txBody>
      </p:sp>
      <p:sp>
        <p:nvSpPr>
          <p:cNvPr id="37" name="TextBox 36">
            <a:extLst>
              <a:ext uri="{FF2B5EF4-FFF2-40B4-BE49-F238E27FC236}">
                <a16:creationId xmlns:a16="http://schemas.microsoft.com/office/drawing/2014/main" id="{B56E302C-790A-7C4E-9B75-7F8D76D9CC97}"/>
              </a:ext>
            </a:extLst>
          </p:cNvPr>
          <p:cNvSpPr txBox="1"/>
          <p:nvPr/>
        </p:nvSpPr>
        <p:spPr>
          <a:xfrm>
            <a:off x="7848146" y="4211362"/>
            <a:ext cx="396262" cy="246221"/>
          </a:xfrm>
          <a:prstGeom prst="rect">
            <a:avLst/>
          </a:prstGeom>
          <a:noFill/>
        </p:spPr>
        <p:txBody>
          <a:bodyPr wrap="none" rtlCol="0">
            <a:spAutoFit/>
          </a:bodyPr>
          <a:lstStyle/>
          <a:p>
            <a:r>
              <a:rPr lang="en-US" sz="1000" dirty="0">
                <a:solidFill>
                  <a:srgbClr val="FF0000"/>
                </a:solidFill>
              </a:rPr>
              <a:t>368</a:t>
            </a:r>
          </a:p>
        </p:txBody>
      </p:sp>
      <p:sp>
        <p:nvSpPr>
          <p:cNvPr id="38" name="TextBox 37">
            <a:extLst>
              <a:ext uri="{FF2B5EF4-FFF2-40B4-BE49-F238E27FC236}">
                <a16:creationId xmlns:a16="http://schemas.microsoft.com/office/drawing/2014/main" id="{F104A853-563B-F647-8620-FAC88DA98D44}"/>
              </a:ext>
            </a:extLst>
          </p:cNvPr>
          <p:cNvSpPr txBox="1"/>
          <p:nvPr/>
        </p:nvSpPr>
        <p:spPr>
          <a:xfrm>
            <a:off x="8280194" y="4550931"/>
            <a:ext cx="396262" cy="246221"/>
          </a:xfrm>
          <a:prstGeom prst="rect">
            <a:avLst/>
          </a:prstGeom>
          <a:noFill/>
        </p:spPr>
        <p:txBody>
          <a:bodyPr wrap="none" rtlCol="0">
            <a:spAutoFit/>
          </a:bodyPr>
          <a:lstStyle/>
          <a:p>
            <a:r>
              <a:rPr lang="en-US" sz="1000" dirty="0"/>
              <a:t>322</a:t>
            </a:r>
          </a:p>
        </p:txBody>
      </p:sp>
      <p:sp>
        <p:nvSpPr>
          <p:cNvPr id="39" name="TextBox 38">
            <a:extLst>
              <a:ext uri="{FF2B5EF4-FFF2-40B4-BE49-F238E27FC236}">
                <a16:creationId xmlns:a16="http://schemas.microsoft.com/office/drawing/2014/main" id="{A1042417-4EB1-B143-B40C-DA418987722D}"/>
              </a:ext>
            </a:extLst>
          </p:cNvPr>
          <p:cNvSpPr txBox="1"/>
          <p:nvPr/>
        </p:nvSpPr>
        <p:spPr>
          <a:xfrm>
            <a:off x="8316416" y="4797152"/>
            <a:ext cx="396262" cy="246221"/>
          </a:xfrm>
          <a:prstGeom prst="rect">
            <a:avLst/>
          </a:prstGeom>
          <a:noFill/>
        </p:spPr>
        <p:txBody>
          <a:bodyPr wrap="none" rtlCol="0">
            <a:spAutoFit/>
          </a:bodyPr>
          <a:lstStyle/>
          <a:p>
            <a:r>
              <a:rPr lang="en-US" sz="1000" dirty="0"/>
              <a:t>261</a:t>
            </a:r>
          </a:p>
        </p:txBody>
      </p:sp>
    </p:spTree>
    <p:extLst>
      <p:ext uri="{BB962C8B-B14F-4D97-AF65-F5344CB8AC3E}">
        <p14:creationId xmlns:p14="http://schemas.microsoft.com/office/powerpoint/2010/main" val="126074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55D0-C215-8B4A-9BAD-6B7EB6C12C95}"/>
              </a:ext>
            </a:extLst>
          </p:cNvPr>
          <p:cNvSpPr>
            <a:spLocks noGrp="1"/>
          </p:cNvSpPr>
          <p:nvPr>
            <p:ph type="title"/>
          </p:nvPr>
        </p:nvSpPr>
        <p:spPr/>
        <p:txBody>
          <a:bodyPr/>
          <a:lstStyle/>
          <a:p>
            <a:r>
              <a:rPr lang="en-US" dirty="0"/>
              <a:t>Evaluation criteria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17A57B-BA9B-FE40-B8D3-C8931D96954E}"/>
                  </a:ext>
                </a:extLst>
              </p:cNvPr>
              <p:cNvSpPr>
                <a:spLocks noGrp="1"/>
              </p:cNvSpPr>
              <p:nvPr>
                <p:ph idx="1"/>
              </p:nvPr>
            </p:nvSpPr>
            <p:spPr/>
            <p:txBody>
              <a:bodyPr/>
              <a:lstStyle/>
              <a:p>
                <a:r>
                  <a:rPr lang="en-US" dirty="0"/>
                  <a:t>Ranking score</a:t>
                </a:r>
              </a:p>
              <a:p>
                <a:pPr lvl="1"/>
                <a:r>
                  <a:rPr lang="en-US" dirty="0"/>
                  <a:t>adopted score from </a:t>
                </a:r>
                <a:r>
                  <a:rPr lang="en-US" dirty="0" err="1"/>
                  <a:t>Kryshtafovych</a:t>
                </a:r>
                <a:r>
                  <a:rPr lang="en-US" dirty="0"/>
                  <a:t> </a:t>
                </a:r>
                <a:r>
                  <a:rPr lang="en-US" i="1" dirty="0"/>
                  <a:t>et al.</a:t>
                </a:r>
                <a:r>
                  <a:rPr lang="en-US" dirty="0"/>
                  <a:t>, 2018 (“Evaluation of the template-based modeling in CASP12”)</a:t>
                </a:r>
              </a:p>
              <a:p>
                <a:pPr lvl="2"/>
                <a:r>
                  <a:rPr lang="en-US" dirty="0"/>
                  <a:t>traditional CASP Z-score</a:t>
                </a:r>
              </a:p>
              <a:p>
                <a:pPr marL="457200" lvl="1"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3</m:t>
                          </m:r>
                        </m:den>
                      </m:f>
                      <m:r>
                        <a:rPr lang="en-CA" b="0" i="1" smtClean="0">
                          <a:latin typeface="Cambria Math" panose="02040503050406030204" pitchFamily="18" charset="0"/>
                        </a:rPr>
                        <m:t>𝑧</m:t>
                      </m:r>
                      <m:r>
                        <a:rPr lang="en-CA" b="0" i="1" smtClean="0">
                          <a:latin typeface="Cambria Math" panose="02040503050406030204" pitchFamily="18" charset="0"/>
                        </a:rPr>
                        <m:t>.</m:t>
                      </m:r>
                      <m:r>
                        <a:rPr lang="en-CA" b="0" i="1" smtClean="0">
                          <a:latin typeface="Cambria Math" panose="02040503050406030204" pitchFamily="18" charset="0"/>
                        </a:rPr>
                        <m:t>𝐺𝐷𝑇</m:t>
                      </m:r>
                      <m:r>
                        <a:rPr lang="en-CA" b="0" i="1" smtClean="0">
                          <a:latin typeface="Cambria Math" panose="02040503050406030204" pitchFamily="18" charset="0"/>
                        </a:rPr>
                        <m:t>_</m:t>
                      </m:r>
                      <m:r>
                        <a:rPr lang="en-CA" b="0" i="1" smtClean="0">
                          <a:latin typeface="Cambria Math" panose="02040503050406030204" pitchFamily="18" charset="0"/>
                        </a:rPr>
                        <m:t>𝐻𝐴</m:t>
                      </m:r>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9</m:t>
                          </m:r>
                        </m:den>
                      </m:f>
                      <m:d>
                        <m:dPr>
                          <m:ctrlPr>
                            <a:rPr lang="en-CA" b="0" i="1" smtClean="0">
                              <a:latin typeface="Cambria Math" panose="02040503050406030204" pitchFamily="18" charset="0"/>
                            </a:rPr>
                          </m:ctrlPr>
                        </m:dPr>
                        <m:e>
                          <m:r>
                            <a:rPr lang="en-CA" b="0" i="1" smtClean="0">
                              <a:latin typeface="Cambria Math" panose="02040503050406030204" pitchFamily="18" charset="0"/>
                            </a:rPr>
                            <m:t>𝑧</m:t>
                          </m:r>
                          <m:r>
                            <a:rPr lang="en-CA" b="0" i="1" smtClean="0">
                              <a:latin typeface="Cambria Math" panose="02040503050406030204" pitchFamily="18" charset="0"/>
                            </a:rPr>
                            <m:t>.</m:t>
                          </m:r>
                          <m:r>
                            <a:rPr lang="en-CA" b="0" i="1" smtClean="0">
                              <a:latin typeface="Cambria Math" panose="02040503050406030204" pitchFamily="18" charset="0"/>
                            </a:rPr>
                            <m:t>𝑙𝐷𝐷𝑇</m:t>
                          </m:r>
                          <m:r>
                            <a:rPr lang="en-CA" b="0" i="1" smtClean="0">
                              <a:latin typeface="Cambria Math" panose="02040503050406030204" pitchFamily="18" charset="0"/>
                            </a:rPr>
                            <m:t>+</m:t>
                          </m:r>
                          <m:r>
                            <a:rPr lang="en-CA" b="0" i="1" smtClean="0">
                              <a:latin typeface="Cambria Math" panose="02040503050406030204" pitchFamily="18" charset="0"/>
                            </a:rPr>
                            <m:t>𝑧</m:t>
                          </m:r>
                          <m:r>
                            <a:rPr lang="en-CA" b="0" i="1" smtClean="0">
                              <a:latin typeface="Cambria Math" panose="02040503050406030204" pitchFamily="18" charset="0"/>
                            </a:rPr>
                            <m:t>.</m:t>
                          </m:r>
                          <m:r>
                            <a:rPr lang="en-CA" b="0" i="1" smtClean="0">
                              <a:latin typeface="Cambria Math" panose="02040503050406030204" pitchFamily="18" charset="0"/>
                            </a:rPr>
                            <m:t>𝐶𝐴𝐷𝑎𝑎</m:t>
                          </m:r>
                          <m:r>
                            <a:rPr lang="en-CA" b="0" i="1" smtClean="0">
                              <a:latin typeface="Cambria Math" panose="02040503050406030204" pitchFamily="18" charset="0"/>
                            </a:rPr>
                            <m:t>+</m:t>
                          </m:r>
                          <m:r>
                            <a:rPr lang="en-CA" b="0" i="1" smtClean="0">
                              <a:latin typeface="Cambria Math" panose="02040503050406030204" pitchFamily="18" charset="0"/>
                            </a:rPr>
                            <m:t>𝑧</m:t>
                          </m:r>
                          <m:r>
                            <a:rPr lang="en-CA" b="0" i="1" smtClean="0">
                              <a:latin typeface="Cambria Math" panose="02040503050406030204" pitchFamily="18" charset="0"/>
                            </a:rPr>
                            <m:t>.</m:t>
                          </m:r>
                          <m:r>
                            <a:rPr lang="en-CA" b="0" i="1" smtClean="0">
                              <a:latin typeface="Cambria Math" panose="02040503050406030204" pitchFamily="18" charset="0"/>
                            </a:rPr>
                            <m:t>𝑆𝐺</m:t>
                          </m:r>
                        </m:e>
                      </m:d>
                      <m:r>
                        <a:rPr lang="en-CA" b="0" i="1" smtClean="0">
                          <a:latin typeface="Cambria Math" panose="02040503050406030204" pitchFamily="18" charset="0"/>
                        </a:rPr>
                        <m:t>+</m:t>
                      </m:r>
                      <m:f>
                        <m:fPr>
                          <m:ctrlPr>
                            <a:rPr lang="en-US" i="1">
                              <a:latin typeface="Cambria Math" panose="02040503050406030204" pitchFamily="18" charset="0"/>
                            </a:rPr>
                          </m:ctrlPr>
                        </m:fPr>
                        <m:num>
                          <m:r>
                            <a:rPr lang="en-CA" i="1">
                              <a:latin typeface="Cambria Math" panose="02040503050406030204" pitchFamily="18" charset="0"/>
                            </a:rPr>
                            <m:t>1</m:t>
                          </m:r>
                        </m:num>
                        <m:den>
                          <m:r>
                            <a:rPr lang="en-CA" i="1">
                              <a:latin typeface="Cambria Math" panose="02040503050406030204" pitchFamily="18" charset="0"/>
                            </a:rPr>
                            <m:t>3</m:t>
                          </m:r>
                        </m:den>
                      </m:f>
                      <m:r>
                        <a:rPr lang="en-CA" i="1">
                          <a:latin typeface="Cambria Math" panose="02040503050406030204" pitchFamily="18" charset="0"/>
                        </a:rPr>
                        <m:t>𝑧</m:t>
                      </m:r>
                      <m:r>
                        <a:rPr lang="en-CA" i="1">
                          <a:latin typeface="Cambria Math" panose="02040503050406030204" pitchFamily="18" charset="0"/>
                        </a:rPr>
                        <m:t>.</m:t>
                      </m:r>
                      <m:r>
                        <a:rPr lang="en-CA" b="0" i="1" smtClean="0">
                          <a:latin typeface="Cambria Math" panose="02040503050406030204" pitchFamily="18" charset="0"/>
                        </a:rPr>
                        <m:t>𝐴𝑆𝐸</m:t>
                      </m:r>
                    </m:oMath>
                  </m:oMathPara>
                </a14:m>
                <a:endParaRPr lang="en-US" dirty="0"/>
              </a:p>
              <a:p>
                <a:r>
                  <a:rPr lang="en-US" dirty="0"/>
                  <a:t>Other scores</a:t>
                </a:r>
              </a:p>
              <a:p>
                <a:pPr lvl="1"/>
                <a:r>
                  <a:rPr lang="en-US" dirty="0"/>
                  <a:t>AL0, molecular replacement LLG, </a:t>
                </a:r>
                <a:r>
                  <a:rPr lang="en-US" dirty="0" err="1"/>
                  <a:t>Molprobity</a:t>
                </a:r>
                <a:r>
                  <a:rPr lang="en-US" dirty="0"/>
                  <a:t> score, clash score, torsion angle deviations…</a:t>
                </a:r>
              </a:p>
              <a:p>
                <a:endParaRPr lang="en-US" i="1" dirty="0"/>
              </a:p>
            </p:txBody>
          </p:sp>
        </mc:Choice>
        <mc:Fallback xmlns="">
          <p:sp>
            <p:nvSpPr>
              <p:cNvPr id="3" name="Content Placeholder 2">
                <a:extLst>
                  <a:ext uri="{FF2B5EF4-FFF2-40B4-BE49-F238E27FC236}">
                    <a16:creationId xmlns:a16="http://schemas.microsoft.com/office/drawing/2014/main" id="{6717A57B-BA9B-FE40-B8D3-C8931D96954E}"/>
                  </a:ext>
                </a:extLst>
              </p:cNvPr>
              <p:cNvSpPr>
                <a:spLocks noGrp="1" noRot="1" noChangeAspect="1" noMove="1" noResize="1" noEditPoints="1" noAdjustHandles="1" noChangeArrowheads="1" noChangeShapeType="1" noTextEdit="1"/>
              </p:cNvSpPr>
              <p:nvPr>
                <p:ph idx="1"/>
              </p:nvPr>
            </p:nvSpPr>
            <p:spPr>
              <a:blipFill>
                <a:blip r:embed="rId2"/>
                <a:stretch>
                  <a:fillRect l="-1090" t="-1695"/>
                </a:stretch>
              </a:blipFill>
            </p:spPr>
            <p:txBody>
              <a:bodyPr/>
              <a:lstStyle/>
              <a:p>
                <a:r>
                  <a:rPr lang="en-US">
                    <a:noFill/>
                  </a:rPr>
                  <a:t> </a:t>
                </a:r>
              </a:p>
            </p:txBody>
          </p:sp>
        </mc:Fallback>
      </mc:AlternateContent>
    </p:spTree>
    <p:extLst>
      <p:ext uri="{BB962C8B-B14F-4D97-AF65-F5344CB8AC3E}">
        <p14:creationId xmlns:p14="http://schemas.microsoft.com/office/powerpoint/2010/main" val="571525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DEB442-7B0E-F645-B6B1-3AB9B21674C5}"/>
              </a:ext>
            </a:extLst>
          </p:cNvPr>
          <p:cNvPicPr>
            <a:picLocks noChangeAspect="1"/>
          </p:cNvPicPr>
          <p:nvPr/>
        </p:nvPicPr>
        <p:blipFill>
          <a:blip r:embed="rId3"/>
          <a:stretch>
            <a:fillRect/>
          </a:stretch>
        </p:blipFill>
        <p:spPr>
          <a:xfrm>
            <a:off x="107504" y="1844824"/>
            <a:ext cx="5842000" cy="4381500"/>
          </a:xfrm>
          <a:prstGeom prst="rect">
            <a:avLst/>
          </a:prstGeom>
        </p:spPr>
      </p:pic>
      <p:sp>
        <p:nvSpPr>
          <p:cNvPr id="2" name="Title 1">
            <a:extLst>
              <a:ext uri="{FF2B5EF4-FFF2-40B4-BE49-F238E27FC236}">
                <a16:creationId xmlns:a16="http://schemas.microsoft.com/office/drawing/2014/main" id="{04AEEF9B-FA3D-5C47-80F4-F584423DFFD5}"/>
              </a:ext>
            </a:extLst>
          </p:cNvPr>
          <p:cNvSpPr>
            <a:spLocks noGrp="1"/>
          </p:cNvSpPr>
          <p:nvPr>
            <p:ph type="title"/>
          </p:nvPr>
        </p:nvSpPr>
        <p:spPr/>
        <p:txBody>
          <a:bodyPr/>
          <a:lstStyle/>
          <a:p>
            <a:r>
              <a:rPr lang="en-US" dirty="0"/>
              <a:t>TBM-hard overall geometric quality rankings</a:t>
            </a:r>
          </a:p>
        </p:txBody>
      </p:sp>
      <p:pic>
        <p:nvPicPr>
          <p:cNvPr id="15" name="Picture 14">
            <a:extLst>
              <a:ext uri="{FF2B5EF4-FFF2-40B4-BE49-F238E27FC236}">
                <a16:creationId xmlns:a16="http://schemas.microsoft.com/office/drawing/2014/main" id="{F119E45C-2172-EA4F-9B31-3952D83059BD}"/>
              </a:ext>
            </a:extLst>
          </p:cNvPr>
          <p:cNvPicPr>
            <a:picLocks noChangeAspect="1"/>
          </p:cNvPicPr>
          <p:nvPr/>
        </p:nvPicPr>
        <p:blipFill>
          <a:blip r:embed="rId4"/>
          <a:stretch>
            <a:fillRect/>
          </a:stretch>
        </p:blipFill>
        <p:spPr>
          <a:xfrm>
            <a:off x="5493015" y="3795524"/>
            <a:ext cx="3569072" cy="2676804"/>
          </a:xfrm>
          <a:prstGeom prst="rect">
            <a:avLst/>
          </a:prstGeom>
        </p:spPr>
      </p:pic>
      <p:pic>
        <p:nvPicPr>
          <p:cNvPr id="7" name="Picture 6">
            <a:extLst>
              <a:ext uri="{FF2B5EF4-FFF2-40B4-BE49-F238E27FC236}">
                <a16:creationId xmlns:a16="http://schemas.microsoft.com/office/drawing/2014/main" id="{960F2FC1-16DA-2444-8F16-4967B1747808}"/>
              </a:ext>
            </a:extLst>
          </p:cNvPr>
          <p:cNvPicPr>
            <a:picLocks noChangeAspect="1"/>
          </p:cNvPicPr>
          <p:nvPr/>
        </p:nvPicPr>
        <p:blipFill rotWithShape="1">
          <a:blip r:embed="rId5"/>
          <a:srcRect l="7752" r="8673"/>
          <a:stretch/>
        </p:blipFill>
        <p:spPr>
          <a:xfrm>
            <a:off x="5504794" y="1788838"/>
            <a:ext cx="3639206" cy="2149200"/>
          </a:xfrm>
          <a:prstGeom prst="rect">
            <a:avLst/>
          </a:prstGeom>
        </p:spPr>
      </p:pic>
      <p:sp>
        <p:nvSpPr>
          <p:cNvPr id="16" name="TextBox 15">
            <a:extLst>
              <a:ext uri="{FF2B5EF4-FFF2-40B4-BE49-F238E27FC236}">
                <a16:creationId xmlns:a16="http://schemas.microsoft.com/office/drawing/2014/main" id="{1EE69A5F-831E-6347-A780-49C1C39FCE08}"/>
              </a:ext>
            </a:extLst>
          </p:cNvPr>
          <p:cNvSpPr txBox="1"/>
          <p:nvPr/>
        </p:nvSpPr>
        <p:spPr>
          <a:xfrm>
            <a:off x="3397588" y="2341329"/>
            <a:ext cx="1966500" cy="1015663"/>
          </a:xfrm>
          <a:prstGeom prst="rect">
            <a:avLst/>
          </a:prstGeom>
          <a:noFill/>
        </p:spPr>
        <p:txBody>
          <a:bodyPr wrap="none" rtlCol="0">
            <a:spAutoFit/>
          </a:bodyPr>
          <a:lstStyle/>
          <a:p>
            <a:r>
              <a:rPr lang="en-US" sz="1200" dirty="0">
                <a:solidFill>
                  <a:srgbClr val="FF0000"/>
                </a:solidFill>
              </a:rPr>
              <a:t>T</a:t>
            </a:r>
            <a:r>
              <a:rPr lang="en-US" sz="1200" dirty="0"/>
              <a:t>emplate-based modelling</a:t>
            </a:r>
          </a:p>
          <a:p>
            <a:r>
              <a:rPr lang="en-US" sz="1200" dirty="0">
                <a:solidFill>
                  <a:srgbClr val="FF0000"/>
                </a:solidFill>
              </a:rPr>
              <a:t>Q</a:t>
            </a:r>
            <a:r>
              <a:rPr lang="en-US" sz="1200" dirty="0"/>
              <a:t>uality assessment</a:t>
            </a:r>
          </a:p>
          <a:p>
            <a:r>
              <a:rPr lang="en-US" sz="1200" dirty="0">
                <a:solidFill>
                  <a:srgbClr val="FF0000"/>
                </a:solidFill>
              </a:rPr>
              <a:t>F</a:t>
            </a:r>
            <a:r>
              <a:rPr lang="en-US" sz="1200" dirty="0"/>
              <a:t>ragment-based</a:t>
            </a:r>
          </a:p>
          <a:p>
            <a:r>
              <a:rPr lang="en-US" sz="1200" dirty="0">
                <a:solidFill>
                  <a:srgbClr val="FF0000"/>
                </a:solidFill>
              </a:rPr>
              <a:t>A</a:t>
            </a:r>
            <a:r>
              <a:rPr lang="en-US" sz="1200" dirty="0"/>
              <a:t>b Initio</a:t>
            </a:r>
          </a:p>
          <a:p>
            <a:r>
              <a:rPr lang="en-US" sz="1200" dirty="0">
                <a:solidFill>
                  <a:srgbClr val="00B050"/>
                </a:solidFill>
              </a:rPr>
              <a:t>S</a:t>
            </a:r>
            <a:r>
              <a:rPr lang="en-US" sz="1200" dirty="0"/>
              <a:t>erver</a:t>
            </a:r>
            <a:endParaRPr lang="en-US" sz="1200" dirty="0">
              <a:solidFill>
                <a:srgbClr val="FF0000"/>
              </a:solidFill>
            </a:endParaRPr>
          </a:p>
        </p:txBody>
      </p:sp>
      <p:sp>
        <p:nvSpPr>
          <p:cNvPr id="17" name="TextBox 16">
            <a:extLst>
              <a:ext uri="{FF2B5EF4-FFF2-40B4-BE49-F238E27FC236}">
                <a16:creationId xmlns:a16="http://schemas.microsoft.com/office/drawing/2014/main" id="{13D0738B-529E-1D4E-8E83-70837D951317}"/>
              </a:ext>
            </a:extLst>
          </p:cNvPr>
          <p:cNvSpPr txBox="1"/>
          <p:nvPr/>
        </p:nvSpPr>
        <p:spPr>
          <a:xfrm>
            <a:off x="983637" y="2330828"/>
            <a:ext cx="240742" cy="335169"/>
          </a:xfrm>
          <a:prstGeom prst="rect">
            <a:avLst/>
          </a:prstGeom>
          <a:noFill/>
        </p:spPr>
        <p:txBody>
          <a:bodyPr wrap="none" rtlCol="0">
            <a:spAutoFit/>
          </a:bodyPr>
          <a:lstStyle/>
          <a:p>
            <a:r>
              <a:rPr lang="en-US" sz="1200" dirty="0">
                <a:solidFill>
                  <a:srgbClr val="FF0000"/>
                </a:solidFill>
              </a:rPr>
              <a:t>F</a:t>
            </a:r>
          </a:p>
        </p:txBody>
      </p:sp>
      <p:sp>
        <p:nvSpPr>
          <p:cNvPr id="18" name="TextBox 17">
            <a:extLst>
              <a:ext uri="{FF2B5EF4-FFF2-40B4-BE49-F238E27FC236}">
                <a16:creationId xmlns:a16="http://schemas.microsoft.com/office/drawing/2014/main" id="{91C11032-3318-E349-B5F5-7ADAD87FF699}"/>
              </a:ext>
            </a:extLst>
          </p:cNvPr>
          <p:cNvSpPr txBox="1"/>
          <p:nvPr/>
        </p:nvSpPr>
        <p:spPr>
          <a:xfrm>
            <a:off x="1187624" y="2967867"/>
            <a:ext cx="293670" cy="335169"/>
          </a:xfrm>
          <a:prstGeom prst="rect">
            <a:avLst/>
          </a:prstGeom>
          <a:noFill/>
        </p:spPr>
        <p:txBody>
          <a:bodyPr wrap="none" rtlCol="0">
            <a:spAutoFit/>
          </a:bodyPr>
          <a:lstStyle/>
          <a:p>
            <a:r>
              <a:rPr lang="en-US" sz="1200" dirty="0">
                <a:solidFill>
                  <a:srgbClr val="FF0000"/>
                </a:solidFill>
              </a:rPr>
              <a:t>Q</a:t>
            </a:r>
          </a:p>
        </p:txBody>
      </p:sp>
      <p:sp>
        <p:nvSpPr>
          <p:cNvPr id="19" name="TextBox 18">
            <a:extLst>
              <a:ext uri="{FF2B5EF4-FFF2-40B4-BE49-F238E27FC236}">
                <a16:creationId xmlns:a16="http://schemas.microsoft.com/office/drawing/2014/main" id="{39E873DA-A2FB-AF4A-B61E-D46F0F50D3E3}"/>
              </a:ext>
            </a:extLst>
          </p:cNvPr>
          <p:cNvSpPr txBox="1"/>
          <p:nvPr/>
        </p:nvSpPr>
        <p:spPr>
          <a:xfrm>
            <a:off x="1395802" y="3212976"/>
            <a:ext cx="249485" cy="276999"/>
          </a:xfrm>
          <a:prstGeom prst="rect">
            <a:avLst/>
          </a:prstGeom>
          <a:noFill/>
        </p:spPr>
        <p:txBody>
          <a:bodyPr wrap="none" rtlCol="0">
            <a:spAutoFit/>
          </a:bodyPr>
          <a:lstStyle/>
          <a:p>
            <a:r>
              <a:rPr lang="en-US" sz="1200" dirty="0">
                <a:solidFill>
                  <a:srgbClr val="FF0000"/>
                </a:solidFill>
              </a:rPr>
              <a:t>T</a:t>
            </a:r>
          </a:p>
        </p:txBody>
      </p:sp>
      <p:sp>
        <p:nvSpPr>
          <p:cNvPr id="20" name="TextBox 19">
            <a:extLst>
              <a:ext uri="{FF2B5EF4-FFF2-40B4-BE49-F238E27FC236}">
                <a16:creationId xmlns:a16="http://schemas.microsoft.com/office/drawing/2014/main" id="{08F8E93C-B630-3347-920E-E542D9E65E35}"/>
              </a:ext>
            </a:extLst>
          </p:cNvPr>
          <p:cNvSpPr txBox="1"/>
          <p:nvPr/>
        </p:nvSpPr>
        <p:spPr>
          <a:xfrm>
            <a:off x="1578851" y="3296017"/>
            <a:ext cx="297020" cy="27699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21" name="TextBox 20">
            <a:extLst>
              <a:ext uri="{FF2B5EF4-FFF2-40B4-BE49-F238E27FC236}">
                <a16:creationId xmlns:a16="http://schemas.microsoft.com/office/drawing/2014/main" id="{257B9D91-AD7E-3943-BCC2-BCDD851C4E47}"/>
              </a:ext>
            </a:extLst>
          </p:cNvPr>
          <p:cNvSpPr txBox="1"/>
          <p:nvPr/>
        </p:nvSpPr>
        <p:spPr>
          <a:xfrm>
            <a:off x="1815375" y="3284984"/>
            <a:ext cx="323037" cy="335169"/>
          </a:xfrm>
          <a:prstGeom prst="rect">
            <a:avLst/>
          </a:prstGeom>
          <a:noFill/>
        </p:spPr>
        <p:txBody>
          <a:bodyPr wrap="none" rtlCol="0">
            <a:spAutoFit/>
          </a:bodyPr>
          <a:lstStyle/>
          <a:p>
            <a:r>
              <a:rPr lang="en-US" sz="1200" dirty="0">
                <a:solidFill>
                  <a:srgbClr val="FF0000"/>
                </a:solidFill>
              </a:rPr>
              <a:t>Q</a:t>
            </a:r>
          </a:p>
        </p:txBody>
      </p:sp>
      <p:sp>
        <p:nvSpPr>
          <p:cNvPr id="22" name="TextBox 21">
            <a:extLst>
              <a:ext uri="{FF2B5EF4-FFF2-40B4-BE49-F238E27FC236}">
                <a16:creationId xmlns:a16="http://schemas.microsoft.com/office/drawing/2014/main" id="{2FEED1C4-C30C-6949-8DD6-E5FACA8964C3}"/>
              </a:ext>
            </a:extLst>
          </p:cNvPr>
          <p:cNvSpPr txBox="1"/>
          <p:nvPr/>
        </p:nvSpPr>
        <p:spPr>
          <a:xfrm>
            <a:off x="2016715" y="3309855"/>
            <a:ext cx="323037" cy="335169"/>
          </a:xfrm>
          <a:prstGeom prst="rect">
            <a:avLst/>
          </a:prstGeom>
          <a:noFill/>
        </p:spPr>
        <p:txBody>
          <a:bodyPr wrap="none" rtlCol="0">
            <a:spAutoFit/>
          </a:bodyPr>
          <a:lstStyle/>
          <a:p>
            <a:r>
              <a:rPr lang="en-US" sz="1200" dirty="0">
                <a:solidFill>
                  <a:srgbClr val="FF0000"/>
                </a:solidFill>
              </a:rPr>
              <a:t>Q</a:t>
            </a:r>
          </a:p>
        </p:txBody>
      </p:sp>
      <p:sp>
        <p:nvSpPr>
          <p:cNvPr id="23" name="TextBox 22">
            <a:extLst>
              <a:ext uri="{FF2B5EF4-FFF2-40B4-BE49-F238E27FC236}">
                <a16:creationId xmlns:a16="http://schemas.microsoft.com/office/drawing/2014/main" id="{26759297-1B33-214D-A145-EB002F4FB908}"/>
              </a:ext>
            </a:extLst>
          </p:cNvPr>
          <p:cNvSpPr txBox="1"/>
          <p:nvPr/>
        </p:nvSpPr>
        <p:spPr>
          <a:xfrm>
            <a:off x="2216587" y="3429000"/>
            <a:ext cx="355341" cy="335169"/>
          </a:xfrm>
          <a:prstGeom prst="rect">
            <a:avLst/>
          </a:prstGeom>
          <a:noFill/>
        </p:spPr>
        <p:txBody>
          <a:bodyPr wrap="none" rtlCol="0">
            <a:spAutoFit/>
          </a:bodyPr>
          <a:lstStyle/>
          <a:p>
            <a:r>
              <a:rPr lang="en-US" sz="1200" dirty="0">
                <a:solidFill>
                  <a:srgbClr val="FF0000"/>
                </a:solidFill>
              </a:rPr>
              <a:t>Q</a:t>
            </a:r>
          </a:p>
        </p:txBody>
      </p:sp>
      <p:sp>
        <p:nvSpPr>
          <p:cNvPr id="24" name="TextBox 23">
            <a:extLst>
              <a:ext uri="{FF2B5EF4-FFF2-40B4-BE49-F238E27FC236}">
                <a16:creationId xmlns:a16="http://schemas.microsoft.com/office/drawing/2014/main" id="{7B7C1239-E207-8D4B-B4CB-85203B64508B}"/>
              </a:ext>
            </a:extLst>
          </p:cNvPr>
          <p:cNvSpPr txBox="1"/>
          <p:nvPr/>
        </p:nvSpPr>
        <p:spPr>
          <a:xfrm>
            <a:off x="2427912" y="3484249"/>
            <a:ext cx="323037" cy="368686"/>
          </a:xfrm>
          <a:prstGeom prst="rect">
            <a:avLst/>
          </a:prstGeom>
          <a:noFill/>
        </p:spPr>
        <p:txBody>
          <a:bodyPr wrap="none" rtlCol="0">
            <a:spAutoFit/>
          </a:bodyPr>
          <a:lstStyle/>
          <a:p>
            <a:r>
              <a:rPr lang="en-US" sz="1200" dirty="0">
                <a:solidFill>
                  <a:srgbClr val="FF0000"/>
                </a:solidFill>
              </a:rPr>
              <a:t>Q</a:t>
            </a:r>
          </a:p>
        </p:txBody>
      </p:sp>
      <p:sp>
        <p:nvSpPr>
          <p:cNvPr id="25" name="TextBox 24">
            <a:extLst>
              <a:ext uri="{FF2B5EF4-FFF2-40B4-BE49-F238E27FC236}">
                <a16:creationId xmlns:a16="http://schemas.microsoft.com/office/drawing/2014/main" id="{4577C5D3-1DA4-274D-80D0-8FE84DFDC106}"/>
              </a:ext>
            </a:extLst>
          </p:cNvPr>
          <p:cNvSpPr txBox="1"/>
          <p:nvPr/>
        </p:nvSpPr>
        <p:spPr>
          <a:xfrm>
            <a:off x="2648635" y="3492362"/>
            <a:ext cx="355341" cy="368686"/>
          </a:xfrm>
          <a:prstGeom prst="rect">
            <a:avLst/>
          </a:prstGeom>
          <a:noFill/>
        </p:spPr>
        <p:txBody>
          <a:bodyPr wrap="none" rtlCol="0">
            <a:spAutoFit/>
          </a:bodyPr>
          <a:lstStyle/>
          <a:p>
            <a:r>
              <a:rPr lang="en-US" sz="1200" dirty="0">
                <a:solidFill>
                  <a:srgbClr val="FF0000"/>
                </a:solidFill>
              </a:rPr>
              <a:t>Q</a:t>
            </a:r>
          </a:p>
        </p:txBody>
      </p:sp>
      <p:sp>
        <p:nvSpPr>
          <p:cNvPr id="26" name="TextBox 25">
            <a:extLst>
              <a:ext uri="{FF2B5EF4-FFF2-40B4-BE49-F238E27FC236}">
                <a16:creationId xmlns:a16="http://schemas.microsoft.com/office/drawing/2014/main" id="{C0A24FAF-B390-7B41-8847-C58BD7E58298}"/>
              </a:ext>
            </a:extLst>
          </p:cNvPr>
          <p:cNvSpPr txBox="1"/>
          <p:nvPr/>
        </p:nvSpPr>
        <p:spPr>
          <a:xfrm>
            <a:off x="2834820" y="3512041"/>
            <a:ext cx="297020" cy="276999"/>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27" name="TextBox 26">
            <a:extLst>
              <a:ext uri="{FF2B5EF4-FFF2-40B4-BE49-F238E27FC236}">
                <a16:creationId xmlns:a16="http://schemas.microsoft.com/office/drawing/2014/main" id="{93485FFC-2EEA-4346-B5FD-5AFA8ACD4386}"/>
              </a:ext>
            </a:extLst>
          </p:cNvPr>
          <p:cNvSpPr txBox="1"/>
          <p:nvPr/>
        </p:nvSpPr>
        <p:spPr>
          <a:xfrm>
            <a:off x="3035993" y="3538205"/>
            <a:ext cx="326722" cy="368687"/>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28" name="TextBox 27">
            <a:extLst>
              <a:ext uri="{FF2B5EF4-FFF2-40B4-BE49-F238E27FC236}">
                <a16:creationId xmlns:a16="http://schemas.microsoft.com/office/drawing/2014/main" id="{ED550064-953C-864B-AE9F-9F8757F60AD9}"/>
              </a:ext>
            </a:extLst>
          </p:cNvPr>
          <p:cNvSpPr txBox="1"/>
          <p:nvPr/>
        </p:nvSpPr>
        <p:spPr>
          <a:xfrm>
            <a:off x="3262788" y="3564370"/>
            <a:ext cx="390875" cy="368686"/>
          </a:xfrm>
          <a:prstGeom prst="rect">
            <a:avLst/>
          </a:prstGeom>
          <a:noFill/>
        </p:spPr>
        <p:txBody>
          <a:bodyPr wrap="none" rtlCol="0">
            <a:spAutoFit/>
          </a:bodyPr>
          <a:lstStyle/>
          <a:p>
            <a:r>
              <a:rPr lang="en-US" sz="1200" dirty="0">
                <a:solidFill>
                  <a:srgbClr val="FF0000"/>
                </a:solidFill>
              </a:rPr>
              <a:t>Q</a:t>
            </a:r>
          </a:p>
        </p:txBody>
      </p:sp>
      <p:sp>
        <p:nvSpPr>
          <p:cNvPr id="29" name="TextBox 28">
            <a:extLst>
              <a:ext uri="{FF2B5EF4-FFF2-40B4-BE49-F238E27FC236}">
                <a16:creationId xmlns:a16="http://schemas.microsoft.com/office/drawing/2014/main" id="{0E6DEBB5-B68C-5C4A-B6A9-864BDB5B6DC3}"/>
              </a:ext>
            </a:extLst>
          </p:cNvPr>
          <p:cNvSpPr txBox="1"/>
          <p:nvPr/>
        </p:nvSpPr>
        <p:spPr>
          <a:xfrm>
            <a:off x="3469759" y="3584049"/>
            <a:ext cx="226805" cy="276999"/>
          </a:xfrm>
          <a:prstGeom prst="rect">
            <a:avLst/>
          </a:prstGeom>
          <a:noFill/>
        </p:spPr>
        <p:txBody>
          <a:bodyPr wrap="none" rtlCol="0">
            <a:spAutoFit/>
          </a:bodyPr>
          <a:lstStyle/>
          <a:p>
            <a:r>
              <a:rPr lang="en-US" sz="1200" dirty="0">
                <a:solidFill>
                  <a:srgbClr val="FF0000"/>
                </a:solidFill>
              </a:rPr>
              <a:t>T</a:t>
            </a:r>
          </a:p>
        </p:txBody>
      </p:sp>
      <p:sp>
        <p:nvSpPr>
          <p:cNvPr id="30" name="TextBox 29">
            <a:extLst>
              <a:ext uri="{FF2B5EF4-FFF2-40B4-BE49-F238E27FC236}">
                <a16:creationId xmlns:a16="http://schemas.microsoft.com/office/drawing/2014/main" id="{044E23B7-9EA9-E440-9D79-79A18F4BAD95}"/>
              </a:ext>
            </a:extLst>
          </p:cNvPr>
          <p:cNvSpPr txBox="1"/>
          <p:nvPr/>
        </p:nvSpPr>
        <p:spPr>
          <a:xfrm>
            <a:off x="3680080" y="3605010"/>
            <a:ext cx="266973" cy="304699"/>
          </a:xfrm>
          <a:prstGeom prst="rect">
            <a:avLst/>
          </a:prstGeom>
          <a:noFill/>
        </p:spPr>
        <p:txBody>
          <a:bodyPr wrap="none" rtlCol="0">
            <a:spAutoFit/>
          </a:bodyPr>
          <a:lstStyle/>
          <a:p>
            <a:r>
              <a:rPr lang="en-US" sz="1200" dirty="0">
                <a:solidFill>
                  <a:srgbClr val="FF0000"/>
                </a:solidFill>
              </a:rPr>
              <a:t>Q</a:t>
            </a:r>
          </a:p>
        </p:txBody>
      </p:sp>
      <p:sp>
        <p:nvSpPr>
          <p:cNvPr id="31" name="TextBox 30">
            <a:extLst>
              <a:ext uri="{FF2B5EF4-FFF2-40B4-BE49-F238E27FC236}">
                <a16:creationId xmlns:a16="http://schemas.microsoft.com/office/drawing/2014/main" id="{4DA511F3-8CA1-5D4D-9B32-0D6FBE016B2B}"/>
              </a:ext>
            </a:extLst>
          </p:cNvPr>
          <p:cNvSpPr txBox="1"/>
          <p:nvPr/>
        </p:nvSpPr>
        <p:spPr>
          <a:xfrm>
            <a:off x="3887455" y="3645024"/>
            <a:ext cx="355341" cy="304699"/>
          </a:xfrm>
          <a:prstGeom prst="rect">
            <a:avLst/>
          </a:prstGeom>
          <a:noFill/>
        </p:spPr>
        <p:txBody>
          <a:bodyPr wrap="none" rtlCol="0">
            <a:spAutoFit/>
          </a:bodyPr>
          <a:lstStyle/>
          <a:p>
            <a:r>
              <a:rPr lang="en-US" sz="1200" dirty="0">
                <a:solidFill>
                  <a:srgbClr val="FF0000"/>
                </a:solidFill>
              </a:rPr>
              <a:t>Q</a:t>
            </a:r>
          </a:p>
        </p:txBody>
      </p:sp>
      <p:sp>
        <p:nvSpPr>
          <p:cNvPr id="32" name="TextBox 31">
            <a:extLst>
              <a:ext uri="{FF2B5EF4-FFF2-40B4-BE49-F238E27FC236}">
                <a16:creationId xmlns:a16="http://schemas.microsoft.com/office/drawing/2014/main" id="{084C1E9C-CBFC-DE4E-B1C5-E20CBFDBE35A}"/>
              </a:ext>
            </a:extLst>
          </p:cNvPr>
          <p:cNvSpPr txBox="1"/>
          <p:nvPr/>
        </p:nvSpPr>
        <p:spPr>
          <a:xfrm>
            <a:off x="4089003" y="3700365"/>
            <a:ext cx="266973" cy="304699"/>
          </a:xfrm>
          <a:prstGeom prst="rect">
            <a:avLst/>
          </a:prstGeom>
          <a:noFill/>
        </p:spPr>
        <p:txBody>
          <a:bodyPr wrap="none" rtlCol="0">
            <a:spAutoFit/>
          </a:bodyPr>
          <a:lstStyle/>
          <a:p>
            <a:r>
              <a:rPr lang="en-US" sz="1200" dirty="0">
                <a:solidFill>
                  <a:srgbClr val="FF0000"/>
                </a:solidFill>
              </a:rPr>
              <a:t>Q</a:t>
            </a:r>
          </a:p>
        </p:txBody>
      </p:sp>
      <p:sp>
        <p:nvSpPr>
          <p:cNvPr id="33" name="TextBox 32">
            <a:extLst>
              <a:ext uri="{FF2B5EF4-FFF2-40B4-BE49-F238E27FC236}">
                <a16:creationId xmlns:a16="http://schemas.microsoft.com/office/drawing/2014/main" id="{30A6EE0B-853F-2A4E-A97B-AC29F403EFAC}"/>
              </a:ext>
            </a:extLst>
          </p:cNvPr>
          <p:cNvSpPr txBox="1"/>
          <p:nvPr/>
        </p:nvSpPr>
        <p:spPr>
          <a:xfrm>
            <a:off x="4305027" y="3717032"/>
            <a:ext cx="266973" cy="304699"/>
          </a:xfrm>
          <a:prstGeom prst="rect">
            <a:avLst/>
          </a:prstGeom>
          <a:noFill/>
        </p:spPr>
        <p:txBody>
          <a:bodyPr wrap="none" rtlCol="0">
            <a:spAutoFit/>
          </a:bodyPr>
          <a:lstStyle/>
          <a:p>
            <a:r>
              <a:rPr lang="en-US" sz="1200" dirty="0">
                <a:solidFill>
                  <a:srgbClr val="FF0000"/>
                </a:solidFill>
              </a:rPr>
              <a:t>Q</a:t>
            </a:r>
          </a:p>
        </p:txBody>
      </p:sp>
      <p:sp>
        <p:nvSpPr>
          <p:cNvPr id="34" name="TextBox 33">
            <a:extLst>
              <a:ext uri="{FF2B5EF4-FFF2-40B4-BE49-F238E27FC236}">
                <a16:creationId xmlns:a16="http://schemas.microsoft.com/office/drawing/2014/main" id="{9D5D3BC0-786C-2940-AEBC-5C67BB4B2CA0}"/>
              </a:ext>
            </a:extLst>
          </p:cNvPr>
          <p:cNvSpPr txBox="1"/>
          <p:nvPr/>
        </p:nvSpPr>
        <p:spPr>
          <a:xfrm>
            <a:off x="4491004" y="3753247"/>
            <a:ext cx="297020" cy="251817"/>
          </a:xfrm>
          <a:prstGeom prst="rect">
            <a:avLst/>
          </a:prstGeom>
          <a:noFill/>
        </p:spPr>
        <p:txBody>
          <a:bodyPr wrap="none" rtlCol="0">
            <a:spAutoFit/>
          </a:bodyPr>
          <a:lstStyle/>
          <a:p>
            <a:r>
              <a:rPr lang="en-US" sz="1200" dirty="0">
                <a:solidFill>
                  <a:srgbClr val="92D050"/>
                </a:solidFill>
              </a:rPr>
              <a:t>S</a:t>
            </a:r>
            <a:r>
              <a:rPr lang="en-US" sz="1200" dirty="0">
                <a:solidFill>
                  <a:srgbClr val="FF0000"/>
                </a:solidFill>
              </a:rPr>
              <a:t>T</a:t>
            </a:r>
          </a:p>
        </p:txBody>
      </p:sp>
      <p:sp>
        <p:nvSpPr>
          <p:cNvPr id="35" name="TextBox 34">
            <a:extLst>
              <a:ext uri="{FF2B5EF4-FFF2-40B4-BE49-F238E27FC236}">
                <a16:creationId xmlns:a16="http://schemas.microsoft.com/office/drawing/2014/main" id="{816AF9B8-3FD8-8241-A0DD-29B525330BB1}"/>
              </a:ext>
            </a:extLst>
          </p:cNvPr>
          <p:cNvSpPr txBox="1"/>
          <p:nvPr/>
        </p:nvSpPr>
        <p:spPr>
          <a:xfrm>
            <a:off x="4716016" y="3717032"/>
            <a:ext cx="266973" cy="304699"/>
          </a:xfrm>
          <a:prstGeom prst="rect">
            <a:avLst/>
          </a:prstGeom>
          <a:noFill/>
        </p:spPr>
        <p:txBody>
          <a:bodyPr wrap="none" rtlCol="0">
            <a:spAutoFit/>
          </a:bodyPr>
          <a:lstStyle/>
          <a:p>
            <a:r>
              <a:rPr lang="en-US" sz="1200" dirty="0">
                <a:solidFill>
                  <a:srgbClr val="FF0000"/>
                </a:solidFill>
              </a:rPr>
              <a:t>Q</a:t>
            </a:r>
          </a:p>
        </p:txBody>
      </p:sp>
      <p:sp>
        <p:nvSpPr>
          <p:cNvPr id="36" name="TextBox 35">
            <a:extLst>
              <a:ext uri="{FF2B5EF4-FFF2-40B4-BE49-F238E27FC236}">
                <a16:creationId xmlns:a16="http://schemas.microsoft.com/office/drawing/2014/main" id="{2C63B374-3BC3-5243-9098-AE6ECF4105C1}"/>
              </a:ext>
            </a:extLst>
          </p:cNvPr>
          <p:cNvSpPr txBox="1"/>
          <p:nvPr/>
        </p:nvSpPr>
        <p:spPr>
          <a:xfrm>
            <a:off x="4932040" y="3772373"/>
            <a:ext cx="266973" cy="304699"/>
          </a:xfrm>
          <a:prstGeom prst="rect">
            <a:avLst/>
          </a:prstGeom>
          <a:noFill/>
        </p:spPr>
        <p:txBody>
          <a:bodyPr wrap="none" rtlCol="0">
            <a:spAutoFit/>
          </a:bodyPr>
          <a:lstStyle/>
          <a:p>
            <a:r>
              <a:rPr lang="en-US" sz="1200" dirty="0">
                <a:solidFill>
                  <a:srgbClr val="FF0000"/>
                </a:solidFill>
              </a:rPr>
              <a:t>Q</a:t>
            </a:r>
          </a:p>
        </p:txBody>
      </p:sp>
      <p:sp>
        <p:nvSpPr>
          <p:cNvPr id="37" name="TextBox 36">
            <a:extLst>
              <a:ext uri="{FF2B5EF4-FFF2-40B4-BE49-F238E27FC236}">
                <a16:creationId xmlns:a16="http://schemas.microsoft.com/office/drawing/2014/main" id="{B590D04C-5276-7142-9796-0B131B7A0699}"/>
              </a:ext>
            </a:extLst>
          </p:cNvPr>
          <p:cNvSpPr txBox="1"/>
          <p:nvPr/>
        </p:nvSpPr>
        <p:spPr>
          <a:xfrm>
            <a:off x="8285426" y="4103494"/>
            <a:ext cx="338554" cy="261610"/>
          </a:xfrm>
          <a:prstGeom prst="rect">
            <a:avLst/>
          </a:prstGeom>
          <a:noFill/>
        </p:spPr>
        <p:txBody>
          <a:bodyPr wrap="none" rtlCol="0">
            <a:spAutoFit/>
          </a:bodyPr>
          <a:lstStyle/>
          <a:p>
            <a:r>
              <a:rPr lang="en-US" sz="1100" dirty="0"/>
              <a:t>4</a:t>
            </a:r>
            <a:r>
              <a:rPr lang="en-US" sz="1100" dirty="0">
                <a:solidFill>
                  <a:srgbClr val="FF0000"/>
                </a:solidFill>
              </a:rPr>
              <a:t>3</a:t>
            </a:r>
          </a:p>
        </p:txBody>
      </p:sp>
      <p:sp>
        <p:nvSpPr>
          <p:cNvPr id="38" name="TextBox 37">
            <a:extLst>
              <a:ext uri="{FF2B5EF4-FFF2-40B4-BE49-F238E27FC236}">
                <a16:creationId xmlns:a16="http://schemas.microsoft.com/office/drawing/2014/main" id="{A9278329-623D-0640-8AC0-7D06D1139DBE}"/>
              </a:ext>
            </a:extLst>
          </p:cNvPr>
          <p:cNvSpPr txBox="1"/>
          <p:nvPr/>
        </p:nvSpPr>
        <p:spPr>
          <a:xfrm>
            <a:off x="7828910" y="4365104"/>
            <a:ext cx="415498" cy="261610"/>
          </a:xfrm>
          <a:prstGeom prst="rect">
            <a:avLst/>
          </a:prstGeom>
          <a:noFill/>
        </p:spPr>
        <p:txBody>
          <a:bodyPr wrap="none" rtlCol="0">
            <a:spAutoFit/>
          </a:bodyPr>
          <a:lstStyle/>
          <a:p>
            <a:r>
              <a:rPr lang="en-US" sz="1100" dirty="0">
                <a:solidFill>
                  <a:srgbClr val="FF0000"/>
                </a:solidFill>
              </a:rPr>
              <a:t>222</a:t>
            </a:r>
          </a:p>
        </p:txBody>
      </p:sp>
      <p:sp>
        <p:nvSpPr>
          <p:cNvPr id="39" name="TextBox 38">
            <a:extLst>
              <a:ext uri="{FF2B5EF4-FFF2-40B4-BE49-F238E27FC236}">
                <a16:creationId xmlns:a16="http://schemas.microsoft.com/office/drawing/2014/main" id="{6B9D9A28-F200-294C-AEAF-0EC931893C9B}"/>
              </a:ext>
            </a:extLst>
          </p:cNvPr>
          <p:cNvSpPr txBox="1"/>
          <p:nvPr/>
        </p:nvSpPr>
        <p:spPr>
          <a:xfrm>
            <a:off x="8332966" y="4725144"/>
            <a:ext cx="415498" cy="261610"/>
          </a:xfrm>
          <a:prstGeom prst="rect">
            <a:avLst/>
          </a:prstGeom>
          <a:noFill/>
        </p:spPr>
        <p:txBody>
          <a:bodyPr wrap="none" rtlCol="0">
            <a:spAutoFit/>
          </a:bodyPr>
          <a:lstStyle/>
          <a:p>
            <a:r>
              <a:rPr lang="en-US" sz="1100" dirty="0"/>
              <a:t>322</a:t>
            </a:r>
          </a:p>
        </p:txBody>
      </p:sp>
    </p:spTree>
    <p:extLst>
      <p:ext uri="{BB962C8B-B14F-4D97-AF65-F5344CB8AC3E}">
        <p14:creationId xmlns:p14="http://schemas.microsoft.com/office/powerpoint/2010/main" val="975690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8DF6-1E15-DA47-9169-6E67FA45356B}"/>
              </a:ext>
            </a:extLst>
          </p:cNvPr>
          <p:cNvSpPr>
            <a:spLocks noGrp="1"/>
          </p:cNvSpPr>
          <p:nvPr>
            <p:ph type="title"/>
          </p:nvPr>
        </p:nvSpPr>
        <p:spPr/>
        <p:txBody>
          <a:bodyPr/>
          <a:lstStyle/>
          <a:p>
            <a:r>
              <a:rPr lang="en-US" dirty="0"/>
              <a:t>A word on template selection</a:t>
            </a:r>
          </a:p>
        </p:txBody>
      </p:sp>
      <p:sp>
        <p:nvSpPr>
          <p:cNvPr id="5" name="Content Placeholder 4">
            <a:extLst>
              <a:ext uri="{FF2B5EF4-FFF2-40B4-BE49-F238E27FC236}">
                <a16:creationId xmlns:a16="http://schemas.microsoft.com/office/drawing/2014/main" id="{E8417ED7-79D1-AB48-BD95-1991F34A1DC2}"/>
              </a:ext>
            </a:extLst>
          </p:cNvPr>
          <p:cNvSpPr>
            <a:spLocks noGrp="1"/>
          </p:cNvSpPr>
          <p:nvPr>
            <p:ph idx="1"/>
          </p:nvPr>
        </p:nvSpPr>
        <p:spPr/>
        <p:txBody>
          <a:bodyPr/>
          <a:lstStyle/>
          <a:p>
            <a:r>
              <a:rPr lang="en-US" dirty="0"/>
              <a:t>Templates selected based on sequence homology to target</a:t>
            </a:r>
          </a:p>
          <a:p>
            <a:pPr lvl="1"/>
            <a:r>
              <a:rPr lang="en-US" dirty="0"/>
              <a:t>… and seemingly not much else.</a:t>
            </a:r>
          </a:p>
          <a:p>
            <a:pPr lvl="1"/>
            <a:r>
              <a:rPr lang="en-US" dirty="0"/>
              <a:t>Little sign of selection for </a:t>
            </a:r>
            <a:r>
              <a:rPr lang="en-US" i="1" dirty="0"/>
              <a:t>quality</a:t>
            </a:r>
            <a:r>
              <a:rPr lang="en-US" dirty="0"/>
              <a:t> of template model</a:t>
            </a:r>
          </a:p>
          <a:p>
            <a:r>
              <a:rPr lang="en-US" dirty="0"/>
              <a:t>1,651 templates were used in this CASP round</a:t>
            </a:r>
          </a:p>
          <a:p>
            <a:pPr lvl="1"/>
            <a:r>
              <a:rPr lang="en-US" dirty="0"/>
              <a:t>Let’s take a closer look</a:t>
            </a:r>
          </a:p>
        </p:txBody>
      </p:sp>
    </p:spTree>
    <p:extLst>
      <p:ext uri="{BB962C8B-B14F-4D97-AF65-F5344CB8AC3E}">
        <p14:creationId xmlns:p14="http://schemas.microsoft.com/office/powerpoint/2010/main" val="3938007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8DF6-1E15-DA47-9169-6E67FA45356B}"/>
              </a:ext>
            </a:extLst>
          </p:cNvPr>
          <p:cNvSpPr>
            <a:spLocks noGrp="1"/>
          </p:cNvSpPr>
          <p:nvPr>
            <p:ph type="title"/>
          </p:nvPr>
        </p:nvSpPr>
        <p:spPr/>
        <p:txBody>
          <a:bodyPr/>
          <a:lstStyle/>
          <a:p>
            <a:r>
              <a:rPr lang="en-US" dirty="0"/>
              <a:t>A word on template selection</a:t>
            </a:r>
          </a:p>
        </p:txBody>
      </p:sp>
      <p:sp>
        <p:nvSpPr>
          <p:cNvPr id="5" name="Content Placeholder 4">
            <a:extLst>
              <a:ext uri="{FF2B5EF4-FFF2-40B4-BE49-F238E27FC236}">
                <a16:creationId xmlns:a16="http://schemas.microsoft.com/office/drawing/2014/main" id="{E8417ED7-79D1-AB48-BD95-1991F34A1DC2}"/>
              </a:ext>
            </a:extLst>
          </p:cNvPr>
          <p:cNvSpPr>
            <a:spLocks noGrp="1"/>
          </p:cNvSpPr>
          <p:nvPr>
            <p:ph idx="1"/>
          </p:nvPr>
        </p:nvSpPr>
        <p:spPr/>
        <p:txBody>
          <a:bodyPr/>
          <a:lstStyle/>
          <a:p>
            <a:r>
              <a:rPr lang="en-US" dirty="0"/>
              <a:t>15 templates could not be retrieved from PDB</a:t>
            </a:r>
          </a:p>
          <a:p>
            <a:pPr lvl="1"/>
            <a:r>
              <a:rPr lang="en-US" dirty="0"/>
              <a:t>Most obsoleted - typically replaced by better models with new accession IDs</a:t>
            </a:r>
          </a:p>
          <a:p>
            <a:pPr lvl="1"/>
            <a:r>
              <a:rPr lang="en-US" dirty="0"/>
              <a:t>1m98, 1wb1, 2e79, 2mp7, 2w8a, 3t75, </a:t>
            </a:r>
            <a:r>
              <a:rPr lang="en-US" dirty="0">
                <a:solidFill>
                  <a:srgbClr val="FF0000"/>
                </a:solidFill>
              </a:rPr>
              <a:t>3u5x</a:t>
            </a:r>
            <a:r>
              <a:rPr lang="en-US" dirty="0"/>
              <a:t>, </a:t>
            </a:r>
            <a:r>
              <a:rPr lang="en-US" dirty="0">
                <a:solidFill>
                  <a:srgbClr val="00B050"/>
                </a:solidFill>
              </a:rPr>
              <a:t>3yw3</a:t>
            </a:r>
            <a:r>
              <a:rPr lang="en-US" dirty="0"/>
              <a:t>, 4egb, 4ew8, 4rnb, 5ak1, 6bll, </a:t>
            </a:r>
            <a:r>
              <a:rPr lang="en-US" dirty="0">
                <a:solidFill>
                  <a:schemeClr val="tx2">
                    <a:lumMod val="60000"/>
                    <a:lumOff val="40000"/>
                  </a:schemeClr>
                </a:solidFill>
              </a:rPr>
              <a:t>6had, 6hac</a:t>
            </a:r>
          </a:p>
          <a:p>
            <a:pPr lvl="1"/>
            <a:r>
              <a:rPr lang="en-US" dirty="0"/>
              <a:t>36 lower than 4Å resolution (lowest 39Å!)</a:t>
            </a:r>
          </a:p>
          <a:p>
            <a:pPr lvl="1"/>
            <a:r>
              <a:rPr lang="en-US" dirty="0"/>
              <a:t>Of the rest…</a:t>
            </a:r>
          </a:p>
        </p:txBody>
      </p:sp>
      <p:sp>
        <p:nvSpPr>
          <p:cNvPr id="3" name="TextBox 2">
            <a:extLst>
              <a:ext uri="{FF2B5EF4-FFF2-40B4-BE49-F238E27FC236}">
                <a16:creationId xmlns:a16="http://schemas.microsoft.com/office/drawing/2014/main" id="{1567AF6B-6D82-BD4C-B16D-F4DB1EEE9D0E}"/>
              </a:ext>
            </a:extLst>
          </p:cNvPr>
          <p:cNvSpPr txBox="1"/>
          <p:nvPr/>
        </p:nvSpPr>
        <p:spPr>
          <a:xfrm>
            <a:off x="885514" y="5157192"/>
            <a:ext cx="6062750" cy="400110"/>
          </a:xfrm>
          <a:prstGeom prst="rect">
            <a:avLst/>
          </a:prstGeom>
          <a:noFill/>
        </p:spPr>
        <p:txBody>
          <a:bodyPr wrap="none" rtlCol="0">
            <a:spAutoFit/>
          </a:bodyPr>
          <a:lstStyle/>
          <a:p>
            <a:r>
              <a:rPr lang="en-US" sz="2000" dirty="0">
                <a:solidFill>
                  <a:srgbClr val="FF0000"/>
                </a:solidFill>
              </a:rPr>
              <a:t>Withdrawn from PDB entirely (with no replacement)</a:t>
            </a:r>
          </a:p>
        </p:txBody>
      </p:sp>
      <p:sp>
        <p:nvSpPr>
          <p:cNvPr id="4" name="TextBox 3">
            <a:extLst>
              <a:ext uri="{FF2B5EF4-FFF2-40B4-BE49-F238E27FC236}">
                <a16:creationId xmlns:a16="http://schemas.microsoft.com/office/drawing/2014/main" id="{FAB48A7E-D2DE-9242-96A7-C972EE326284}"/>
              </a:ext>
            </a:extLst>
          </p:cNvPr>
          <p:cNvSpPr txBox="1"/>
          <p:nvPr/>
        </p:nvSpPr>
        <p:spPr>
          <a:xfrm>
            <a:off x="899592" y="5445224"/>
            <a:ext cx="7547387" cy="400110"/>
          </a:xfrm>
          <a:prstGeom prst="rect">
            <a:avLst/>
          </a:prstGeom>
          <a:noFill/>
        </p:spPr>
        <p:txBody>
          <a:bodyPr wrap="none" rtlCol="0">
            <a:spAutoFit/>
          </a:bodyPr>
          <a:lstStyle/>
          <a:p>
            <a:r>
              <a:rPr lang="en-US" sz="2000" dirty="0">
                <a:solidFill>
                  <a:srgbClr val="00B050"/>
                </a:solidFill>
              </a:rPr>
              <a:t>Doesn’t appear to exist (but listed by groups 135, 196, 309, 488)</a:t>
            </a:r>
          </a:p>
        </p:txBody>
      </p:sp>
      <p:sp>
        <p:nvSpPr>
          <p:cNvPr id="6" name="TextBox 5">
            <a:extLst>
              <a:ext uri="{FF2B5EF4-FFF2-40B4-BE49-F238E27FC236}">
                <a16:creationId xmlns:a16="http://schemas.microsoft.com/office/drawing/2014/main" id="{64F5BE58-7E11-4547-B97C-4D9AA390A981}"/>
              </a:ext>
            </a:extLst>
          </p:cNvPr>
          <p:cNvSpPr txBox="1"/>
          <p:nvPr/>
        </p:nvSpPr>
        <p:spPr>
          <a:xfrm>
            <a:off x="899592" y="5733256"/>
            <a:ext cx="2602315" cy="400110"/>
          </a:xfrm>
          <a:prstGeom prst="rect">
            <a:avLst/>
          </a:prstGeom>
          <a:noFill/>
        </p:spPr>
        <p:txBody>
          <a:bodyPr wrap="none" rtlCol="0">
            <a:spAutoFit/>
          </a:bodyPr>
          <a:lstStyle/>
          <a:p>
            <a:r>
              <a:rPr lang="en-US" sz="2000" dirty="0">
                <a:solidFill>
                  <a:schemeClr val="tx2">
                    <a:lumMod val="60000"/>
                    <a:lumOff val="40000"/>
                  </a:schemeClr>
                </a:solidFill>
              </a:rPr>
              <a:t>Unreleased entries(?)</a:t>
            </a:r>
          </a:p>
        </p:txBody>
      </p:sp>
    </p:spTree>
    <p:extLst>
      <p:ext uri="{BB962C8B-B14F-4D97-AF65-F5344CB8AC3E}">
        <p14:creationId xmlns:p14="http://schemas.microsoft.com/office/powerpoint/2010/main" val="3224554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8DF6-1E15-DA47-9169-6E67FA45356B}"/>
              </a:ext>
            </a:extLst>
          </p:cNvPr>
          <p:cNvSpPr>
            <a:spLocks noGrp="1"/>
          </p:cNvSpPr>
          <p:nvPr>
            <p:ph type="title"/>
          </p:nvPr>
        </p:nvSpPr>
        <p:spPr/>
        <p:txBody>
          <a:bodyPr/>
          <a:lstStyle/>
          <a:p>
            <a:r>
              <a:rPr lang="en-US" dirty="0"/>
              <a:t>A word on template selection</a:t>
            </a:r>
          </a:p>
        </p:txBody>
      </p:sp>
      <p:pic>
        <p:nvPicPr>
          <p:cNvPr id="3" name="Picture 2">
            <a:extLst>
              <a:ext uri="{FF2B5EF4-FFF2-40B4-BE49-F238E27FC236}">
                <a16:creationId xmlns:a16="http://schemas.microsoft.com/office/drawing/2014/main" id="{E6D3565A-F398-4542-85D9-01E8C4728D28}"/>
              </a:ext>
            </a:extLst>
          </p:cNvPr>
          <p:cNvPicPr>
            <a:picLocks noChangeAspect="1"/>
          </p:cNvPicPr>
          <p:nvPr/>
        </p:nvPicPr>
        <p:blipFill>
          <a:blip r:embed="rId2"/>
          <a:stretch>
            <a:fillRect/>
          </a:stretch>
        </p:blipFill>
        <p:spPr>
          <a:xfrm>
            <a:off x="827584" y="1700808"/>
            <a:ext cx="6998989" cy="4543001"/>
          </a:xfrm>
          <a:prstGeom prst="rect">
            <a:avLst/>
          </a:prstGeom>
        </p:spPr>
      </p:pic>
      <p:grpSp>
        <p:nvGrpSpPr>
          <p:cNvPr id="8" name="Group 7">
            <a:extLst>
              <a:ext uri="{FF2B5EF4-FFF2-40B4-BE49-F238E27FC236}">
                <a16:creationId xmlns:a16="http://schemas.microsoft.com/office/drawing/2014/main" id="{C32E2D75-064C-8542-A388-9E7D0EB0455B}"/>
              </a:ext>
            </a:extLst>
          </p:cNvPr>
          <p:cNvGrpSpPr/>
          <p:nvPr/>
        </p:nvGrpSpPr>
        <p:grpSpPr>
          <a:xfrm>
            <a:off x="1691680" y="5445224"/>
            <a:ext cx="6585767" cy="792088"/>
            <a:chOff x="1691680" y="5445224"/>
            <a:chExt cx="6585767" cy="792088"/>
          </a:xfrm>
        </p:grpSpPr>
        <p:sp>
          <p:nvSpPr>
            <p:cNvPr id="6" name="Rectangle 5">
              <a:extLst>
                <a:ext uri="{FF2B5EF4-FFF2-40B4-BE49-F238E27FC236}">
                  <a16:creationId xmlns:a16="http://schemas.microsoft.com/office/drawing/2014/main" id="{1072D9E4-04F4-A149-9778-17D046BD0FF4}"/>
                </a:ext>
              </a:extLst>
            </p:cNvPr>
            <p:cNvSpPr/>
            <p:nvPr/>
          </p:nvSpPr>
          <p:spPr bwMode="auto">
            <a:xfrm>
              <a:off x="1691680" y="5445224"/>
              <a:ext cx="5904656" cy="396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F14536B-B054-EE42-9F3E-43FA8A729213}"/>
                </a:ext>
              </a:extLst>
            </p:cNvPr>
            <p:cNvSpPr txBox="1"/>
            <p:nvPr/>
          </p:nvSpPr>
          <p:spPr>
            <a:xfrm>
              <a:off x="5220072" y="5775647"/>
              <a:ext cx="3057375" cy="461665"/>
            </a:xfrm>
            <a:prstGeom prst="rect">
              <a:avLst/>
            </a:prstGeom>
            <a:noFill/>
          </p:spPr>
          <p:txBody>
            <a:bodyPr wrap="none" rtlCol="0">
              <a:spAutoFit/>
            </a:bodyPr>
            <a:lstStyle/>
            <a:p>
              <a:r>
                <a:rPr lang="en-US" dirty="0" err="1">
                  <a:solidFill>
                    <a:srgbClr val="FF0000"/>
                  </a:solidFill>
                </a:rPr>
                <a:t>Clashscore</a:t>
              </a:r>
              <a:r>
                <a:rPr lang="en-US" dirty="0">
                  <a:solidFill>
                    <a:srgbClr val="FF0000"/>
                  </a:solidFill>
                </a:rPr>
                <a:t> &lt; 2: 11%</a:t>
              </a:r>
            </a:p>
          </p:txBody>
        </p:sp>
      </p:grpSp>
    </p:spTree>
    <p:extLst>
      <p:ext uri="{BB962C8B-B14F-4D97-AF65-F5344CB8AC3E}">
        <p14:creationId xmlns:p14="http://schemas.microsoft.com/office/powerpoint/2010/main" val="12727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CBE06-D423-414F-AB50-AEA09DA54B1D}"/>
              </a:ext>
            </a:extLst>
          </p:cNvPr>
          <p:cNvPicPr>
            <a:picLocks noChangeAspect="1"/>
          </p:cNvPicPr>
          <p:nvPr/>
        </p:nvPicPr>
        <p:blipFill>
          <a:blip r:embed="rId2"/>
          <a:stretch>
            <a:fillRect/>
          </a:stretch>
        </p:blipFill>
        <p:spPr>
          <a:xfrm>
            <a:off x="899592" y="1694112"/>
            <a:ext cx="6999295" cy="4543200"/>
          </a:xfrm>
          <a:prstGeom prst="rect">
            <a:avLst/>
          </a:prstGeom>
        </p:spPr>
      </p:pic>
      <p:sp>
        <p:nvSpPr>
          <p:cNvPr id="2" name="Title 1">
            <a:extLst>
              <a:ext uri="{FF2B5EF4-FFF2-40B4-BE49-F238E27FC236}">
                <a16:creationId xmlns:a16="http://schemas.microsoft.com/office/drawing/2014/main" id="{525A8DF6-1E15-DA47-9169-6E67FA45356B}"/>
              </a:ext>
            </a:extLst>
          </p:cNvPr>
          <p:cNvSpPr>
            <a:spLocks noGrp="1"/>
          </p:cNvSpPr>
          <p:nvPr>
            <p:ph type="title"/>
          </p:nvPr>
        </p:nvSpPr>
        <p:spPr/>
        <p:txBody>
          <a:bodyPr/>
          <a:lstStyle/>
          <a:p>
            <a:r>
              <a:rPr lang="en-US" dirty="0"/>
              <a:t>A word on template selection</a:t>
            </a:r>
          </a:p>
        </p:txBody>
      </p:sp>
      <p:grpSp>
        <p:nvGrpSpPr>
          <p:cNvPr id="8" name="Group 7">
            <a:extLst>
              <a:ext uri="{FF2B5EF4-FFF2-40B4-BE49-F238E27FC236}">
                <a16:creationId xmlns:a16="http://schemas.microsoft.com/office/drawing/2014/main" id="{C32E2D75-064C-8542-A388-9E7D0EB0455B}"/>
              </a:ext>
            </a:extLst>
          </p:cNvPr>
          <p:cNvGrpSpPr/>
          <p:nvPr/>
        </p:nvGrpSpPr>
        <p:grpSpPr>
          <a:xfrm>
            <a:off x="1691680" y="5373216"/>
            <a:ext cx="7030367" cy="1080120"/>
            <a:chOff x="1691680" y="5373216"/>
            <a:chExt cx="7030367" cy="1080120"/>
          </a:xfrm>
        </p:grpSpPr>
        <p:sp>
          <p:nvSpPr>
            <p:cNvPr id="6" name="Rectangle 5">
              <a:extLst>
                <a:ext uri="{FF2B5EF4-FFF2-40B4-BE49-F238E27FC236}">
                  <a16:creationId xmlns:a16="http://schemas.microsoft.com/office/drawing/2014/main" id="{1072D9E4-04F4-A149-9778-17D046BD0FF4}"/>
                </a:ext>
              </a:extLst>
            </p:cNvPr>
            <p:cNvSpPr/>
            <p:nvPr/>
          </p:nvSpPr>
          <p:spPr bwMode="auto">
            <a:xfrm>
              <a:off x="1691680" y="5373216"/>
              <a:ext cx="6051600" cy="936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F14536B-B054-EE42-9F3E-43FA8A729213}"/>
                </a:ext>
              </a:extLst>
            </p:cNvPr>
            <p:cNvSpPr txBox="1"/>
            <p:nvPr/>
          </p:nvSpPr>
          <p:spPr>
            <a:xfrm>
              <a:off x="4572000" y="5991671"/>
              <a:ext cx="4150047" cy="461665"/>
            </a:xfrm>
            <a:prstGeom prst="rect">
              <a:avLst/>
            </a:prstGeom>
            <a:noFill/>
          </p:spPr>
          <p:txBody>
            <a:bodyPr wrap="none" rtlCol="0">
              <a:spAutoFit/>
            </a:bodyPr>
            <a:lstStyle/>
            <a:p>
              <a:r>
                <a:rPr lang="en-US" dirty="0" err="1">
                  <a:solidFill>
                    <a:srgbClr val="FF0000"/>
                  </a:solidFill>
                </a:rPr>
                <a:t>Rotamer</a:t>
              </a:r>
              <a:r>
                <a:rPr lang="en-US" dirty="0">
                  <a:solidFill>
                    <a:srgbClr val="FF0000"/>
                  </a:solidFill>
                </a:rPr>
                <a:t> outliers &lt; 1%: 27%</a:t>
              </a:r>
            </a:p>
          </p:txBody>
        </p:sp>
      </p:grpSp>
    </p:spTree>
    <p:extLst>
      <p:ext uri="{BB962C8B-B14F-4D97-AF65-F5344CB8AC3E}">
        <p14:creationId xmlns:p14="http://schemas.microsoft.com/office/powerpoint/2010/main" val="383577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2154B-6916-4247-984D-B1AD185F3C2A}"/>
              </a:ext>
            </a:extLst>
          </p:cNvPr>
          <p:cNvPicPr>
            <a:picLocks noChangeAspect="1"/>
          </p:cNvPicPr>
          <p:nvPr/>
        </p:nvPicPr>
        <p:blipFill>
          <a:blip r:embed="rId2"/>
          <a:stretch>
            <a:fillRect/>
          </a:stretch>
        </p:blipFill>
        <p:spPr>
          <a:xfrm>
            <a:off x="899592" y="1692683"/>
            <a:ext cx="6999295" cy="4543200"/>
          </a:xfrm>
          <a:prstGeom prst="rect">
            <a:avLst/>
          </a:prstGeom>
        </p:spPr>
      </p:pic>
      <p:sp>
        <p:nvSpPr>
          <p:cNvPr id="2" name="Title 1">
            <a:extLst>
              <a:ext uri="{FF2B5EF4-FFF2-40B4-BE49-F238E27FC236}">
                <a16:creationId xmlns:a16="http://schemas.microsoft.com/office/drawing/2014/main" id="{525A8DF6-1E15-DA47-9169-6E67FA45356B}"/>
              </a:ext>
            </a:extLst>
          </p:cNvPr>
          <p:cNvSpPr>
            <a:spLocks noGrp="1"/>
          </p:cNvSpPr>
          <p:nvPr>
            <p:ph type="title"/>
          </p:nvPr>
        </p:nvSpPr>
        <p:spPr/>
        <p:txBody>
          <a:bodyPr/>
          <a:lstStyle/>
          <a:p>
            <a:r>
              <a:rPr lang="en-US" dirty="0"/>
              <a:t>A word on template selection</a:t>
            </a:r>
          </a:p>
        </p:txBody>
      </p:sp>
      <p:grpSp>
        <p:nvGrpSpPr>
          <p:cNvPr id="8" name="Group 7">
            <a:extLst>
              <a:ext uri="{FF2B5EF4-FFF2-40B4-BE49-F238E27FC236}">
                <a16:creationId xmlns:a16="http://schemas.microsoft.com/office/drawing/2014/main" id="{C32E2D75-064C-8542-A388-9E7D0EB0455B}"/>
              </a:ext>
            </a:extLst>
          </p:cNvPr>
          <p:cNvGrpSpPr/>
          <p:nvPr/>
        </p:nvGrpSpPr>
        <p:grpSpPr>
          <a:xfrm>
            <a:off x="1691680" y="5373216"/>
            <a:ext cx="7467153" cy="1080120"/>
            <a:chOff x="1691680" y="5373216"/>
            <a:chExt cx="7467153" cy="1080120"/>
          </a:xfrm>
        </p:grpSpPr>
        <p:sp>
          <p:nvSpPr>
            <p:cNvPr id="6" name="Rectangle 5">
              <a:extLst>
                <a:ext uri="{FF2B5EF4-FFF2-40B4-BE49-F238E27FC236}">
                  <a16:creationId xmlns:a16="http://schemas.microsoft.com/office/drawing/2014/main" id="{1072D9E4-04F4-A149-9778-17D046BD0FF4}"/>
                </a:ext>
              </a:extLst>
            </p:cNvPr>
            <p:cNvSpPr/>
            <p:nvPr/>
          </p:nvSpPr>
          <p:spPr bwMode="auto">
            <a:xfrm>
              <a:off x="1691680" y="5373216"/>
              <a:ext cx="5904656" cy="936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F14536B-B054-EE42-9F3E-43FA8A729213}"/>
                </a:ext>
              </a:extLst>
            </p:cNvPr>
            <p:cNvSpPr txBox="1"/>
            <p:nvPr/>
          </p:nvSpPr>
          <p:spPr>
            <a:xfrm>
              <a:off x="4572000" y="5991671"/>
              <a:ext cx="4586833" cy="461665"/>
            </a:xfrm>
            <a:prstGeom prst="rect">
              <a:avLst/>
            </a:prstGeom>
            <a:noFill/>
          </p:spPr>
          <p:txBody>
            <a:bodyPr wrap="none" rtlCol="0">
              <a:spAutoFit/>
            </a:bodyPr>
            <a:lstStyle/>
            <a:p>
              <a:r>
                <a:rPr lang="en-US" dirty="0">
                  <a:solidFill>
                    <a:srgbClr val="FF0000"/>
                  </a:solidFill>
                </a:rPr>
                <a:t>Rama non-</a:t>
              </a:r>
              <a:r>
                <a:rPr lang="en-US" dirty="0" err="1">
                  <a:solidFill>
                    <a:srgbClr val="FF0000"/>
                  </a:solidFill>
                </a:rPr>
                <a:t>favoured</a:t>
              </a:r>
              <a:r>
                <a:rPr lang="en-US" dirty="0">
                  <a:solidFill>
                    <a:srgbClr val="FF0000"/>
                  </a:solidFill>
                </a:rPr>
                <a:t> &lt; 2%: 24%</a:t>
              </a:r>
            </a:p>
          </p:txBody>
        </p:sp>
      </p:grpSp>
      <p:grpSp>
        <p:nvGrpSpPr>
          <p:cNvPr id="17" name="Group 16">
            <a:extLst>
              <a:ext uri="{FF2B5EF4-FFF2-40B4-BE49-F238E27FC236}">
                <a16:creationId xmlns:a16="http://schemas.microsoft.com/office/drawing/2014/main" id="{92E6D40F-3D5F-664D-AD0F-C8F4A0741D99}"/>
              </a:ext>
            </a:extLst>
          </p:cNvPr>
          <p:cNvGrpSpPr/>
          <p:nvPr/>
        </p:nvGrpSpPr>
        <p:grpSpPr>
          <a:xfrm>
            <a:off x="1839426" y="1694160"/>
            <a:ext cx="6059461" cy="2062889"/>
            <a:chOff x="1839426" y="1694160"/>
            <a:chExt cx="6059461" cy="2062889"/>
          </a:xfrm>
        </p:grpSpPr>
        <p:pic>
          <p:nvPicPr>
            <p:cNvPr id="5" name="Picture 4">
              <a:extLst>
                <a:ext uri="{FF2B5EF4-FFF2-40B4-BE49-F238E27FC236}">
                  <a16:creationId xmlns:a16="http://schemas.microsoft.com/office/drawing/2014/main" id="{30F07E38-3E03-054B-9383-9E4A1FDF6E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11960" y="1694160"/>
              <a:ext cx="2022872" cy="2022872"/>
            </a:xfrm>
            <a:prstGeom prst="rect">
              <a:avLst/>
            </a:prstGeom>
          </p:spPr>
        </p:pic>
        <p:sp>
          <p:nvSpPr>
            <p:cNvPr id="9" name="Oval 8">
              <a:extLst>
                <a:ext uri="{FF2B5EF4-FFF2-40B4-BE49-F238E27FC236}">
                  <a16:creationId xmlns:a16="http://schemas.microsoft.com/office/drawing/2014/main" id="{20C9C49E-4B33-8549-8684-83D67F45AB62}"/>
                </a:ext>
              </a:extLst>
            </p:cNvPr>
            <p:cNvSpPr/>
            <p:nvPr/>
          </p:nvSpPr>
          <p:spPr bwMode="auto">
            <a:xfrm>
              <a:off x="7524328" y="2196839"/>
              <a:ext cx="374559" cy="368065"/>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1" name="Straight Connector 10">
              <a:extLst>
                <a:ext uri="{FF2B5EF4-FFF2-40B4-BE49-F238E27FC236}">
                  <a16:creationId xmlns:a16="http://schemas.microsoft.com/office/drawing/2014/main" id="{ABFFDF7F-C248-6F4D-9B69-3188D1C07012}"/>
                </a:ext>
              </a:extLst>
            </p:cNvPr>
            <p:cNvCxnSpPr>
              <a:stCxn id="9" idx="0"/>
            </p:cNvCxnSpPr>
            <p:nvPr/>
          </p:nvCxnSpPr>
          <p:spPr bwMode="auto">
            <a:xfrm flipH="1" flipV="1">
              <a:off x="5292080" y="1772816"/>
              <a:ext cx="2419528" cy="424023"/>
            </a:xfrm>
            <a:prstGeom prst="line">
              <a:avLst/>
            </a:prstGeom>
            <a:solidFill>
              <a:schemeClr val="accent1"/>
            </a:solidFill>
            <a:ln w="38100" cap="flat" cmpd="sng" algn="ctr">
              <a:solidFill>
                <a:srgbClr val="FF0000"/>
              </a:solidFill>
              <a:prstDash val="dash"/>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F00BEF37-EF58-5443-A324-7C356FF73A28}"/>
                </a:ext>
              </a:extLst>
            </p:cNvPr>
            <p:cNvCxnSpPr>
              <a:cxnSpLocks/>
              <a:stCxn id="9" idx="4"/>
            </p:cNvCxnSpPr>
            <p:nvPr/>
          </p:nvCxnSpPr>
          <p:spPr bwMode="auto">
            <a:xfrm flipH="1">
              <a:off x="5436098" y="2564904"/>
              <a:ext cx="2275510" cy="1192145"/>
            </a:xfrm>
            <a:prstGeom prst="line">
              <a:avLst/>
            </a:prstGeom>
            <a:solidFill>
              <a:schemeClr val="accent1"/>
            </a:solidFill>
            <a:ln w="38100" cap="flat" cmpd="sng" algn="ctr">
              <a:solidFill>
                <a:srgbClr val="FF0000"/>
              </a:solidFill>
              <a:prstDash val="dash"/>
              <a:miter lim="800000"/>
              <a:headEnd type="none" w="med" len="med"/>
              <a:tailEnd type="none" w="med" len="med"/>
            </a:ln>
            <a:effectLst/>
          </p:spPr>
        </p:cxnSp>
        <p:sp>
          <p:nvSpPr>
            <p:cNvPr id="16" name="TextBox 15">
              <a:extLst>
                <a:ext uri="{FF2B5EF4-FFF2-40B4-BE49-F238E27FC236}">
                  <a16:creationId xmlns:a16="http://schemas.microsoft.com/office/drawing/2014/main" id="{794D78A2-00DE-9A40-83D8-22FD78A200A3}"/>
                </a:ext>
              </a:extLst>
            </p:cNvPr>
            <p:cNvSpPr txBox="1"/>
            <p:nvPr/>
          </p:nvSpPr>
          <p:spPr>
            <a:xfrm>
              <a:off x="1839426" y="1741403"/>
              <a:ext cx="2157963" cy="1446550"/>
            </a:xfrm>
            <a:prstGeom prst="rect">
              <a:avLst/>
            </a:prstGeom>
            <a:noFill/>
          </p:spPr>
          <p:txBody>
            <a:bodyPr wrap="none" rtlCol="0">
              <a:spAutoFit/>
            </a:bodyPr>
            <a:lstStyle/>
            <a:p>
              <a:r>
                <a:rPr lang="en-US" dirty="0"/>
                <a:t>2pff</a:t>
              </a:r>
            </a:p>
            <a:p>
              <a:r>
                <a:rPr lang="en-US" sz="1600" dirty="0"/>
                <a:t>Resolution: 4.0Å</a:t>
              </a:r>
            </a:p>
            <a:p>
              <a:r>
                <a:rPr lang="en-US" sz="1600" dirty="0" err="1"/>
                <a:t>Clashscore</a:t>
              </a:r>
              <a:r>
                <a:rPr lang="en-US" sz="1600" dirty="0"/>
                <a:t>: 106</a:t>
              </a:r>
            </a:p>
            <a:p>
              <a:r>
                <a:rPr lang="en-US" sz="1600" dirty="0"/>
                <a:t>Rama outliers: 30.9%</a:t>
              </a:r>
            </a:p>
            <a:p>
              <a:r>
                <a:rPr lang="en-US" sz="1600" dirty="0"/>
                <a:t>Rota outliers: 16.1%</a:t>
              </a:r>
            </a:p>
          </p:txBody>
        </p:sp>
      </p:grpSp>
      <p:sp>
        <p:nvSpPr>
          <p:cNvPr id="18" name="TextBox 17">
            <a:extLst>
              <a:ext uri="{FF2B5EF4-FFF2-40B4-BE49-F238E27FC236}">
                <a16:creationId xmlns:a16="http://schemas.microsoft.com/office/drawing/2014/main" id="{EF1C0134-02EA-674B-8596-371708E1CA40}"/>
              </a:ext>
            </a:extLst>
          </p:cNvPr>
          <p:cNvSpPr txBox="1"/>
          <p:nvPr/>
        </p:nvSpPr>
        <p:spPr>
          <a:xfrm>
            <a:off x="1866718" y="3212976"/>
            <a:ext cx="2056653" cy="1446550"/>
          </a:xfrm>
          <a:prstGeom prst="rect">
            <a:avLst/>
          </a:prstGeom>
          <a:noFill/>
        </p:spPr>
        <p:txBody>
          <a:bodyPr wrap="none" rtlCol="0">
            <a:spAutoFit/>
          </a:bodyPr>
          <a:lstStyle/>
          <a:p>
            <a:r>
              <a:rPr lang="en-US" dirty="0"/>
              <a:t>2uv8</a:t>
            </a:r>
          </a:p>
          <a:p>
            <a:r>
              <a:rPr lang="en-US" sz="1600" dirty="0"/>
              <a:t>Resolution: 3.1Å</a:t>
            </a:r>
          </a:p>
          <a:p>
            <a:r>
              <a:rPr lang="en-US" sz="1600" dirty="0" err="1"/>
              <a:t>Clashscore</a:t>
            </a:r>
            <a:r>
              <a:rPr lang="en-US" sz="1600" dirty="0"/>
              <a:t>: 27</a:t>
            </a:r>
          </a:p>
          <a:p>
            <a:r>
              <a:rPr lang="en-US" sz="1600" dirty="0"/>
              <a:t>Rama outliers: 1.0%</a:t>
            </a:r>
          </a:p>
          <a:p>
            <a:r>
              <a:rPr lang="en-US" sz="1600" dirty="0"/>
              <a:t>Rota outliers: 11.2%</a:t>
            </a:r>
          </a:p>
        </p:txBody>
      </p:sp>
      <p:cxnSp>
        <p:nvCxnSpPr>
          <p:cNvPr id="20" name="Straight Arrow Connector 19">
            <a:extLst>
              <a:ext uri="{FF2B5EF4-FFF2-40B4-BE49-F238E27FC236}">
                <a16:creationId xmlns:a16="http://schemas.microsoft.com/office/drawing/2014/main" id="{8E5FD482-9C86-4549-9C20-1EEC5BC4AF3C}"/>
              </a:ext>
            </a:extLst>
          </p:cNvPr>
          <p:cNvCxnSpPr>
            <a:stCxn id="18" idx="3"/>
          </p:cNvCxnSpPr>
          <p:nvPr/>
        </p:nvCxnSpPr>
        <p:spPr bwMode="auto">
          <a:xfrm>
            <a:off x="3923371" y="3936251"/>
            <a:ext cx="2232805" cy="1436965"/>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sp>
        <p:nvSpPr>
          <p:cNvPr id="21" name="TextBox 20">
            <a:extLst>
              <a:ext uri="{FF2B5EF4-FFF2-40B4-BE49-F238E27FC236}">
                <a16:creationId xmlns:a16="http://schemas.microsoft.com/office/drawing/2014/main" id="{03FBEFA3-4BBA-2B4B-AC30-5FC9771DCD9E}"/>
              </a:ext>
            </a:extLst>
          </p:cNvPr>
          <p:cNvSpPr txBox="1"/>
          <p:nvPr/>
        </p:nvSpPr>
        <p:spPr>
          <a:xfrm>
            <a:off x="5312896" y="3933056"/>
            <a:ext cx="2585992" cy="830997"/>
          </a:xfrm>
          <a:prstGeom prst="rect">
            <a:avLst/>
          </a:prstGeom>
          <a:solidFill>
            <a:schemeClr val="bg1"/>
          </a:solidFill>
        </p:spPr>
        <p:txBody>
          <a:bodyPr wrap="square" rtlCol="0">
            <a:spAutoFit/>
          </a:bodyPr>
          <a:lstStyle/>
          <a:p>
            <a:r>
              <a:rPr lang="en-US" dirty="0">
                <a:solidFill>
                  <a:srgbClr val="FF0000"/>
                </a:solidFill>
              </a:rPr>
              <a:t>Would be here</a:t>
            </a:r>
          </a:p>
          <a:p>
            <a:r>
              <a:rPr lang="en-US" dirty="0">
                <a:solidFill>
                  <a:srgbClr val="FF0000"/>
                </a:solidFill>
              </a:rPr>
              <a:t>(but wasn’t used)</a:t>
            </a:r>
          </a:p>
        </p:txBody>
      </p:sp>
    </p:spTree>
    <p:extLst>
      <p:ext uri="{BB962C8B-B14F-4D97-AF65-F5344CB8AC3E}">
        <p14:creationId xmlns:p14="http://schemas.microsoft.com/office/powerpoint/2010/main" val="15118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E287-C023-8D42-945A-21D1418FA3F1}"/>
              </a:ext>
            </a:extLst>
          </p:cNvPr>
          <p:cNvSpPr>
            <a:spLocks noGrp="1"/>
          </p:cNvSpPr>
          <p:nvPr>
            <p:ph type="title"/>
          </p:nvPr>
        </p:nvSpPr>
        <p:spPr/>
        <p:txBody>
          <a:bodyPr/>
          <a:lstStyle/>
          <a:p>
            <a:r>
              <a:rPr lang="en-US" dirty="0"/>
              <a:t>A word on template selection</a:t>
            </a:r>
          </a:p>
        </p:txBody>
      </p:sp>
      <p:pic>
        <p:nvPicPr>
          <p:cNvPr id="5" name="Picture 4" descr="A picture containing cake&#10;&#10;Description automatically generated">
            <a:extLst>
              <a:ext uri="{FF2B5EF4-FFF2-40B4-BE49-F238E27FC236}">
                <a16:creationId xmlns:a16="http://schemas.microsoft.com/office/drawing/2014/main" id="{4BF9AF23-18CA-7146-8D3B-E9048B174F88}"/>
              </a:ext>
            </a:extLst>
          </p:cNvPr>
          <p:cNvPicPr>
            <a:picLocks noChangeAspect="1"/>
          </p:cNvPicPr>
          <p:nvPr/>
        </p:nvPicPr>
        <p:blipFill rotWithShape="1">
          <a:blip r:embed="rId2"/>
          <a:srcRect l="1974" r="11179"/>
          <a:stretch/>
        </p:blipFill>
        <p:spPr>
          <a:xfrm>
            <a:off x="795961" y="2348880"/>
            <a:ext cx="3831707" cy="3482983"/>
          </a:xfrm>
          <a:prstGeom prst="rect">
            <a:avLst/>
          </a:prstGeom>
        </p:spPr>
      </p:pic>
      <p:pic>
        <p:nvPicPr>
          <p:cNvPr id="9" name="Picture 8" descr="A picture containing colorful&#10;&#10;Description automatically generated">
            <a:extLst>
              <a:ext uri="{FF2B5EF4-FFF2-40B4-BE49-F238E27FC236}">
                <a16:creationId xmlns:a16="http://schemas.microsoft.com/office/drawing/2014/main" id="{47139813-95B6-1B45-8F54-518F218ACF87}"/>
              </a:ext>
            </a:extLst>
          </p:cNvPr>
          <p:cNvPicPr>
            <a:picLocks noChangeAspect="1"/>
          </p:cNvPicPr>
          <p:nvPr/>
        </p:nvPicPr>
        <p:blipFill>
          <a:blip r:embed="rId3"/>
          <a:stretch>
            <a:fillRect/>
          </a:stretch>
        </p:blipFill>
        <p:spPr>
          <a:xfrm>
            <a:off x="5004048" y="2466297"/>
            <a:ext cx="3648197" cy="3482983"/>
          </a:xfrm>
          <a:prstGeom prst="rect">
            <a:avLst/>
          </a:prstGeom>
        </p:spPr>
      </p:pic>
      <p:sp>
        <p:nvSpPr>
          <p:cNvPr id="12" name="TextBox 11">
            <a:extLst>
              <a:ext uri="{FF2B5EF4-FFF2-40B4-BE49-F238E27FC236}">
                <a16:creationId xmlns:a16="http://schemas.microsoft.com/office/drawing/2014/main" id="{E9249D72-418D-6B4A-9B9D-80CCDA1C8C9A}"/>
              </a:ext>
            </a:extLst>
          </p:cNvPr>
          <p:cNvSpPr txBox="1"/>
          <p:nvPr/>
        </p:nvSpPr>
        <p:spPr>
          <a:xfrm>
            <a:off x="795961" y="5487615"/>
            <a:ext cx="1065805" cy="461665"/>
          </a:xfrm>
          <a:prstGeom prst="rect">
            <a:avLst/>
          </a:prstGeom>
          <a:noFill/>
        </p:spPr>
        <p:txBody>
          <a:bodyPr wrap="none" rtlCol="0">
            <a:spAutoFit/>
          </a:bodyPr>
          <a:lstStyle/>
          <a:p>
            <a:r>
              <a:rPr lang="en-US" dirty="0"/>
              <a:t>2pff_B</a:t>
            </a:r>
          </a:p>
        </p:txBody>
      </p:sp>
      <p:sp>
        <p:nvSpPr>
          <p:cNvPr id="13" name="TextBox 12">
            <a:extLst>
              <a:ext uri="{FF2B5EF4-FFF2-40B4-BE49-F238E27FC236}">
                <a16:creationId xmlns:a16="http://schemas.microsoft.com/office/drawing/2014/main" id="{BB1E74EE-7D25-0D49-A41E-B647381B5AF2}"/>
              </a:ext>
            </a:extLst>
          </p:cNvPr>
          <p:cNvSpPr txBox="1"/>
          <p:nvPr/>
        </p:nvSpPr>
        <p:spPr>
          <a:xfrm>
            <a:off x="5004048" y="5487615"/>
            <a:ext cx="1220206" cy="461665"/>
          </a:xfrm>
          <a:prstGeom prst="rect">
            <a:avLst/>
          </a:prstGeom>
          <a:noFill/>
        </p:spPr>
        <p:txBody>
          <a:bodyPr wrap="none" rtlCol="0">
            <a:spAutoFit/>
          </a:bodyPr>
          <a:lstStyle/>
          <a:p>
            <a:r>
              <a:rPr lang="en-US" dirty="0"/>
              <a:t>2uv8_G</a:t>
            </a:r>
          </a:p>
        </p:txBody>
      </p:sp>
      <p:sp>
        <p:nvSpPr>
          <p:cNvPr id="14" name="TextBox 13">
            <a:extLst>
              <a:ext uri="{FF2B5EF4-FFF2-40B4-BE49-F238E27FC236}">
                <a16:creationId xmlns:a16="http://schemas.microsoft.com/office/drawing/2014/main" id="{23EFEF42-926E-524B-B919-F15A6240CC24}"/>
              </a:ext>
            </a:extLst>
          </p:cNvPr>
          <p:cNvSpPr txBox="1"/>
          <p:nvPr/>
        </p:nvSpPr>
        <p:spPr>
          <a:xfrm>
            <a:off x="2915816" y="4653559"/>
            <a:ext cx="681597" cy="307777"/>
          </a:xfrm>
          <a:prstGeom prst="rect">
            <a:avLst/>
          </a:prstGeom>
          <a:noFill/>
        </p:spPr>
        <p:txBody>
          <a:bodyPr wrap="none" rtlCol="0">
            <a:spAutoFit/>
          </a:bodyPr>
          <a:lstStyle/>
          <a:p>
            <a:r>
              <a:rPr lang="en-US" sz="1400" dirty="0"/>
              <a:t>Ile528</a:t>
            </a:r>
          </a:p>
        </p:txBody>
      </p:sp>
    </p:spTree>
    <p:extLst>
      <p:ext uri="{BB962C8B-B14F-4D97-AF65-F5344CB8AC3E}">
        <p14:creationId xmlns:p14="http://schemas.microsoft.com/office/powerpoint/2010/main" val="3563231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sketball, athletic game, sport&#10;&#10;Description automatically generated">
            <a:extLst>
              <a:ext uri="{FF2B5EF4-FFF2-40B4-BE49-F238E27FC236}">
                <a16:creationId xmlns:a16="http://schemas.microsoft.com/office/drawing/2014/main" id="{0EA995FA-397B-F746-8F33-E16578745C87}"/>
              </a:ext>
            </a:extLst>
          </p:cNvPr>
          <p:cNvPicPr>
            <a:picLocks noChangeAspect="1"/>
          </p:cNvPicPr>
          <p:nvPr/>
        </p:nvPicPr>
        <p:blipFill>
          <a:blip r:embed="rId2"/>
          <a:stretch>
            <a:fillRect/>
          </a:stretch>
        </p:blipFill>
        <p:spPr>
          <a:xfrm>
            <a:off x="450454" y="2422881"/>
            <a:ext cx="3648198" cy="2880000"/>
          </a:xfrm>
          <a:prstGeom prst="rect">
            <a:avLst/>
          </a:prstGeom>
        </p:spPr>
      </p:pic>
      <p:pic>
        <p:nvPicPr>
          <p:cNvPr id="8" name="Picture 7">
            <a:extLst>
              <a:ext uri="{FF2B5EF4-FFF2-40B4-BE49-F238E27FC236}">
                <a16:creationId xmlns:a16="http://schemas.microsoft.com/office/drawing/2014/main" id="{3EDCF1EC-2260-F94C-8F2F-B9785A74959E}"/>
              </a:ext>
            </a:extLst>
          </p:cNvPr>
          <p:cNvPicPr>
            <a:picLocks noChangeAspect="1"/>
          </p:cNvPicPr>
          <p:nvPr/>
        </p:nvPicPr>
        <p:blipFill rotWithShape="1">
          <a:blip r:embed="rId3"/>
          <a:srcRect t="5509" b="19035"/>
          <a:stretch/>
        </p:blipFill>
        <p:spPr>
          <a:xfrm>
            <a:off x="4359837" y="2348880"/>
            <a:ext cx="4100595" cy="2954002"/>
          </a:xfrm>
          <a:prstGeom prst="rect">
            <a:avLst/>
          </a:prstGeom>
        </p:spPr>
      </p:pic>
      <p:sp>
        <p:nvSpPr>
          <p:cNvPr id="2" name="Title 1">
            <a:extLst>
              <a:ext uri="{FF2B5EF4-FFF2-40B4-BE49-F238E27FC236}">
                <a16:creationId xmlns:a16="http://schemas.microsoft.com/office/drawing/2014/main" id="{43C3E287-C023-8D42-945A-21D1418FA3F1}"/>
              </a:ext>
            </a:extLst>
          </p:cNvPr>
          <p:cNvSpPr>
            <a:spLocks noGrp="1"/>
          </p:cNvSpPr>
          <p:nvPr>
            <p:ph type="title"/>
          </p:nvPr>
        </p:nvSpPr>
        <p:spPr/>
        <p:txBody>
          <a:bodyPr/>
          <a:lstStyle/>
          <a:p>
            <a:r>
              <a:rPr lang="en-US" dirty="0"/>
              <a:t>A word on template selection</a:t>
            </a:r>
          </a:p>
        </p:txBody>
      </p:sp>
      <p:sp>
        <p:nvSpPr>
          <p:cNvPr id="12" name="TextBox 11">
            <a:extLst>
              <a:ext uri="{FF2B5EF4-FFF2-40B4-BE49-F238E27FC236}">
                <a16:creationId xmlns:a16="http://schemas.microsoft.com/office/drawing/2014/main" id="{E9249D72-418D-6B4A-9B9D-80CCDA1C8C9A}"/>
              </a:ext>
            </a:extLst>
          </p:cNvPr>
          <p:cNvSpPr txBox="1"/>
          <p:nvPr/>
        </p:nvSpPr>
        <p:spPr>
          <a:xfrm>
            <a:off x="504291" y="5373216"/>
            <a:ext cx="1065805" cy="461665"/>
          </a:xfrm>
          <a:prstGeom prst="rect">
            <a:avLst/>
          </a:prstGeom>
          <a:noFill/>
        </p:spPr>
        <p:txBody>
          <a:bodyPr wrap="none" rtlCol="0">
            <a:spAutoFit/>
          </a:bodyPr>
          <a:lstStyle/>
          <a:p>
            <a:r>
              <a:rPr lang="en-US" dirty="0"/>
              <a:t>2pff_B</a:t>
            </a:r>
          </a:p>
        </p:txBody>
      </p:sp>
      <p:sp>
        <p:nvSpPr>
          <p:cNvPr id="13" name="TextBox 12">
            <a:extLst>
              <a:ext uri="{FF2B5EF4-FFF2-40B4-BE49-F238E27FC236}">
                <a16:creationId xmlns:a16="http://schemas.microsoft.com/office/drawing/2014/main" id="{BB1E74EE-7D25-0D49-A41E-B647381B5AF2}"/>
              </a:ext>
            </a:extLst>
          </p:cNvPr>
          <p:cNvSpPr txBox="1"/>
          <p:nvPr/>
        </p:nvSpPr>
        <p:spPr>
          <a:xfrm>
            <a:off x="4572000" y="5373216"/>
            <a:ext cx="1220206" cy="461665"/>
          </a:xfrm>
          <a:prstGeom prst="rect">
            <a:avLst/>
          </a:prstGeom>
          <a:noFill/>
        </p:spPr>
        <p:txBody>
          <a:bodyPr wrap="none" rtlCol="0">
            <a:spAutoFit/>
          </a:bodyPr>
          <a:lstStyle/>
          <a:p>
            <a:r>
              <a:rPr lang="en-US" dirty="0"/>
              <a:t>2uv8_G</a:t>
            </a:r>
          </a:p>
        </p:txBody>
      </p:sp>
      <p:sp>
        <p:nvSpPr>
          <p:cNvPr id="3" name="TextBox 2">
            <a:extLst>
              <a:ext uri="{FF2B5EF4-FFF2-40B4-BE49-F238E27FC236}">
                <a16:creationId xmlns:a16="http://schemas.microsoft.com/office/drawing/2014/main" id="{F12EFD4E-5D87-3744-A5EB-DFF9070769F8}"/>
              </a:ext>
            </a:extLst>
          </p:cNvPr>
          <p:cNvSpPr txBox="1"/>
          <p:nvPr/>
        </p:nvSpPr>
        <p:spPr>
          <a:xfrm>
            <a:off x="827584" y="2780928"/>
            <a:ext cx="713400" cy="307777"/>
          </a:xfrm>
          <a:prstGeom prst="rect">
            <a:avLst/>
          </a:prstGeom>
          <a:noFill/>
        </p:spPr>
        <p:txBody>
          <a:bodyPr wrap="none" rtlCol="0">
            <a:spAutoFit/>
          </a:bodyPr>
          <a:lstStyle/>
          <a:p>
            <a:r>
              <a:rPr lang="en-US" sz="1400" dirty="0"/>
              <a:t>Val525</a:t>
            </a:r>
          </a:p>
        </p:txBody>
      </p:sp>
      <p:sp>
        <p:nvSpPr>
          <p:cNvPr id="10" name="TextBox 9">
            <a:extLst>
              <a:ext uri="{FF2B5EF4-FFF2-40B4-BE49-F238E27FC236}">
                <a16:creationId xmlns:a16="http://schemas.microsoft.com/office/drawing/2014/main" id="{94F46DEA-9446-354F-A613-601346AF780A}"/>
              </a:ext>
            </a:extLst>
          </p:cNvPr>
          <p:cNvSpPr txBox="1"/>
          <p:nvPr/>
        </p:nvSpPr>
        <p:spPr>
          <a:xfrm>
            <a:off x="1403648" y="4365104"/>
            <a:ext cx="748025" cy="307777"/>
          </a:xfrm>
          <a:prstGeom prst="rect">
            <a:avLst/>
          </a:prstGeom>
          <a:noFill/>
        </p:spPr>
        <p:txBody>
          <a:bodyPr wrap="none" rtlCol="0">
            <a:spAutoFit/>
          </a:bodyPr>
          <a:lstStyle/>
          <a:p>
            <a:r>
              <a:rPr lang="en-US" sz="1400" dirty="0"/>
              <a:t>Arg526</a:t>
            </a:r>
          </a:p>
        </p:txBody>
      </p:sp>
      <p:sp>
        <p:nvSpPr>
          <p:cNvPr id="11" name="TextBox 10">
            <a:extLst>
              <a:ext uri="{FF2B5EF4-FFF2-40B4-BE49-F238E27FC236}">
                <a16:creationId xmlns:a16="http://schemas.microsoft.com/office/drawing/2014/main" id="{F554B360-315E-4C4C-AC79-330D07F57588}"/>
              </a:ext>
            </a:extLst>
          </p:cNvPr>
          <p:cNvSpPr txBox="1"/>
          <p:nvPr/>
        </p:nvSpPr>
        <p:spPr>
          <a:xfrm>
            <a:off x="2151673" y="2787739"/>
            <a:ext cx="713400" cy="307777"/>
          </a:xfrm>
          <a:prstGeom prst="rect">
            <a:avLst/>
          </a:prstGeom>
          <a:noFill/>
        </p:spPr>
        <p:txBody>
          <a:bodyPr wrap="none" rtlCol="0">
            <a:spAutoFit/>
          </a:bodyPr>
          <a:lstStyle/>
          <a:p>
            <a:r>
              <a:rPr lang="en-US" sz="1400" dirty="0"/>
              <a:t>Val527</a:t>
            </a:r>
          </a:p>
        </p:txBody>
      </p:sp>
      <p:sp>
        <p:nvSpPr>
          <p:cNvPr id="14" name="TextBox 13">
            <a:extLst>
              <a:ext uri="{FF2B5EF4-FFF2-40B4-BE49-F238E27FC236}">
                <a16:creationId xmlns:a16="http://schemas.microsoft.com/office/drawing/2014/main" id="{86F73973-2B03-024E-B1C7-AAF7EECCCBD4}"/>
              </a:ext>
            </a:extLst>
          </p:cNvPr>
          <p:cNvSpPr txBox="1"/>
          <p:nvPr/>
        </p:nvSpPr>
        <p:spPr>
          <a:xfrm>
            <a:off x="2915816" y="4653559"/>
            <a:ext cx="681597" cy="307777"/>
          </a:xfrm>
          <a:prstGeom prst="rect">
            <a:avLst/>
          </a:prstGeom>
          <a:noFill/>
        </p:spPr>
        <p:txBody>
          <a:bodyPr wrap="none" rtlCol="0">
            <a:spAutoFit/>
          </a:bodyPr>
          <a:lstStyle/>
          <a:p>
            <a:r>
              <a:rPr lang="en-US" sz="1400" dirty="0"/>
              <a:t>Ile528</a:t>
            </a:r>
          </a:p>
        </p:txBody>
      </p:sp>
      <p:sp>
        <p:nvSpPr>
          <p:cNvPr id="15" name="TextBox 14">
            <a:extLst>
              <a:ext uri="{FF2B5EF4-FFF2-40B4-BE49-F238E27FC236}">
                <a16:creationId xmlns:a16="http://schemas.microsoft.com/office/drawing/2014/main" id="{CE3A5377-3D26-8044-B435-D745FD36E675}"/>
              </a:ext>
            </a:extLst>
          </p:cNvPr>
          <p:cNvSpPr txBox="1"/>
          <p:nvPr/>
        </p:nvSpPr>
        <p:spPr>
          <a:xfrm>
            <a:off x="5292080" y="3414545"/>
            <a:ext cx="748025" cy="307777"/>
          </a:xfrm>
          <a:prstGeom prst="rect">
            <a:avLst/>
          </a:prstGeom>
          <a:noFill/>
        </p:spPr>
        <p:txBody>
          <a:bodyPr wrap="none" rtlCol="0">
            <a:spAutoFit/>
          </a:bodyPr>
          <a:lstStyle/>
          <a:p>
            <a:r>
              <a:rPr lang="en-US" sz="1400" dirty="0"/>
              <a:t>Arg526</a:t>
            </a:r>
          </a:p>
        </p:txBody>
      </p:sp>
      <p:sp>
        <p:nvSpPr>
          <p:cNvPr id="16" name="TextBox 15">
            <a:extLst>
              <a:ext uri="{FF2B5EF4-FFF2-40B4-BE49-F238E27FC236}">
                <a16:creationId xmlns:a16="http://schemas.microsoft.com/office/drawing/2014/main" id="{BB246CC5-047D-8C41-8DE1-85B310C8788C}"/>
              </a:ext>
            </a:extLst>
          </p:cNvPr>
          <p:cNvSpPr txBox="1"/>
          <p:nvPr/>
        </p:nvSpPr>
        <p:spPr>
          <a:xfrm>
            <a:off x="4716016" y="4807447"/>
            <a:ext cx="713400" cy="307777"/>
          </a:xfrm>
          <a:prstGeom prst="rect">
            <a:avLst/>
          </a:prstGeom>
          <a:noFill/>
        </p:spPr>
        <p:txBody>
          <a:bodyPr wrap="none" rtlCol="0">
            <a:spAutoFit/>
          </a:bodyPr>
          <a:lstStyle/>
          <a:p>
            <a:r>
              <a:rPr lang="en-US" sz="1400" dirty="0"/>
              <a:t>Val525</a:t>
            </a:r>
          </a:p>
        </p:txBody>
      </p:sp>
      <p:sp>
        <p:nvSpPr>
          <p:cNvPr id="17" name="TextBox 16">
            <a:extLst>
              <a:ext uri="{FF2B5EF4-FFF2-40B4-BE49-F238E27FC236}">
                <a16:creationId xmlns:a16="http://schemas.microsoft.com/office/drawing/2014/main" id="{95FCA98A-3330-7746-81FA-3DA151B0BF35}"/>
              </a:ext>
            </a:extLst>
          </p:cNvPr>
          <p:cNvSpPr txBox="1"/>
          <p:nvPr/>
        </p:nvSpPr>
        <p:spPr>
          <a:xfrm>
            <a:off x="5839071" y="4787987"/>
            <a:ext cx="713400" cy="307777"/>
          </a:xfrm>
          <a:prstGeom prst="rect">
            <a:avLst/>
          </a:prstGeom>
          <a:noFill/>
        </p:spPr>
        <p:txBody>
          <a:bodyPr wrap="none" rtlCol="0">
            <a:spAutoFit/>
          </a:bodyPr>
          <a:lstStyle/>
          <a:p>
            <a:r>
              <a:rPr lang="en-US" sz="1400" dirty="0"/>
              <a:t>Val527</a:t>
            </a:r>
          </a:p>
        </p:txBody>
      </p:sp>
      <p:sp>
        <p:nvSpPr>
          <p:cNvPr id="18" name="TextBox 17">
            <a:extLst>
              <a:ext uri="{FF2B5EF4-FFF2-40B4-BE49-F238E27FC236}">
                <a16:creationId xmlns:a16="http://schemas.microsoft.com/office/drawing/2014/main" id="{A3070382-B998-9342-91E1-50265C7B7FCC}"/>
              </a:ext>
            </a:extLst>
          </p:cNvPr>
          <p:cNvSpPr txBox="1"/>
          <p:nvPr/>
        </p:nvSpPr>
        <p:spPr>
          <a:xfrm>
            <a:off x="6552471" y="3394243"/>
            <a:ext cx="681597" cy="307777"/>
          </a:xfrm>
          <a:prstGeom prst="rect">
            <a:avLst/>
          </a:prstGeom>
          <a:noFill/>
        </p:spPr>
        <p:txBody>
          <a:bodyPr wrap="none" rtlCol="0">
            <a:spAutoFit/>
          </a:bodyPr>
          <a:lstStyle/>
          <a:p>
            <a:r>
              <a:rPr lang="en-US" sz="1400" dirty="0"/>
              <a:t>Ile528</a:t>
            </a:r>
          </a:p>
        </p:txBody>
      </p:sp>
    </p:spTree>
    <p:extLst>
      <p:ext uri="{BB962C8B-B14F-4D97-AF65-F5344CB8AC3E}">
        <p14:creationId xmlns:p14="http://schemas.microsoft.com/office/powerpoint/2010/main" val="3315381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426D-AC93-D846-90BA-A80278A9524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B6FB033-2983-0E4F-B762-558774324B6B}"/>
              </a:ext>
            </a:extLst>
          </p:cNvPr>
          <p:cNvSpPr>
            <a:spLocks noGrp="1"/>
          </p:cNvSpPr>
          <p:nvPr>
            <p:ph idx="1"/>
          </p:nvPr>
        </p:nvSpPr>
        <p:spPr/>
        <p:txBody>
          <a:bodyPr/>
          <a:lstStyle/>
          <a:p>
            <a:r>
              <a:rPr lang="en-US" dirty="0"/>
              <a:t>Randy Read: </a:t>
            </a:r>
            <a:r>
              <a:rPr lang="en-US" i="1" dirty="0"/>
              <a:t>Phaser </a:t>
            </a:r>
            <a:r>
              <a:rPr lang="en-US" dirty="0"/>
              <a:t>lab head</a:t>
            </a:r>
          </a:p>
          <a:p>
            <a:endParaRPr lang="en-US" dirty="0"/>
          </a:p>
          <a:p>
            <a:endParaRPr lang="en-US" dirty="0"/>
          </a:p>
          <a:p>
            <a:endParaRPr lang="en-US" dirty="0"/>
          </a:p>
          <a:p>
            <a:endParaRPr lang="en-US" dirty="0"/>
          </a:p>
          <a:p>
            <a:r>
              <a:rPr lang="en-US" dirty="0"/>
              <a:t>Andriy </a:t>
            </a:r>
            <a:r>
              <a:rPr lang="en-US" dirty="0" err="1"/>
              <a:t>Kryshtafovych</a:t>
            </a:r>
            <a:r>
              <a:rPr lang="en-US" dirty="0"/>
              <a:t> &amp; Prediction Center!</a:t>
            </a:r>
          </a:p>
        </p:txBody>
      </p:sp>
      <p:pic>
        <p:nvPicPr>
          <p:cNvPr id="4" name="Picture 4" descr="logo_wellcome">
            <a:extLst>
              <a:ext uri="{FF2B5EF4-FFF2-40B4-BE49-F238E27FC236}">
                <a16:creationId xmlns:a16="http://schemas.microsoft.com/office/drawing/2014/main" id="{CCFFA5AD-D444-7D4E-BAE4-D35625E0F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5441517"/>
            <a:ext cx="278765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4" descr="phenix-logo.jpg">
            <a:extLst>
              <a:ext uri="{FF2B5EF4-FFF2-40B4-BE49-F238E27FC236}">
                <a16:creationId xmlns:a16="http://schemas.microsoft.com/office/drawing/2014/main" id="{B6641C07-255C-284B-9C0E-7FB6CE225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334000"/>
            <a:ext cx="20574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70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755D0-C215-8B4A-9BAD-6B7EB6C12C95}"/>
              </a:ext>
            </a:extLst>
          </p:cNvPr>
          <p:cNvSpPr>
            <a:spLocks noGrp="1"/>
          </p:cNvSpPr>
          <p:nvPr>
            <p:ph type="title"/>
          </p:nvPr>
        </p:nvSpPr>
        <p:spPr/>
        <p:txBody>
          <a:bodyPr/>
          <a:lstStyle/>
          <a:p>
            <a:r>
              <a:rPr lang="en-US" dirty="0"/>
              <a:t>Evaluation criteria</a:t>
            </a:r>
          </a:p>
        </p:txBody>
      </p:sp>
      <p:sp>
        <p:nvSpPr>
          <p:cNvPr id="3" name="Content Placeholder 2">
            <a:extLst>
              <a:ext uri="{FF2B5EF4-FFF2-40B4-BE49-F238E27FC236}">
                <a16:creationId xmlns:a16="http://schemas.microsoft.com/office/drawing/2014/main" id="{6717A57B-BA9B-FE40-B8D3-C8931D96954E}"/>
              </a:ext>
            </a:extLst>
          </p:cNvPr>
          <p:cNvSpPr>
            <a:spLocks noGrp="1"/>
          </p:cNvSpPr>
          <p:nvPr>
            <p:ph idx="1"/>
          </p:nvPr>
        </p:nvSpPr>
        <p:spPr/>
        <p:txBody>
          <a:bodyPr/>
          <a:lstStyle/>
          <a:p>
            <a:r>
              <a:rPr lang="en-GB" dirty="0"/>
              <a:t>Scoring methods need to be robust…</a:t>
            </a:r>
            <a:endParaRPr lang="en-US" dirty="0"/>
          </a:p>
          <a:p>
            <a:endParaRPr lang="en-US" i="1" dirty="0"/>
          </a:p>
        </p:txBody>
      </p:sp>
      <p:pic>
        <p:nvPicPr>
          <p:cNvPr id="4" name="Picture 3" descr="A picture containing object&#10;&#10;Description automatically generated">
            <a:extLst>
              <a:ext uri="{FF2B5EF4-FFF2-40B4-BE49-F238E27FC236}">
                <a16:creationId xmlns:a16="http://schemas.microsoft.com/office/drawing/2014/main" id="{1BE952CF-4A89-DF43-8A7C-5540CAEB1F50}"/>
              </a:ext>
            </a:extLst>
          </p:cNvPr>
          <p:cNvPicPr>
            <a:picLocks noChangeAspect="1"/>
          </p:cNvPicPr>
          <p:nvPr/>
        </p:nvPicPr>
        <p:blipFill>
          <a:blip r:embed="rId2"/>
          <a:stretch>
            <a:fillRect/>
          </a:stretch>
        </p:blipFill>
        <p:spPr>
          <a:xfrm>
            <a:off x="-2268760" y="-3051000"/>
            <a:ext cx="14681771" cy="12960000"/>
          </a:xfrm>
          <a:prstGeom prst="rect">
            <a:avLst/>
          </a:prstGeom>
        </p:spPr>
      </p:pic>
    </p:spTree>
    <p:extLst>
      <p:ext uri="{BB962C8B-B14F-4D97-AF65-F5344CB8AC3E}">
        <p14:creationId xmlns:p14="http://schemas.microsoft.com/office/powerpoint/2010/main" val="151978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5CC0-D3FD-524F-9F84-CA2F785449C4}"/>
              </a:ext>
            </a:extLst>
          </p:cNvPr>
          <p:cNvSpPr>
            <a:spLocks noGrp="1"/>
          </p:cNvSpPr>
          <p:nvPr>
            <p:ph type="title"/>
          </p:nvPr>
        </p:nvSpPr>
        <p:spPr/>
        <p:txBody>
          <a:bodyPr/>
          <a:lstStyle/>
          <a:p>
            <a:r>
              <a:rPr lang="en-US" dirty="0"/>
              <a:t>Justification of ranking score</a:t>
            </a:r>
          </a:p>
        </p:txBody>
      </p:sp>
      <p:sp>
        <p:nvSpPr>
          <p:cNvPr id="3" name="Content Placeholder 2">
            <a:extLst>
              <a:ext uri="{FF2B5EF4-FFF2-40B4-BE49-F238E27FC236}">
                <a16:creationId xmlns:a16="http://schemas.microsoft.com/office/drawing/2014/main" id="{4105C450-18C6-1A48-BDF5-DD56E7F01E63}"/>
              </a:ext>
            </a:extLst>
          </p:cNvPr>
          <p:cNvSpPr>
            <a:spLocks noGrp="1"/>
          </p:cNvSpPr>
          <p:nvPr>
            <p:ph idx="1"/>
          </p:nvPr>
        </p:nvSpPr>
        <p:spPr/>
        <p:txBody>
          <a:bodyPr/>
          <a:lstStyle/>
          <a:p>
            <a:r>
              <a:rPr lang="en-US" dirty="0"/>
              <a:t>Equal weighting of overall fold accuracy (GDT_HA), all-atom local accuracy (</a:t>
            </a:r>
            <a:r>
              <a:rPr lang="en-US" dirty="0" err="1"/>
              <a:t>lDDT</a:t>
            </a:r>
            <a:r>
              <a:rPr lang="en-US" dirty="0"/>
              <a:t>, </a:t>
            </a:r>
            <a:r>
              <a:rPr lang="en-US" dirty="0" err="1"/>
              <a:t>CADaa</a:t>
            </a:r>
            <a:r>
              <a:rPr lang="en-US" dirty="0"/>
              <a:t>, SG) and error estimation (ASE)</a:t>
            </a:r>
          </a:p>
          <a:p>
            <a:pPr lvl="1"/>
            <a:r>
              <a:rPr lang="en-US" dirty="0"/>
              <a:t>relatively uncorrelated</a:t>
            </a:r>
          </a:p>
          <a:p>
            <a:pPr lvl="1"/>
            <a:r>
              <a:rPr lang="en-US" dirty="0"/>
              <a:t>GDT_HA is more stringent than GDT_TS for highlighting the most accurate models</a:t>
            </a:r>
          </a:p>
          <a:p>
            <a:r>
              <a:rPr lang="en-US" dirty="0"/>
              <a:t>Consider whether ASE can </a:t>
            </a:r>
            <a:r>
              <a:rPr lang="en-US" dirty="0" err="1"/>
              <a:t>favour</a:t>
            </a:r>
            <a:r>
              <a:rPr lang="en-US" dirty="0"/>
              <a:t> poor models with all errors estimated as large (Andriy)</a:t>
            </a:r>
          </a:p>
          <a:p>
            <a:pPr lvl="1"/>
            <a:r>
              <a:rPr lang="en-US" dirty="0"/>
              <a:t>not enough to skew the results</a:t>
            </a:r>
          </a:p>
        </p:txBody>
      </p:sp>
    </p:spTree>
    <p:extLst>
      <p:ext uri="{BB962C8B-B14F-4D97-AF65-F5344CB8AC3E}">
        <p14:creationId xmlns:p14="http://schemas.microsoft.com/office/powerpoint/2010/main" val="337010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A795-B9F4-FA46-9303-0034288BC8A3}"/>
              </a:ext>
            </a:extLst>
          </p:cNvPr>
          <p:cNvSpPr>
            <a:spLocks noGrp="1"/>
          </p:cNvSpPr>
          <p:nvPr>
            <p:ph type="title"/>
          </p:nvPr>
        </p:nvSpPr>
        <p:spPr/>
        <p:txBody>
          <a:bodyPr/>
          <a:lstStyle/>
          <a:p>
            <a:r>
              <a:rPr lang="en-US" dirty="0"/>
              <a:t>Effect of including ASE measure</a:t>
            </a:r>
          </a:p>
        </p:txBody>
      </p:sp>
      <p:sp>
        <p:nvSpPr>
          <p:cNvPr id="6" name="TextBox 5">
            <a:extLst>
              <a:ext uri="{FF2B5EF4-FFF2-40B4-BE49-F238E27FC236}">
                <a16:creationId xmlns:a16="http://schemas.microsoft.com/office/drawing/2014/main" id="{595706FC-7716-AD42-8A01-2883194F9789}"/>
              </a:ext>
            </a:extLst>
          </p:cNvPr>
          <p:cNvSpPr txBox="1"/>
          <p:nvPr/>
        </p:nvSpPr>
        <p:spPr>
          <a:xfrm>
            <a:off x="3059832" y="5733256"/>
            <a:ext cx="3764044" cy="461665"/>
          </a:xfrm>
          <a:prstGeom prst="rect">
            <a:avLst/>
          </a:prstGeom>
          <a:noFill/>
        </p:spPr>
        <p:txBody>
          <a:bodyPr wrap="none" rtlCol="0">
            <a:spAutoFit/>
          </a:bodyPr>
          <a:lstStyle/>
          <a:p>
            <a:r>
              <a:rPr lang="en-US" dirty="0"/>
              <a:t>mean Z-score without ASE</a:t>
            </a:r>
          </a:p>
        </p:txBody>
      </p:sp>
      <p:sp>
        <p:nvSpPr>
          <p:cNvPr id="7" name="TextBox 6">
            <a:extLst>
              <a:ext uri="{FF2B5EF4-FFF2-40B4-BE49-F238E27FC236}">
                <a16:creationId xmlns:a16="http://schemas.microsoft.com/office/drawing/2014/main" id="{4DBDA30A-F212-0747-9859-F2A0BAB844C7}"/>
              </a:ext>
            </a:extLst>
          </p:cNvPr>
          <p:cNvSpPr txBox="1"/>
          <p:nvPr/>
        </p:nvSpPr>
        <p:spPr>
          <a:xfrm rot="16200000">
            <a:off x="-3569" y="3496014"/>
            <a:ext cx="3323217" cy="461665"/>
          </a:xfrm>
          <a:prstGeom prst="rect">
            <a:avLst/>
          </a:prstGeom>
          <a:noFill/>
        </p:spPr>
        <p:txBody>
          <a:bodyPr wrap="none" rtlCol="0">
            <a:spAutoFit/>
          </a:bodyPr>
          <a:lstStyle/>
          <a:p>
            <a:r>
              <a:rPr lang="en-US" dirty="0"/>
              <a:t>mean Z-score with ASE</a:t>
            </a:r>
          </a:p>
        </p:txBody>
      </p:sp>
      <p:pic>
        <p:nvPicPr>
          <p:cNvPr id="11" name="Content Placeholder 10">
            <a:extLst>
              <a:ext uri="{FF2B5EF4-FFF2-40B4-BE49-F238E27FC236}">
                <a16:creationId xmlns:a16="http://schemas.microsoft.com/office/drawing/2014/main" id="{E729F4FE-601A-304C-8372-E69A557BA434}"/>
              </a:ext>
            </a:extLst>
          </p:cNvPr>
          <p:cNvPicPr>
            <a:picLocks noGrp="1" noChangeAspect="1"/>
          </p:cNvPicPr>
          <p:nvPr>
            <p:ph idx="1"/>
          </p:nvPr>
        </p:nvPicPr>
        <p:blipFill>
          <a:blip r:embed="rId2"/>
          <a:stretch>
            <a:fillRect/>
          </a:stretch>
        </p:blipFill>
        <p:spPr>
          <a:xfrm>
            <a:off x="1835696" y="1556792"/>
            <a:ext cx="6112836" cy="4201362"/>
          </a:xfrm>
        </p:spPr>
      </p:pic>
    </p:spTree>
    <p:extLst>
      <p:ext uri="{BB962C8B-B14F-4D97-AF65-F5344CB8AC3E}">
        <p14:creationId xmlns:p14="http://schemas.microsoft.com/office/powerpoint/2010/main" val="155120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64F9B-F5B1-AB41-AC79-7F89ADA2C7A8}"/>
              </a:ext>
            </a:extLst>
          </p:cNvPr>
          <p:cNvSpPr>
            <a:spLocks noGrp="1"/>
          </p:cNvSpPr>
          <p:nvPr>
            <p:ph type="title"/>
          </p:nvPr>
        </p:nvSpPr>
        <p:spPr/>
        <p:txBody>
          <a:bodyPr/>
          <a:lstStyle/>
          <a:p>
            <a:r>
              <a:rPr lang="en-US" dirty="0"/>
              <a:t>Question for Discussion</a:t>
            </a:r>
          </a:p>
        </p:txBody>
      </p:sp>
      <p:sp>
        <p:nvSpPr>
          <p:cNvPr id="3" name="Content Placeholder 2">
            <a:extLst>
              <a:ext uri="{FF2B5EF4-FFF2-40B4-BE49-F238E27FC236}">
                <a16:creationId xmlns:a16="http://schemas.microsoft.com/office/drawing/2014/main" id="{E832FA54-11B2-E948-B1FD-882CCA8A5260}"/>
              </a:ext>
            </a:extLst>
          </p:cNvPr>
          <p:cNvSpPr>
            <a:spLocks noGrp="1"/>
          </p:cNvSpPr>
          <p:nvPr>
            <p:ph sz="half" idx="1"/>
          </p:nvPr>
        </p:nvSpPr>
        <p:spPr/>
        <p:txBody>
          <a:bodyPr/>
          <a:lstStyle/>
          <a:p>
            <a:r>
              <a:rPr lang="en-US" sz="2400" dirty="0"/>
              <a:t>Should error estimates be calculated at a global or local (domain-scale) level?</a:t>
            </a:r>
          </a:p>
          <a:p>
            <a:r>
              <a:rPr lang="en-US" sz="2400" dirty="0"/>
              <a:t>Example: Group 43 (A7D) predictions for T0981</a:t>
            </a:r>
          </a:p>
          <a:p>
            <a:pPr lvl="1"/>
            <a:r>
              <a:rPr lang="en-US" sz="2000" dirty="0"/>
              <a:t>Individual domains well-predicted</a:t>
            </a:r>
          </a:p>
          <a:p>
            <a:pPr lvl="1"/>
            <a:r>
              <a:rPr lang="en-US" sz="2000" dirty="0"/>
              <a:t>Inter-domain arrangements highly variable</a:t>
            </a:r>
          </a:p>
          <a:p>
            <a:pPr lvl="1"/>
            <a:r>
              <a:rPr lang="en-US" sz="2000" dirty="0"/>
              <a:t>Enormous predicted errors (11-76Å)</a:t>
            </a:r>
          </a:p>
        </p:txBody>
      </p:sp>
      <p:grpSp>
        <p:nvGrpSpPr>
          <p:cNvPr id="8" name="Group 7">
            <a:extLst>
              <a:ext uri="{FF2B5EF4-FFF2-40B4-BE49-F238E27FC236}">
                <a16:creationId xmlns:a16="http://schemas.microsoft.com/office/drawing/2014/main" id="{32C7F723-90CF-1740-B28A-ACD160B3F679}"/>
              </a:ext>
            </a:extLst>
          </p:cNvPr>
          <p:cNvGrpSpPr/>
          <p:nvPr/>
        </p:nvGrpSpPr>
        <p:grpSpPr>
          <a:xfrm>
            <a:off x="4717630" y="1916832"/>
            <a:ext cx="4228820" cy="3702025"/>
            <a:chOff x="4717630" y="1916832"/>
            <a:chExt cx="4228820" cy="3702025"/>
          </a:xfrm>
        </p:grpSpPr>
        <p:pic>
          <p:nvPicPr>
            <p:cNvPr id="6" name="Picture 5" descr="A close up of a logo&#10;&#10;Description automatically generated">
              <a:extLst>
                <a:ext uri="{FF2B5EF4-FFF2-40B4-BE49-F238E27FC236}">
                  <a16:creationId xmlns:a16="http://schemas.microsoft.com/office/drawing/2014/main" id="{847FF28D-695B-9942-9AF9-98E70CF79AA7}"/>
                </a:ext>
              </a:extLst>
            </p:cNvPr>
            <p:cNvPicPr>
              <a:picLocks noChangeAspect="1"/>
            </p:cNvPicPr>
            <p:nvPr/>
          </p:nvPicPr>
          <p:blipFill>
            <a:blip r:embed="rId2"/>
            <a:stretch>
              <a:fillRect/>
            </a:stretch>
          </p:blipFill>
          <p:spPr>
            <a:xfrm>
              <a:off x="4717630" y="1916832"/>
              <a:ext cx="4228820" cy="3168352"/>
            </a:xfrm>
            <a:prstGeom prst="rect">
              <a:avLst/>
            </a:prstGeom>
          </p:spPr>
        </p:pic>
        <p:sp>
          <p:nvSpPr>
            <p:cNvPr id="7" name="TextBox 6">
              <a:extLst>
                <a:ext uri="{FF2B5EF4-FFF2-40B4-BE49-F238E27FC236}">
                  <a16:creationId xmlns:a16="http://schemas.microsoft.com/office/drawing/2014/main" id="{991688BB-CA79-9549-9F19-7C457677A93C}"/>
                </a:ext>
              </a:extLst>
            </p:cNvPr>
            <p:cNvSpPr txBox="1"/>
            <p:nvPr/>
          </p:nvSpPr>
          <p:spPr>
            <a:xfrm>
              <a:off x="5577387" y="5157192"/>
              <a:ext cx="2090957" cy="461665"/>
            </a:xfrm>
            <a:prstGeom prst="rect">
              <a:avLst/>
            </a:prstGeom>
            <a:noFill/>
          </p:spPr>
          <p:txBody>
            <a:bodyPr wrap="none" rtlCol="0">
              <a:spAutoFit/>
            </a:bodyPr>
            <a:lstStyle/>
            <a:p>
              <a:r>
                <a:rPr lang="en-US" dirty="0"/>
                <a:t>Aligned on D1</a:t>
              </a:r>
            </a:p>
          </p:txBody>
        </p:sp>
      </p:grpSp>
      <p:grpSp>
        <p:nvGrpSpPr>
          <p:cNvPr id="9" name="Group 8">
            <a:extLst>
              <a:ext uri="{FF2B5EF4-FFF2-40B4-BE49-F238E27FC236}">
                <a16:creationId xmlns:a16="http://schemas.microsoft.com/office/drawing/2014/main" id="{5DB97876-B410-B348-B940-AE34165921E2}"/>
              </a:ext>
            </a:extLst>
          </p:cNvPr>
          <p:cNvGrpSpPr/>
          <p:nvPr/>
        </p:nvGrpSpPr>
        <p:grpSpPr>
          <a:xfrm>
            <a:off x="4716016" y="1916832"/>
            <a:ext cx="4228819" cy="3702025"/>
            <a:chOff x="4717630" y="1916832"/>
            <a:chExt cx="4228819" cy="3702025"/>
          </a:xfrm>
        </p:grpSpPr>
        <p:pic>
          <p:nvPicPr>
            <p:cNvPr id="10" name="Picture 9">
              <a:extLst>
                <a:ext uri="{FF2B5EF4-FFF2-40B4-BE49-F238E27FC236}">
                  <a16:creationId xmlns:a16="http://schemas.microsoft.com/office/drawing/2014/main" id="{E2B59031-46E3-2A4A-9CA8-BD23298ECDF0}"/>
                </a:ext>
              </a:extLst>
            </p:cNvPr>
            <p:cNvPicPr>
              <a:picLocks noChangeAspect="1"/>
            </p:cNvPicPr>
            <p:nvPr/>
          </p:nvPicPr>
          <p:blipFill>
            <a:blip r:embed="rId3"/>
            <a:stretch>
              <a:fillRect/>
            </a:stretch>
          </p:blipFill>
          <p:spPr>
            <a:xfrm>
              <a:off x="4717630" y="1916832"/>
              <a:ext cx="4228819" cy="3168352"/>
            </a:xfrm>
            <a:prstGeom prst="rect">
              <a:avLst/>
            </a:prstGeom>
          </p:spPr>
        </p:pic>
        <p:sp>
          <p:nvSpPr>
            <p:cNvPr id="11" name="TextBox 10">
              <a:extLst>
                <a:ext uri="{FF2B5EF4-FFF2-40B4-BE49-F238E27FC236}">
                  <a16:creationId xmlns:a16="http://schemas.microsoft.com/office/drawing/2014/main" id="{50A19223-D0A0-224F-9EF8-40E9EBBCC011}"/>
                </a:ext>
              </a:extLst>
            </p:cNvPr>
            <p:cNvSpPr txBox="1"/>
            <p:nvPr/>
          </p:nvSpPr>
          <p:spPr>
            <a:xfrm>
              <a:off x="5577387" y="5157192"/>
              <a:ext cx="2090957" cy="461665"/>
            </a:xfrm>
            <a:prstGeom prst="rect">
              <a:avLst/>
            </a:prstGeom>
            <a:noFill/>
          </p:spPr>
          <p:txBody>
            <a:bodyPr wrap="none" rtlCol="0">
              <a:spAutoFit/>
            </a:bodyPr>
            <a:lstStyle/>
            <a:p>
              <a:r>
                <a:rPr lang="en-US" dirty="0"/>
                <a:t>Aligned on D2</a:t>
              </a:r>
            </a:p>
          </p:txBody>
        </p:sp>
      </p:grpSp>
      <p:grpSp>
        <p:nvGrpSpPr>
          <p:cNvPr id="12" name="Group 11">
            <a:extLst>
              <a:ext uri="{FF2B5EF4-FFF2-40B4-BE49-F238E27FC236}">
                <a16:creationId xmlns:a16="http://schemas.microsoft.com/office/drawing/2014/main" id="{E686F1A6-4A99-0840-98C0-7C44E75E9283}"/>
              </a:ext>
            </a:extLst>
          </p:cNvPr>
          <p:cNvGrpSpPr/>
          <p:nvPr/>
        </p:nvGrpSpPr>
        <p:grpSpPr>
          <a:xfrm>
            <a:off x="4716016" y="1916832"/>
            <a:ext cx="4228819" cy="3702025"/>
            <a:chOff x="4717630" y="1916832"/>
            <a:chExt cx="4228819" cy="3702025"/>
          </a:xfrm>
        </p:grpSpPr>
        <p:pic>
          <p:nvPicPr>
            <p:cNvPr id="13" name="Picture 12">
              <a:extLst>
                <a:ext uri="{FF2B5EF4-FFF2-40B4-BE49-F238E27FC236}">
                  <a16:creationId xmlns:a16="http://schemas.microsoft.com/office/drawing/2014/main" id="{3F82006F-4782-0043-B77C-A46BB8C30A4B}"/>
                </a:ext>
              </a:extLst>
            </p:cNvPr>
            <p:cNvPicPr>
              <a:picLocks noChangeAspect="1"/>
            </p:cNvPicPr>
            <p:nvPr/>
          </p:nvPicPr>
          <p:blipFill>
            <a:blip r:embed="rId4"/>
            <a:stretch>
              <a:fillRect/>
            </a:stretch>
          </p:blipFill>
          <p:spPr>
            <a:xfrm>
              <a:off x="4717630" y="1916832"/>
              <a:ext cx="4228819" cy="3168351"/>
            </a:xfrm>
            <a:prstGeom prst="rect">
              <a:avLst/>
            </a:prstGeom>
          </p:spPr>
        </p:pic>
        <p:sp>
          <p:nvSpPr>
            <p:cNvPr id="14" name="TextBox 13">
              <a:extLst>
                <a:ext uri="{FF2B5EF4-FFF2-40B4-BE49-F238E27FC236}">
                  <a16:creationId xmlns:a16="http://schemas.microsoft.com/office/drawing/2014/main" id="{78DFDBB0-BC16-9F4D-9249-AC694AF1BC84}"/>
                </a:ext>
              </a:extLst>
            </p:cNvPr>
            <p:cNvSpPr txBox="1"/>
            <p:nvPr/>
          </p:nvSpPr>
          <p:spPr>
            <a:xfrm>
              <a:off x="5577387" y="5157192"/>
              <a:ext cx="2090957" cy="461665"/>
            </a:xfrm>
            <a:prstGeom prst="rect">
              <a:avLst/>
            </a:prstGeom>
            <a:noFill/>
          </p:spPr>
          <p:txBody>
            <a:bodyPr wrap="none" rtlCol="0">
              <a:spAutoFit/>
            </a:bodyPr>
            <a:lstStyle/>
            <a:p>
              <a:r>
                <a:rPr lang="en-US" dirty="0"/>
                <a:t>Aligned on D4</a:t>
              </a:r>
            </a:p>
          </p:txBody>
        </p:sp>
      </p:grpSp>
      <p:grpSp>
        <p:nvGrpSpPr>
          <p:cNvPr id="15" name="Group 14">
            <a:extLst>
              <a:ext uri="{FF2B5EF4-FFF2-40B4-BE49-F238E27FC236}">
                <a16:creationId xmlns:a16="http://schemas.microsoft.com/office/drawing/2014/main" id="{683A3CA8-9DAE-3947-9C21-6DA83F148EAF}"/>
              </a:ext>
            </a:extLst>
          </p:cNvPr>
          <p:cNvGrpSpPr/>
          <p:nvPr/>
        </p:nvGrpSpPr>
        <p:grpSpPr>
          <a:xfrm>
            <a:off x="4716016" y="1916832"/>
            <a:ext cx="4228818" cy="3702025"/>
            <a:chOff x="4717630" y="1916832"/>
            <a:chExt cx="4228818" cy="3702025"/>
          </a:xfrm>
        </p:grpSpPr>
        <p:pic>
          <p:nvPicPr>
            <p:cNvPr id="16" name="Picture 15">
              <a:extLst>
                <a:ext uri="{FF2B5EF4-FFF2-40B4-BE49-F238E27FC236}">
                  <a16:creationId xmlns:a16="http://schemas.microsoft.com/office/drawing/2014/main" id="{B2AD58F7-91DF-4B4E-BED9-668E8B6280FA}"/>
                </a:ext>
              </a:extLst>
            </p:cNvPr>
            <p:cNvPicPr>
              <a:picLocks noChangeAspect="1"/>
            </p:cNvPicPr>
            <p:nvPr/>
          </p:nvPicPr>
          <p:blipFill>
            <a:blip r:embed="rId5"/>
            <a:stretch>
              <a:fillRect/>
            </a:stretch>
          </p:blipFill>
          <p:spPr>
            <a:xfrm>
              <a:off x="4717630" y="1916832"/>
              <a:ext cx="4228818" cy="3168351"/>
            </a:xfrm>
            <a:prstGeom prst="rect">
              <a:avLst/>
            </a:prstGeom>
          </p:spPr>
        </p:pic>
        <p:sp>
          <p:nvSpPr>
            <p:cNvPr id="17" name="TextBox 16">
              <a:extLst>
                <a:ext uri="{FF2B5EF4-FFF2-40B4-BE49-F238E27FC236}">
                  <a16:creationId xmlns:a16="http://schemas.microsoft.com/office/drawing/2014/main" id="{B7A77072-0D5B-7347-8751-53FA7C636E3D}"/>
                </a:ext>
              </a:extLst>
            </p:cNvPr>
            <p:cNvSpPr txBox="1"/>
            <p:nvPr/>
          </p:nvSpPr>
          <p:spPr>
            <a:xfrm>
              <a:off x="5577387" y="5157192"/>
              <a:ext cx="2090957" cy="461665"/>
            </a:xfrm>
            <a:prstGeom prst="rect">
              <a:avLst/>
            </a:prstGeom>
            <a:noFill/>
          </p:spPr>
          <p:txBody>
            <a:bodyPr wrap="square" rtlCol="0">
              <a:spAutoFit/>
            </a:bodyPr>
            <a:lstStyle/>
            <a:p>
              <a:r>
                <a:rPr lang="en-US" dirty="0"/>
                <a:t>Aligned on D5</a:t>
              </a:r>
            </a:p>
          </p:txBody>
        </p:sp>
      </p:grpSp>
    </p:spTree>
    <p:extLst>
      <p:ext uri="{BB962C8B-B14F-4D97-AF65-F5344CB8AC3E}">
        <p14:creationId xmlns:p14="http://schemas.microsoft.com/office/powerpoint/2010/main" val="10778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50"/>
                                        <p:tgtEl>
                                          <p:spTgt spid="12"/>
                                        </p:tgtEl>
                                      </p:cBhvr>
                                    </p:animEffect>
                                    <p:set>
                                      <p:cBhvr>
                                        <p:cTn id="28" dur="1" fill="hold">
                                          <p:stCondLst>
                                            <p:cond delay="249"/>
                                          </p:stCondLst>
                                        </p:cTn>
                                        <p:tgtEl>
                                          <p:spTgt spid="1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50"/>
                                        <p:tgtEl>
                                          <p:spTgt spid="15"/>
                                        </p:tgtEl>
                                      </p:cBhvr>
                                    </p:animEffect>
                                    <p:set>
                                      <p:cBhvr>
                                        <p:cTn id="3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8949-401E-AD45-A1F7-66CC8C810732}"/>
              </a:ext>
            </a:extLst>
          </p:cNvPr>
          <p:cNvSpPr>
            <a:spLocks noGrp="1"/>
          </p:cNvSpPr>
          <p:nvPr>
            <p:ph type="title"/>
          </p:nvPr>
        </p:nvSpPr>
        <p:spPr/>
        <p:txBody>
          <a:bodyPr/>
          <a:lstStyle/>
          <a:p>
            <a:r>
              <a:rPr lang="en-US" dirty="0"/>
              <a:t>Predictors sorted by ranking score</a:t>
            </a:r>
          </a:p>
        </p:txBody>
      </p:sp>
      <p:pic>
        <p:nvPicPr>
          <p:cNvPr id="6" name="Content Placeholder 5">
            <a:extLst>
              <a:ext uri="{FF2B5EF4-FFF2-40B4-BE49-F238E27FC236}">
                <a16:creationId xmlns:a16="http://schemas.microsoft.com/office/drawing/2014/main" id="{D4844758-87D8-A048-AF2F-C152C61ED142}"/>
              </a:ext>
            </a:extLst>
          </p:cNvPr>
          <p:cNvPicPr>
            <a:picLocks noGrp="1" noChangeAspect="1"/>
          </p:cNvPicPr>
          <p:nvPr>
            <p:ph idx="1"/>
          </p:nvPr>
        </p:nvPicPr>
        <p:blipFill>
          <a:blip r:embed="rId2"/>
          <a:stretch>
            <a:fillRect/>
          </a:stretch>
        </p:blipFill>
        <p:spPr>
          <a:xfrm>
            <a:off x="540986" y="1676400"/>
            <a:ext cx="7985828" cy="4495800"/>
          </a:xfrm>
        </p:spPr>
      </p:pic>
    </p:spTree>
    <p:extLst>
      <p:ext uri="{BB962C8B-B14F-4D97-AF65-F5344CB8AC3E}">
        <p14:creationId xmlns:p14="http://schemas.microsoft.com/office/powerpoint/2010/main" val="91501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985A-F413-3744-8FA7-357799535F13}"/>
              </a:ext>
            </a:extLst>
          </p:cNvPr>
          <p:cNvSpPr>
            <a:spLocks noGrp="1"/>
          </p:cNvSpPr>
          <p:nvPr>
            <p:ph type="title"/>
          </p:nvPr>
        </p:nvSpPr>
        <p:spPr/>
        <p:txBody>
          <a:bodyPr/>
          <a:lstStyle/>
          <a:p>
            <a:r>
              <a:rPr lang="en-US" dirty="0"/>
              <a:t>Top predictors sorted by ranking score</a:t>
            </a:r>
          </a:p>
        </p:txBody>
      </p:sp>
      <p:pic>
        <p:nvPicPr>
          <p:cNvPr id="11" name="Content Placeholder 10" descr="A close up of a fence&#10;&#10;Description automatically generated">
            <a:extLst>
              <a:ext uri="{FF2B5EF4-FFF2-40B4-BE49-F238E27FC236}">
                <a16:creationId xmlns:a16="http://schemas.microsoft.com/office/drawing/2014/main" id="{C98C4AE7-984F-DF4C-915E-7BA0F5EB585F}"/>
              </a:ext>
            </a:extLst>
          </p:cNvPr>
          <p:cNvPicPr>
            <a:picLocks noGrp="1" noChangeAspect="1"/>
          </p:cNvPicPr>
          <p:nvPr>
            <p:ph idx="1"/>
          </p:nvPr>
        </p:nvPicPr>
        <p:blipFill>
          <a:blip r:embed="rId3"/>
          <a:stretch>
            <a:fillRect/>
          </a:stretch>
        </p:blipFill>
        <p:spPr>
          <a:xfrm>
            <a:off x="540986" y="1676400"/>
            <a:ext cx="7985828" cy="4495800"/>
          </a:xfrm>
        </p:spPr>
      </p:pic>
      <p:sp>
        <p:nvSpPr>
          <p:cNvPr id="12" name="TextBox 11">
            <a:extLst>
              <a:ext uri="{FF2B5EF4-FFF2-40B4-BE49-F238E27FC236}">
                <a16:creationId xmlns:a16="http://schemas.microsoft.com/office/drawing/2014/main" id="{3F0CDC3D-1DB7-3F49-8614-EFB326A4718D}"/>
              </a:ext>
            </a:extLst>
          </p:cNvPr>
          <p:cNvSpPr txBox="1"/>
          <p:nvPr/>
        </p:nvSpPr>
        <p:spPr>
          <a:xfrm>
            <a:off x="796298" y="1979548"/>
            <a:ext cx="319318" cy="369332"/>
          </a:xfrm>
          <a:prstGeom prst="rect">
            <a:avLst/>
          </a:prstGeom>
          <a:noFill/>
        </p:spPr>
        <p:txBody>
          <a:bodyPr wrap="none" rtlCol="0">
            <a:spAutoFit/>
          </a:bodyPr>
          <a:lstStyle/>
          <a:p>
            <a:r>
              <a:rPr lang="en-US" sz="1800" dirty="0">
                <a:solidFill>
                  <a:srgbClr val="FF0000"/>
                </a:solidFill>
              </a:rPr>
              <a:t>T</a:t>
            </a:r>
          </a:p>
        </p:txBody>
      </p:sp>
      <p:sp>
        <p:nvSpPr>
          <p:cNvPr id="13" name="TextBox 12">
            <a:extLst>
              <a:ext uri="{FF2B5EF4-FFF2-40B4-BE49-F238E27FC236}">
                <a16:creationId xmlns:a16="http://schemas.microsoft.com/office/drawing/2014/main" id="{1D59E08C-9C16-AC4D-9366-613B2FF3FE97}"/>
              </a:ext>
            </a:extLst>
          </p:cNvPr>
          <p:cNvSpPr txBox="1"/>
          <p:nvPr/>
        </p:nvSpPr>
        <p:spPr>
          <a:xfrm>
            <a:off x="1145830" y="2267580"/>
            <a:ext cx="287745" cy="369332"/>
          </a:xfrm>
          <a:prstGeom prst="rect">
            <a:avLst/>
          </a:prstGeom>
          <a:noFill/>
        </p:spPr>
        <p:txBody>
          <a:bodyPr wrap="none" rtlCol="0">
            <a:spAutoFit/>
          </a:bodyPr>
          <a:lstStyle/>
          <a:p>
            <a:r>
              <a:rPr lang="en-US" sz="1800" dirty="0">
                <a:solidFill>
                  <a:srgbClr val="FF0000"/>
                </a:solidFill>
              </a:rPr>
              <a:t>Q</a:t>
            </a:r>
          </a:p>
        </p:txBody>
      </p:sp>
      <p:sp>
        <p:nvSpPr>
          <p:cNvPr id="14" name="TextBox 13">
            <a:extLst>
              <a:ext uri="{FF2B5EF4-FFF2-40B4-BE49-F238E27FC236}">
                <a16:creationId xmlns:a16="http://schemas.microsoft.com/office/drawing/2014/main" id="{5DC0375A-56A7-DA4D-AE40-334C9677C5A2}"/>
              </a:ext>
            </a:extLst>
          </p:cNvPr>
          <p:cNvSpPr txBox="1"/>
          <p:nvPr/>
        </p:nvSpPr>
        <p:spPr>
          <a:xfrm>
            <a:off x="1547664" y="2348880"/>
            <a:ext cx="319318" cy="369332"/>
          </a:xfrm>
          <a:prstGeom prst="rect">
            <a:avLst/>
          </a:prstGeom>
          <a:noFill/>
        </p:spPr>
        <p:txBody>
          <a:bodyPr wrap="none" rtlCol="0">
            <a:spAutoFit/>
          </a:bodyPr>
          <a:lstStyle/>
          <a:p>
            <a:r>
              <a:rPr lang="en-US" sz="1800" dirty="0">
                <a:solidFill>
                  <a:srgbClr val="FF0000"/>
                </a:solidFill>
              </a:rPr>
              <a:t>T</a:t>
            </a:r>
          </a:p>
        </p:txBody>
      </p:sp>
      <p:sp>
        <p:nvSpPr>
          <p:cNvPr id="15" name="TextBox 14">
            <a:extLst>
              <a:ext uri="{FF2B5EF4-FFF2-40B4-BE49-F238E27FC236}">
                <a16:creationId xmlns:a16="http://schemas.microsoft.com/office/drawing/2014/main" id="{E192B940-D72B-EA41-AFD5-688C500CAD09}"/>
              </a:ext>
            </a:extLst>
          </p:cNvPr>
          <p:cNvSpPr txBox="1"/>
          <p:nvPr/>
        </p:nvSpPr>
        <p:spPr>
          <a:xfrm>
            <a:off x="1907704" y="2420888"/>
            <a:ext cx="304892" cy="369332"/>
          </a:xfrm>
          <a:prstGeom prst="rect">
            <a:avLst/>
          </a:prstGeom>
          <a:noFill/>
        </p:spPr>
        <p:txBody>
          <a:bodyPr wrap="none" rtlCol="0">
            <a:spAutoFit/>
          </a:bodyPr>
          <a:lstStyle/>
          <a:p>
            <a:r>
              <a:rPr lang="en-US" sz="1800" dirty="0">
                <a:solidFill>
                  <a:srgbClr val="FF0000"/>
                </a:solidFill>
              </a:rPr>
              <a:t>F</a:t>
            </a:r>
          </a:p>
        </p:txBody>
      </p:sp>
      <p:sp>
        <p:nvSpPr>
          <p:cNvPr id="17" name="TextBox 16">
            <a:extLst>
              <a:ext uri="{FF2B5EF4-FFF2-40B4-BE49-F238E27FC236}">
                <a16:creationId xmlns:a16="http://schemas.microsoft.com/office/drawing/2014/main" id="{6263C7A6-8A13-2C4B-9F75-001D8BE1D579}"/>
              </a:ext>
            </a:extLst>
          </p:cNvPr>
          <p:cNvSpPr txBox="1"/>
          <p:nvPr/>
        </p:nvSpPr>
        <p:spPr>
          <a:xfrm>
            <a:off x="2322892" y="2483604"/>
            <a:ext cx="322524" cy="369332"/>
          </a:xfrm>
          <a:prstGeom prst="rect">
            <a:avLst/>
          </a:prstGeom>
          <a:noFill/>
        </p:spPr>
        <p:txBody>
          <a:bodyPr wrap="none" rtlCol="0">
            <a:spAutoFit/>
          </a:bodyPr>
          <a:lstStyle/>
          <a:p>
            <a:r>
              <a:rPr lang="en-US" sz="1800" dirty="0">
                <a:solidFill>
                  <a:srgbClr val="FF0000"/>
                </a:solidFill>
              </a:rPr>
              <a:t>A</a:t>
            </a:r>
          </a:p>
        </p:txBody>
      </p:sp>
      <p:sp>
        <p:nvSpPr>
          <p:cNvPr id="18" name="TextBox 17">
            <a:extLst>
              <a:ext uri="{FF2B5EF4-FFF2-40B4-BE49-F238E27FC236}">
                <a16:creationId xmlns:a16="http://schemas.microsoft.com/office/drawing/2014/main" id="{6EE96C89-E79F-1F48-B878-6D7174BAAEA9}"/>
              </a:ext>
            </a:extLst>
          </p:cNvPr>
          <p:cNvSpPr txBox="1"/>
          <p:nvPr/>
        </p:nvSpPr>
        <p:spPr>
          <a:xfrm>
            <a:off x="2645416" y="2533432"/>
            <a:ext cx="348172" cy="369332"/>
          </a:xfrm>
          <a:prstGeom prst="rect">
            <a:avLst/>
          </a:prstGeom>
          <a:noFill/>
        </p:spPr>
        <p:txBody>
          <a:bodyPr wrap="none" rtlCol="0">
            <a:spAutoFit/>
          </a:bodyPr>
          <a:lstStyle/>
          <a:p>
            <a:r>
              <a:rPr lang="en-US" sz="1800" dirty="0">
                <a:solidFill>
                  <a:srgbClr val="FF0000"/>
                </a:solidFill>
              </a:rPr>
              <a:t>Q</a:t>
            </a:r>
          </a:p>
        </p:txBody>
      </p:sp>
      <p:sp>
        <p:nvSpPr>
          <p:cNvPr id="19" name="TextBox 18">
            <a:extLst>
              <a:ext uri="{FF2B5EF4-FFF2-40B4-BE49-F238E27FC236}">
                <a16:creationId xmlns:a16="http://schemas.microsoft.com/office/drawing/2014/main" id="{7D431853-2B55-8B42-A6D9-4CCD9F7A2194}"/>
              </a:ext>
            </a:extLst>
          </p:cNvPr>
          <p:cNvSpPr txBox="1"/>
          <p:nvPr/>
        </p:nvSpPr>
        <p:spPr>
          <a:xfrm>
            <a:off x="6126266" y="1762651"/>
            <a:ext cx="2262158" cy="1169551"/>
          </a:xfrm>
          <a:prstGeom prst="rect">
            <a:avLst/>
          </a:prstGeom>
          <a:noFill/>
        </p:spPr>
        <p:txBody>
          <a:bodyPr wrap="none" rtlCol="0">
            <a:spAutoFit/>
          </a:bodyPr>
          <a:lstStyle/>
          <a:p>
            <a:r>
              <a:rPr lang="en-US" sz="1400" dirty="0">
                <a:solidFill>
                  <a:srgbClr val="FF0000"/>
                </a:solidFill>
              </a:rPr>
              <a:t>T</a:t>
            </a:r>
            <a:r>
              <a:rPr lang="en-US" sz="1400" dirty="0"/>
              <a:t>emplate-based modelling</a:t>
            </a:r>
          </a:p>
          <a:p>
            <a:r>
              <a:rPr lang="en-US" sz="1400" dirty="0">
                <a:solidFill>
                  <a:srgbClr val="FF0000"/>
                </a:solidFill>
              </a:rPr>
              <a:t>Q</a:t>
            </a:r>
            <a:r>
              <a:rPr lang="en-US" sz="1400" dirty="0"/>
              <a:t>uality assessment</a:t>
            </a:r>
          </a:p>
          <a:p>
            <a:r>
              <a:rPr lang="en-US" sz="1400" dirty="0">
                <a:solidFill>
                  <a:srgbClr val="FF0000"/>
                </a:solidFill>
              </a:rPr>
              <a:t>F</a:t>
            </a:r>
            <a:r>
              <a:rPr lang="en-US" sz="1400" dirty="0"/>
              <a:t>ragment-based</a:t>
            </a:r>
          </a:p>
          <a:p>
            <a:r>
              <a:rPr lang="en-US" sz="1400" dirty="0">
                <a:solidFill>
                  <a:srgbClr val="FF0000"/>
                </a:solidFill>
              </a:rPr>
              <a:t>A</a:t>
            </a:r>
            <a:r>
              <a:rPr lang="en-US" sz="1400" dirty="0"/>
              <a:t>b Initio</a:t>
            </a:r>
          </a:p>
          <a:p>
            <a:r>
              <a:rPr lang="en-US" sz="1400" dirty="0">
                <a:solidFill>
                  <a:srgbClr val="00B050"/>
                </a:solidFill>
              </a:rPr>
              <a:t>S</a:t>
            </a:r>
            <a:r>
              <a:rPr lang="en-US" sz="1400" dirty="0"/>
              <a:t>erver</a:t>
            </a:r>
            <a:endParaRPr lang="en-US" sz="1400" dirty="0">
              <a:solidFill>
                <a:srgbClr val="FF0000"/>
              </a:solidFill>
            </a:endParaRPr>
          </a:p>
        </p:txBody>
      </p:sp>
      <p:sp>
        <p:nvSpPr>
          <p:cNvPr id="20" name="TextBox 19">
            <a:extLst>
              <a:ext uri="{FF2B5EF4-FFF2-40B4-BE49-F238E27FC236}">
                <a16:creationId xmlns:a16="http://schemas.microsoft.com/office/drawing/2014/main" id="{4C808986-A534-ED48-807A-45E8FF6B7EA0}"/>
              </a:ext>
            </a:extLst>
          </p:cNvPr>
          <p:cNvSpPr txBox="1"/>
          <p:nvPr/>
        </p:nvSpPr>
        <p:spPr>
          <a:xfrm>
            <a:off x="3066659" y="2593648"/>
            <a:ext cx="319318" cy="369332"/>
          </a:xfrm>
          <a:prstGeom prst="rect">
            <a:avLst/>
          </a:prstGeom>
          <a:noFill/>
        </p:spPr>
        <p:txBody>
          <a:bodyPr wrap="none" rtlCol="0">
            <a:spAutoFit/>
          </a:bodyPr>
          <a:lstStyle/>
          <a:p>
            <a:r>
              <a:rPr lang="en-US" sz="1800" dirty="0">
                <a:solidFill>
                  <a:srgbClr val="FF0000"/>
                </a:solidFill>
              </a:rPr>
              <a:t>T</a:t>
            </a:r>
          </a:p>
        </p:txBody>
      </p:sp>
      <p:sp>
        <p:nvSpPr>
          <p:cNvPr id="21" name="TextBox 20">
            <a:extLst>
              <a:ext uri="{FF2B5EF4-FFF2-40B4-BE49-F238E27FC236}">
                <a16:creationId xmlns:a16="http://schemas.microsoft.com/office/drawing/2014/main" id="{6E941310-D82B-5047-85FC-C3F3FE451745}"/>
              </a:ext>
            </a:extLst>
          </p:cNvPr>
          <p:cNvSpPr txBox="1"/>
          <p:nvPr/>
        </p:nvSpPr>
        <p:spPr>
          <a:xfrm>
            <a:off x="3417312" y="2636912"/>
            <a:ext cx="348172" cy="369332"/>
          </a:xfrm>
          <a:prstGeom prst="rect">
            <a:avLst/>
          </a:prstGeom>
          <a:noFill/>
        </p:spPr>
        <p:txBody>
          <a:bodyPr wrap="none" rtlCol="0">
            <a:spAutoFit/>
          </a:bodyPr>
          <a:lstStyle/>
          <a:p>
            <a:r>
              <a:rPr lang="en-US" sz="1800" dirty="0">
                <a:solidFill>
                  <a:srgbClr val="FF0000"/>
                </a:solidFill>
              </a:rPr>
              <a:t>Q</a:t>
            </a:r>
          </a:p>
        </p:txBody>
      </p:sp>
      <p:sp>
        <p:nvSpPr>
          <p:cNvPr id="22" name="TextBox 21">
            <a:extLst>
              <a:ext uri="{FF2B5EF4-FFF2-40B4-BE49-F238E27FC236}">
                <a16:creationId xmlns:a16="http://schemas.microsoft.com/office/drawing/2014/main" id="{70844EC2-A093-D244-8894-9B416992A9E1}"/>
              </a:ext>
            </a:extLst>
          </p:cNvPr>
          <p:cNvSpPr txBox="1"/>
          <p:nvPr/>
        </p:nvSpPr>
        <p:spPr>
          <a:xfrm>
            <a:off x="3820634" y="2699628"/>
            <a:ext cx="319318" cy="369332"/>
          </a:xfrm>
          <a:prstGeom prst="rect">
            <a:avLst/>
          </a:prstGeom>
          <a:noFill/>
        </p:spPr>
        <p:txBody>
          <a:bodyPr wrap="none" rtlCol="0">
            <a:spAutoFit/>
          </a:bodyPr>
          <a:lstStyle/>
          <a:p>
            <a:r>
              <a:rPr lang="en-US" sz="1800" dirty="0">
                <a:solidFill>
                  <a:srgbClr val="FF0000"/>
                </a:solidFill>
              </a:rPr>
              <a:t>T</a:t>
            </a:r>
          </a:p>
        </p:txBody>
      </p:sp>
      <p:sp>
        <p:nvSpPr>
          <p:cNvPr id="23" name="TextBox 22">
            <a:extLst>
              <a:ext uri="{FF2B5EF4-FFF2-40B4-BE49-F238E27FC236}">
                <a16:creationId xmlns:a16="http://schemas.microsoft.com/office/drawing/2014/main" id="{3564D405-F185-0E47-B9C9-E4704AFA13E9}"/>
              </a:ext>
            </a:extLst>
          </p:cNvPr>
          <p:cNvSpPr txBox="1"/>
          <p:nvPr/>
        </p:nvSpPr>
        <p:spPr>
          <a:xfrm>
            <a:off x="4191992" y="2670140"/>
            <a:ext cx="382989" cy="446892"/>
          </a:xfrm>
          <a:prstGeom prst="rect">
            <a:avLst/>
          </a:prstGeom>
          <a:noFill/>
        </p:spPr>
        <p:txBody>
          <a:bodyPr wrap="none" rtlCol="0">
            <a:spAutoFit/>
          </a:bodyPr>
          <a:lstStyle/>
          <a:p>
            <a:r>
              <a:rPr lang="en-US" sz="1800" dirty="0">
                <a:solidFill>
                  <a:srgbClr val="FF0000"/>
                </a:solidFill>
              </a:rPr>
              <a:t>Q</a:t>
            </a:r>
          </a:p>
        </p:txBody>
      </p:sp>
      <p:sp>
        <p:nvSpPr>
          <p:cNvPr id="24" name="TextBox 23">
            <a:extLst>
              <a:ext uri="{FF2B5EF4-FFF2-40B4-BE49-F238E27FC236}">
                <a16:creationId xmlns:a16="http://schemas.microsoft.com/office/drawing/2014/main" id="{A7DC6A1C-5E8C-494B-A8AC-06DD171BB46A}"/>
              </a:ext>
            </a:extLst>
          </p:cNvPr>
          <p:cNvSpPr txBox="1"/>
          <p:nvPr/>
        </p:nvSpPr>
        <p:spPr>
          <a:xfrm>
            <a:off x="4569440" y="2780928"/>
            <a:ext cx="348172" cy="369332"/>
          </a:xfrm>
          <a:prstGeom prst="rect">
            <a:avLst/>
          </a:prstGeom>
          <a:noFill/>
        </p:spPr>
        <p:txBody>
          <a:bodyPr wrap="none" rtlCol="0">
            <a:spAutoFit/>
          </a:bodyPr>
          <a:lstStyle/>
          <a:p>
            <a:r>
              <a:rPr lang="en-US" sz="1800" dirty="0">
                <a:solidFill>
                  <a:srgbClr val="FF0000"/>
                </a:solidFill>
              </a:rPr>
              <a:t>Q</a:t>
            </a:r>
          </a:p>
        </p:txBody>
      </p:sp>
      <p:sp>
        <p:nvSpPr>
          <p:cNvPr id="25" name="TextBox 24">
            <a:extLst>
              <a:ext uri="{FF2B5EF4-FFF2-40B4-BE49-F238E27FC236}">
                <a16:creationId xmlns:a16="http://schemas.microsoft.com/office/drawing/2014/main" id="{1FF3B89A-AFFC-0242-BA3C-F2A1ED44F3CD}"/>
              </a:ext>
            </a:extLst>
          </p:cNvPr>
          <p:cNvSpPr txBox="1"/>
          <p:nvPr/>
        </p:nvSpPr>
        <p:spPr>
          <a:xfrm>
            <a:off x="4952787" y="2821578"/>
            <a:ext cx="319318" cy="369332"/>
          </a:xfrm>
          <a:prstGeom prst="rect">
            <a:avLst/>
          </a:prstGeom>
          <a:noFill/>
        </p:spPr>
        <p:txBody>
          <a:bodyPr wrap="none" rtlCol="0">
            <a:spAutoFit/>
          </a:bodyPr>
          <a:lstStyle/>
          <a:p>
            <a:r>
              <a:rPr lang="en-US" sz="1800" dirty="0">
                <a:solidFill>
                  <a:srgbClr val="FF0000"/>
                </a:solidFill>
              </a:rPr>
              <a:t>T</a:t>
            </a:r>
          </a:p>
        </p:txBody>
      </p:sp>
      <p:sp>
        <p:nvSpPr>
          <p:cNvPr id="26" name="TextBox 25">
            <a:extLst>
              <a:ext uri="{FF2B5EF4-FFF2-40B4-BE49-F238E27FC236}">
                <a16:creationId xmlns:a16="http://schemas.microsoft.com/office/drawing/2014/main" id="{352B11F5-816C-774D-B233-0019FC77A4B6}"/>
              </a:ext>
            </a:extLst>
          </p:cNvPr>
          <p:cNvSpPr txBox="1"/>
          <p:nvPr/>
        </p:nvSpPr>
        <p:spPr>
          <a:xfrm>
            <a:off x="5332802" y="2852936"/>
            <a:ext cx="319318" cy="369332"/>
          </a:xfrm>
          <a:prstGeom prst="rect">
            <a:avLst/>
          </a:prstGeom>
          <a:noFill/>
        </p:spPr>
        <p:txBody>
          <a:bodyPr wrap="none" rtlCol="0">
            <a:spAutoFit/>
          </a:bodyPr>
          <a:lstStyle/>
          <a:p>
            <a:r>
              <a:rPr lang="en-US" sz="1800" dirty="0">
                <a:solidFill>
                  <a:srgbClr val="FF0000"/>
                </a:solidFill>
              </a:rPr>
              <a:t>T</a:t>
            </a:r>
          </a:p>
        </p:txBody>
      </p:sp>
      <p:sp>
        <p:nvSpPr>
          <p:cNvPr id="27" name="TextBox 26">
            <a:extLst>
              <a:ext uri="{FF2B5EF4-FFF2-40B4-BE49-F238E27FC236}">
                <a16:creationId xmlns:a16="http://schemas.microsoft.com/office/drawing/2014/main" id="{42D03EED-7975-9141-87F4-32E83628F62E}"/>
              </a:ext>
            </a:extLst>
          </p:cNvPr>
          <p:cNvSpPr txBox="1"/>
          <p:nvPr/>
        </p:nvSpPr>
        <p:spPr>
          <a:xfrm>
            <a:off x="5704160" y="2893586"/>
            <a:ext cx="382989" cy="369332"/>
          </a:xfrm>
          <a:prstGeom prst="rect">
            <a:avLst/>
          </a:prstGeom>
          <a:noFill/>
        </p:spPr>
        <p:txBody>
          <a:bodyPr wrap="none" rtlCol="0">
            <a:spAutoFit/>
          </a:bodyPr>
          <a:lstStyle/>
          <a:p>
            <a:r>
              <a:rPr lang="en-US" sz="1800" dirty="0">
                <a:solidFill>
                  <a:srgbClr val="FF0000"/>
                </a:solidFill>
              </a:rPr>
              <a:t>Q</a:t>
            </a:r>
          </a:p>
        </p:txBody>
      </p:sp>
      <p:sp>
        <p:nvSpPr>
          <p:cNvPr id="28" name="TextBox 27">
            <a:extLst>
              <a:ext uri="{FF2B5EF4-FFF2-40B4-BE49-F238E27FC236}">
                <a16:creationId xmlns:a16="http://schemas.microsoft.com/office/drawing/2014/main" id="{8910C5D6-46F5-B648-973B-DE8FA18A318A}"/>
              </a:ext>
            </a:extLst>
          </p:cNvPr>
          <p:cNvSpPr txBox="1"/>
          <p:nvPr/>
        </p:nvSpPr>
        <p:spPr>
          <a:xfrm>
            <a:off x="6081608" y="2926536"/>
            <a:ext cx="348172" cy="491581"/>
          </a:xfrm>
          <a:prstGeom prst="rect">
            <a:avLst/>
          </a:prstGeom>
          <a:noFill/>
        </p:spPr>
        <p:txBody>
          <a:bodyPr wrap="none" rtlCol="0">
            <a:spAutoFit/>
          </a:bodyPr>
          <a:lstStyle/>
          <a:p>
            <a:r>
              <a:rPr lang="en-US" sz="1800" dirty="0">
                <a:solidFill>
                  <a:srgbClr val="FF0000"/>
                </a:solidFill>
              </a:rPr>
              <a:t>Q</a:t>
            </a:r>
          </a:p>
        </p:txBody>
      </p:sp>
      <p:sp>
        <p:nvSpPr>
          <p:cNvPr id="29" name="TextBox 28">
            <a:extLst>
              <a:ext uri="{FF2B5EF4-FFF2-40B4-BE49-F238E27FC236}">
                <a16:creationId xmlns:a16="http://schemas.microsoft.com/office/drawing/2014/main" id="{6C222041-C04B-944F-B733-2A2456B2D287}"/>
              </a:ext>
            </a:extLst>
          </p:cNvPr>
          <p:cNvSpPr txBox="1"/>
          <p:nvPr/>
        </p:nvSpPr>
        <p:spPr>
          <a:xfrm>
            <a:off x="6460034" y="2998544"/>
            <a:ext cx="316520" cy="491581"/>
          </a:xfrm>
          <a:prstGeom prst="rect">
            <a:avLst/>
          </a:prstGeom>
          <a:noFill/>
        </p:spPr>
        <p:txBody>
          <a:bodyPr wrap="none" rtlCol="0">
            <a:spAutoFit/>
          </a:bodyPr>
          <a:lstStyle/>
          <a:p>
            <a:r>
              <a:rPr lang="en-US" sz="1800" dirty="0">
                <a:solidFill>
                  <a:srgbClr val="FF0000"/>
                </a:solidFill>
              </a:rPr>
              <a:t>Q</a:t>
            </a:r>
          </a:p>
        </p:txBody>
      </p:sp>
      <p:sp>
        <p:nvSpPr>
          <p:cNvPr id="30" name="TextBox 29">
            <a:extLst>
              <a:ext uri="{FF2B5EF4-FFF2-40B4-BE49-F238E27FC236}">
                <a16:creationId xmlns:a16="http://schemas.microsoft.com/office/drawing/2014/main" id="{A12B61DE-0707-9245-984C-DF3CE0D1B8DE}"/>
              </a:ext>
            </a:extLst>
          </p:cNvPr>
          <p:cNvSpPr txBox="1"/>
          <p:nvPr/>
        </p:nvSpPr>
        <p:spPr>
          <a:xfrm>
            <a:off x="6844970" y="3068960"/>
            <a:ext cx="319318" cy="369332"/>
          </a:xfrm>
          <a:prstGeom prst="rect">
            <a:avLst/>
          </a:prstGeom>
          <a:noFill/>
        </p:spPr>
        <p:txBody>
          <a:bodyPr wrap="none" rtlCol="0">
            <a:spAutoFit/>
          </a:bodyPr>
          <a:lstStyle/>
          <a:p>
            <a:r>
              <a:rPr lang="en-US" sz="1800" dirty="0">
                <a:solidFill>
                  <a:srgbClr val="FF0000"/>
                </a:solidFill>
              </a:rPr>
              <a:t>T</a:t>
            </a:r>
          </a:p>
        </p:txBody>
      </p:sp>
      <p:sp>
        <p:nvSpPr>
          <p:cNvPr id="31" name="TextBox 30">
            <a:extLst>
              <a:ext uri="{FF2B5EF4-FFF2-40B4-BE49-F238E27FC236}">
                <a16:creationId xmlns:a16="http://schemas.microsoft.com/office/drawing/2014/main" id="{8721374A-5BA4-F241-8186-CB8A7DD0EE98}"/>
              </a:ext>
            </a:extLst>
          </p:cNvPr>
          <p:cNvSpPr txBox="1"/>
          <p:nvPr/>
        </p:nvSpPr>
        <p:spPr>
          <a:xfrm>
            <a:off x="7233736" y="3059668"/>
            <a:ext cx="348172" cy="369332"/>
          </a:xfrm>
          <a:prstGeom prst="rect">
            <a:avLst/>
          </a:prstGeom>
          <a:noFill/>
        </p:spPr>
        <p:txBody>
          <a:bodyPr wrap="none" rtlCol="0">
            <a:spAutoFit/>
          </a:bodyPr>
          <a:lstStyle/>
          <a:p>
            <a:r>
              <a:rPr lang="en-US" sz="1800" dirty="0">
                <a:solidFill>
                  <a:srgbClr val="FF0000"/>
                </a:solidFill>
              </a:rPr>
              <a:t>Q</a:t>
            </a:r>
          </a:p>
        </p:txBody>
      </p:sp>
      <p:sp>
        <p:nvSpPr>
          <p:cNvPr id="32" name="TextBox 31">
            <a:extLst>
              <a:ext uri="{FF2B5EF4-FFF2-40B4-BE49-F238E27FC236}">
                <a16:creationId xmlns:a16="http://schemas.microsoft.com/office/drawing/2014/main" id="{0EDCC199-71A2-DD44-89DF-939C0FFAE285}"/>
              </a:ext>
            </a:extLst>
          </p:cNvPr>
          <p:cNvSpPr txBox="1"/>
          <p:nvPr/>
        </p:nvSpPr>
        <p:spPr>
          <a:xfrm>
            <a:off x="7593776" y="3068960"/>
            <a:ext cx="348172" cy="369332"/>
          </a:xfrm>
          <a:prstGeom prst="rect">
            <a:avLst/>
          </a:prstGeom>
          <a:noFill/>
        </p:spPr>
        <p:txBody>
          <a:bodyPr wrap="none" rtlCol="0">
            <a:spAutoFit/>
          </a:bodyPr>
          <a:lstStyle/>
          <a:p>
            <a:r>
              <a:rPr lang="en-US" sz="1800" dirty="0">
                <a:solidFill>
                  <a:srgbClr val="FF0000"/>
                </a:solidFill>
              </a:rPr>
              <a:t>Q</a:t>
            </a:r>
          </a:p>
        </p:txBody>
      </p:sp>
      <p:sp>
        <p:nvSpPr>
          <p:cNvPr id="33" name="TextBox 32">
            <a:extLst>
              <a:ext uri="{FF2B5EF4-FFF2-40B4-BE49-F238E27FC236}">
                <a16:creationId xmlns:a16="http://schemas.microsoft.com/office/drawing/2014/main" id="{425C8FEF-C4FA-8446-BC18-F8D9C192AC7A}"/>
              </a:ext>
            </a:extLst>
          </p:cNvPr>
          <p:cNvSpPr txBox="1"/>
          <p:nvPr/>
        </p:nvSpPr>
        <p:spPr>
          <a:xfrm>
            <a:off x="7956376" y="3068960"/>
            <a:ext cx="348172" cy="369332"/>
          </a:xfrm>
          <a:prstGeom prst="rect">
            <a:avLst/>
          </a:prstGeom>
          <a:noFill/>
        </p:spPr>
        <p:txBody>
          <a:bodyPr wrap="none" rtlCol="0">
            <a:spAutoFit/>
          </a:bodyPr>
          <a:lstStyle/>
          <a:p>
            <a:r>
              <a:rPr lang="en-US" sz="1800" dirty="0">
                <a:solidFill>
                  <a:srgbClr val="FF0000"/>
                </a:solidFill>
              </a:rPr>
              <a:t>Q</a:t>
            </a:r>
          </a:p>
        </p:txBody>
      </p:sp>
      <p:sp>
        <p:nvSpPr>
          <p:cNvPr id="34" name="TextBox 33">
            <a:extLst>
              <a:ext uri="{FF2B5EF4-FFF2-40B4-BE49-F238E27FC236}">
                <a16:creationId xmlns:a16="http://schemas.microsoft.com/office/drawing/2014/main" id="{93882599-4C26-0F4E-8754-4979685DB441}"/>
              </a:ext>
            </a:extLst>
          </p:cNvPr>
          <p:cNvSpPr txBox="1"/>
          <p:nvPr/>
        </p:nvSpPr>
        <p:spPr>
          <a:xfrm>
            <a:off x="1547664" y="2123564"/>
            <a:ext cx="319318" cy="369332"/>
          </a:xfrm>
          <a:prstGeom prst="rect">
            <a:avLst/>
          </a:prstGeom>
          <a:noFill/>
        </p:spPr>
        <p:txBody>
          <a:bodyPr wrap="none" rtlCol="0">
            <a:spAutoFit/>
          </a:bodyPr>
          <a:lstStyle/>
          <a:p>
            <a:r>
              <a:rPr lang="en-US" sz="1800" dirty="0">
                <a:solidFill>
                  <a:srgbClr val="00B050"/>
                </a:solidFill>
              </a:rPr>
              <a:t>S</a:t>
            </a:r>
          </a:p>
        </p:txBody>
      </p:sp>
      <p:sp>
        <p:nvSpPr>
          <p:cNvPr id="35" name="TextBox 34">
            <a:extLst>
              <a:ext uri="{FF2B5EF4-FFF2-40B4-BE49-F238E27FC236}">
                <a16:creationId xmlns:a16="http://schemas.microsoft.com/office/drawing/2014/main" id="{7851F880-7025-EB4B-AD86-5EA2A07E5DEF}"/>
              </a:ext>
            </a:extLst>
          </p:cNvPr>
          <p:cNvSpPr txBox="1"/>
          <p:nvPr/>
        </p:nvSpPr>
        <p:spPr>
          <a:xfrm>
            <a:off x="2308466" y="2275964"/>
            <a:ext cx="319318" cy="369332"/>
          </a:xfrm>
          <a:prstGeom prst="rect">
            <a:avLst/>
          </a:prstGeom>
          <a:noFill/>
        </p:spPr>
        <p:txBody>
          <a:bodyPr wrap="none" rtlCol="0">
            <a:spAutoFit/>
          </a:bodyPr>
          <a:lstStyle/>
          <a:p>
            <a:r>
              <a:rPr lang="en-US" sz="1800" dirty="0">
                <a:solidFill>
                  <a:srgbClr val="00B050"/>
                </a:solidFill>
              </a:rPr>
              <a:t>S</a:t>
            </a:r>
          </a:p>
        </p:txBody>
      </p:sp>
      <p:sp>
        <p:nvSpPr>
          <p:cNvPr id="36" name="TextBox 35">
            <a:extLst>
              <a:ext uri="{FF2B5EF4-FFF2-40B4-BE49-F238E27FC236}">
                <a16:creationId xmlns:a16="http://schemas.microsoft.com/office/drawing/2014/main" id="{E3E76089-789B-794A-A5A9-2BC63122B2BF}"/>
              </a:ext>
            </a:extLst>
          </p:cNvPr>
          <p:cNvSpPr txBox="1"/>
          <p:nvPr/>
        </p:nvSpPr>
        <p:spPr>
          <a:xfrm>
            <a:off x="3059832" y="2348880"/>
            <a:ext cx="319318" cy="369332"/>
          </a:xfrm>
          <a:prstGeom prst="rect">
            <a:avLst/>
          </a:prstGeom>
          <a:noFill/>
        </p:spPr>
        <p:txBody>
          <a:bodyPr wrap="none" rtlCol="0">
            <a:spAutoFit/>
          </a:bodyPr>
          <a:lstStyle/>
          <a:p>
            <a:r>
              <a:rPr lang="en-US" sz="1800" dirty="0">
                <a:solidFill>
                  <a:srgbClr val="00B050"/>
                </a:solidFill>
              </a:rPr>
              <a:t>S</a:t>
            </a:r>
          </a:p>
        </p:txBody>
      </p:sp>
      <p:sp>
        <p:nvSpPr>
          <p:cNvPr id="37" name="TextBox 36">
            <a:extLst>
              <a:ext uri="{FF2B5EF4-FFF2-40B4-BE49-F238E27FC236}">
                <a16:creationId xmlns:a16="http://schemas.microsoft.com/office/drawing/2014/main" id="{55784BAC-B725-4649-B88B-8E9600A87883}"/>
              </a:ext>
            </a:extLst>
          </p:cNvPr>
          <p:cNvSpPr txBox="1"/>
          <p:nvPr/>
        </p:nvSpPr>
        <p:spPr>
          <a:xfrm>
            <a:off x="3820634" y="2483604"/>
            <a:ext cx="319318" cy="369332"/>
          </a:xfrm>
          <a:prstGeom prst="rect">
            <a:avLst/>
          </a:prstGeom>
          <a:noFill/>
        </p:spPr>
        <p:txBody>
          <a:bodyPr wrap="none" rtlCol="0">
            <a:spAutoFit/>
          </a:bodyPr>
          <a:lstStyle/>
          <a:p>
            <a:r>
              <a:rPr lang="en-US" sz="1800" dirty="0">
                <a:solidFill>
                  <a:srgbClr val="00B050"/>
                </a:solidFill>
              </a:rPr>
              <a:t>S</a:t>
            </a:r>
          </a:p>
        </p:txBody>
      </p:sp>
      <p:sp>
        <p:nvSpPr>
          <p:cNvPr id="38" name="TextBox 37">
            <a:extLst>
              <a:ext uri="{FF2B5EF4-FFF2-40B4-BE49-F238E27FC236}">
                <a16:creationId xmlns:a16="http://schemas.microsoft.com/office/drawing/2014/main" id="{F9E9D98D-B4FC-AA42-899A-B49CD7C4D33A}"/>
              </a:ext>
            </a:extLst>
          </p:cNvPr>
          <p:cNvSpPr txBox="1"/>
          <p:nvPr/>
        </p:nvSpPr>
        <p:spPr>
          <a:xfrm>
            <a:off x="4972762" y="2564904"/>
            <a:ext cx="319318" cy="369332"/>
          </a:xfrm>
          <a:prstGeom prst="rect">
            <a:avLst/>
          </a:prstGeom>
          <a:noFill/>
        </p:spPr>
        <p:txBody>
          <a:bodyPr wrap="none" rtlCol="0">
            <a:spAutoFit/>
          </a:bodyPr>
          <a:lstStyle/>
          <a:p>
            <a:r>
              <a:rPr lang="en-US" sz="1800" dirty="0">
                <a:solidFill>
                  <a:srgbClr val="00B050"/>
                </a:solidFill>
              </a:rPr>
              <a:t>S</a:t>
            </a:r>
          </a:p>
        </p:txBody>
      </p:sp>
      <p:sp>
        <p:nvSpPr>
          <p:cNvPr id="39" name="TextBox 38">
            <a:extLst>
              <a:ext uri="{FF2B5EF4-FFF2-40B4-BE49-F238E27FC236}">
                <a16:creationId xmlns:a16="http://schemas.microsoft.com/office/drawing/2014/main" id="{670F4BBF-884E-EA49-934B-D38D9CAB7923}"/>
              </a:ext>
            </a:extLst>
          </p:cNvPr>
          <p:cNvSpPr txBox="1"/>
          <p:nvPr/>
        </p:nvSpPr>
        <p:spPr>
          <a:xfrm>
            <a:off x="6844970" y="2843644"/>
            <a:ext cx="319318" cy="369332"/>
          </a:xfrm>
          <a:prstGeom prst="rect">
            <a:avLst/>
          </a:prstGeom>
          <a:noFill/>
        </p:spPr>
        <p:txBody>
          <a:bodyPr wrap="none" rtlCol="0">
            <a:spAutoFit/>
          </a:bodyPr>
          <a:lstStyle/>
          <a:p>
            <a:r>
              <a:rPr lang="en-US" sz="1800" dirty="0">
                <a:solidFill>
                  <a:srgbClr val="00B050"/>
                </a:solidFill>
              </a:rPr>
              <a:t>S</a:t>
            </a:r>
          </a:p>
        </p:txBody>
      </p:sp>
    </p:spTree>
    <p:extLst>
      <p:ext uri="{BB962C8B-B14F-4D97-AF65-F5344CB8AC3E}">
        <p14:creationId xmlns:p14="http://schemas.microsoft.com/office/powerpoint/2010/main" val="1216460849"/>
      </p:ext>
    </p:extLst>
  </p:cSld>
  <p:clrMapOvr>
    <a:masterClrMapping/>
  </p:clrMapOvr>
</p:sld>
</file>

<file path=ppt/theme/theme1.xml><?xml version="1.0" encoding="utf-8"?>
<a:theme xmlns:a="http://schemas.openxmlformats.org/drawingml/2006/main" name="BlueLines">
  <a:themeElements>
    <a:clrScheme name="MLphasing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MLphas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ahoma" charset="0"/>
          </a:defRPr>
        </a:defPPr>
      </a:lstStyle>
    </a:lnDef>
  </a:objectDefaults>
  <a:extraClrSchemeLst>
    <a:extraClrScheme>
      <a:clrScheme name="MLphasing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MLphasing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MLphasing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MLphasing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MLphasing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MLphasing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MLphasing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BlueLines</Template>
  <TotalTime>9046</TotalTime>
  <Words>1317</Words>
  <Application>Microsoft Office PowerPoint</Application>
  <PresentationFormat>On-screen Show (4:3)</PresentationFormat>
  <Paragraphs>313</Paragraphs>
  <Slides>38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Cambria Math</vt:lpstr>
      <vt:lpstr>Symbol</vt:lpstr>
      <vt:lpstr>Tahoma</vt:lpstr>
      <vt:lpstr>BlueLines</vt:lpstr>
      <vt:lpstr>Assessing template-based models</vt:lpstr>
      <vt:lpstr>Definition of template-based modelling targets</vt:lpstr>
      <vt:lpstr>Evaluation criteria</vt:lpstr>
      <vt:lpstr>Evaluation criteria</vt:lpstr>
      <vt:lpstr>Justification of ranking score</vt:lpstr>
      <vt:lpstr>Effect of including ASE measure</vt:lpstr>
      <vt:lpstr>Question for Discussion</vt:lpstr>
      <vt:lpstr>Predictors sorted by ranking score</vt:lpstr>
      <vt:lpstr>Top predictors sorted by ranking score</vt:lpstr>
      <vt:lpstr>Ranks vs. target difficulty</vt:lpstr>
      <vt:lpstr>Progress in TBM category?</vt:lpstr>
      <vt:lpstr>Geometric quality analysis: The Devil’s in the details</vt:lpstr>
      <vt:lpstr>Case study</vt:lpstr>
      <vt:lpstr>Case study</vt:lpstr>
      <vt:lpstr> </vt:lpstr>
      <vt:lpstr>Torsion-based validation criteria</vt:lpstr>
      <vt:lpstr>Torsion-based validation criteria</vt:lpstr>
      <vt:lpstr>Sample validation chart (good model)</vt:lpstr>
      <vt:lpstr>Sample validation chart (moderate model)</vt:lpstr>
      <vt:lpstr>Sample validation chart (I don’t even…)</vt:lpstr>
      <vt:lpstr>Ranking scores</vt:lpstr>
      <vt:lpstr>Comparison to default scoring: Torsion-only</vt:lpstr>
      <vt:lpstr>Interlude: model geometry mark-up</vt:lpstr>
      <vt:lpstr>Interlude: model geometry mark-up</vt:lpstr>
      <vt:lpstr>Example: T0981-D5 (TBM-Hard)</vt:lpstr>
      <vt:lpstr>Example: T0981-D5 (TBM-Hard)</vt:lpstr>
      <vt:lpstr>Comparison to default scoring: geometry-weighted</vt:lpstr>
      <vt:lpstr>Comparison to default scoring: geometry-weighted</vt:lpstr>
      <vt:lpstr>TBM-easy overall geometric quality rankings</vt:lpstr>
      <vt:lpstr>TBM-hard overall geometric quality rankings</vt:lpstr>
      <vt:lpstr>A word on template selection</vt:lpstr>
      <vt:lpstr>A word on template selection</vt:lpstr>
      <vt:lpstr>A word on template selection</vt:lpstr>
      <vt:lpstr>A word on template selection</vt:lpstr>
      <vt:lpstr>A word on template selection</vt:lpstr>
      <vt:lpstr>A word on template selection</vt:lpstr>
      <vt:lpstr>A word on template selection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template-based models</dc:title>
  <dc:creator>Randy John Read</dc:creator>
  <cp:lastModifiedBy>Andriy K</cp:lastModifiedBy>
  <cp:revision>96</cp:revision>
  <dcterms:created xsi:type="dcterms:W3CDTF">2018-10-15T12:43:20Z</dcterms:created>
  <dcterms:modified xsi:type="dcterms:W3CDTF">2018-12-13T01:14:17Z</dcterms:modified>
</cp:coreProperties>
</file>